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3" r:id="rId1"/>
  </p:sldMasterIdLst>
  <p:notesMasterIdLst>
    <p:notesMasterId r:id="rId37"/>
  </p:notesMasterIdLst>
  <p:sldIdLst>
    <p:sldId id="256" r:id="rId2"/>
    <p:sldId id="278" r:id="rId3"/>
    <p:sldId id="301" r:id="rId4"/>
    <p:sldId id="285" r:id="rId5"/>
    <p:sldId id="299" r:id="rId6"/>
    <p:sldId id="258" r:id="rId7"/>
    <p:sldId id="266" r:id="rId8"/>
    <p:sldId id="286" r:id="rId9"/>
    <p:sldId id="290" r:id="rId10"/>
    <p:sldId id="284" r:id="rId11"/>
    <p:sldId id="287" r:id="rId12"/>
    <p:sldId id="288" r:id="rId13"/>
    <p:sldId id="289" r:id="rId14"/>
    <p:sldId id="267" r:id="rId15"/>
    <p:sldId id="273" r:id="rId16"/>
    <p:sldId id="270" r:id="rId17"/>
    <p:sldId id="259" r:id="rId18"/>
    <p:sldId id="260" r:id="rId19"/>
    <p:sldId id="261" r:id="rId20"/>
    <p:sldId id="262" r:id="rId21"/>
    <p:sldId id="263" r:id="rId22"/>
    <p:sldId id="291" r:id="rId23"/>
    <p:sldId id="292" r:id="rId24"/>
    <p:sldId id="293" r:id="rId25"/>
    <p:sldId id="294" r:id="rId26"/>
    <p:sldId id="300" r:id="rId27"/>
    <p:sldId id="271" r:id="rId28"/>
    <p:sldId id="295" r:id="rId29"/>
    <p:sldId id="277" r:id="rId30"/>
    <p:sldId id="283" r:id="rId31"/>
    <p:sldId id="297" r:id="rId32"/>
    <p:sldId id="280" r:id="rId33"/>
    <p:sldId id="281" r:id="rId34"/>
    <p:sldId id="282" r:id="rId35"/>
    <p:sldId id="302"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44" autoAdjust="0"/>
    <p:restoredTop sz="94671" autoAdjust="0"/>
  </p:normalViewPr>
  <p:slideViewPr>
    <p:cSldViewPr>
      <p:cViewPr varScale="1">
        <p:scale>
          <a:sx n="79" d="100"/>
          <a:sy n="79" d="100"/>
        </p:scale>
        <p:origin x="955"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3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9E6BB7-928C-45D1-BB90-5CD691DD706D}" type="datetimeFigureOut">
              <a:rPr lang="lt-LT" smtClean="0"/>
              <a:t>2024-11-17</a:t>
            </a:fld>
            <a:endParaRPr lang="lt-LT"/>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B13A00-D589-448E-9EED-00D49C928511}" type="slidenum">
              <a:rPr lang="lt-LT" smtClean="0"/>
              <a:t>‹#›</a:t>
            </a:fld>
            <a:endParaRPr lang="lt-LT"/>
          </a:p>
        </p:txBody>
      </p:sp>
    </p:spTree>
    <p:extLst>
      <p:ext uri="{BB962C8B-B14F-4D97-AF65-F5344CB8AC3E}">
        <p14:creationId xmlns:p14="http://schemas.microsoft.com/office/powerpoint/2010/main" val="1336555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65B13A00-D589-448E-9EED-00D49C928511}" type="slidenum">
              <a:rPr lang="lt-LT" smtClean="0"/>
              <a:t>3</a:t>
            </a:fld>
            <a:endParaRPr lang="lt-LT"/>
          </a:p>
        </p:txBody>
      </p:sp>
    </p:spTree>
    <p:extLst>
      <p:ext uri="{BB962C8B-B14F-4D97-AF65-F5344CB8AC3E}">
        <p14:creationId xmlns:p14="http://schemas.microsoft.com/office/powerpoint/2010/main" val="1379071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65B13A00-D589-448E-9EED-00D49C928511}" type="slidenum">
              <a:rPr lang="lt-LT" smtClean="0"/>
              <a:t>7</a:t>
            </a:fld>
            <a:endParaRPr lang="lt-LT"/>
          </a:p>
        </p:txBody>
      </p:sp>
    </p:spTree>
    <p:extLst>
      <p:ext uri="{BB962C8B-B14F-4D97-AF65-F5344CB8AC3E}">
        <p14:creationId xmlns:p14="http://schemas.microsoft.com/office/powerpoint/2010/main" val="466294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65B13A00-D589-448E-9EED-00D49C928511}" type="slidenum">
              <a:rPr lang="lt-LT" smtClean="0"/>
              <a:t>8</a:t>
            </a:fld>
            <a:endParaRPr lang="lt-LT"/>
          </a:p>
        </p:txBody>
      </p:sp>
    </p:spTree>
    <p:extLst>
      <p:ext uri="{BB962C8B-B14F-4D97-AF65-F5344CB8AC3E}">
        <p14:creationId xmlns:p14="http://schemas.microsoft.com/office/powerpoint/2010/main" val="3489846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65B13A00-D589-448E-9EED-00D49C928511}" type="slidenum">
              <a:rPr lang="lt-LT" smtClean="0"/>
              <a:t>12</a:t>
            </a:fld>
            <a:endParaRPr lang="lt-LT"/>
          </a:p>
        </p:txBody>
      </p:sp>
    </p:spTree>
    <p:extLst>
      <p:ext uri="{BB962C8B-B14F-4D97-AF65-F5344CB8AC3E}">
        <p14:creationId xmlns:p14="http://schemas.microsoft.com/office/powerpoint/2010/main" val="3074950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65B13A00-D589-448E-9EED-00D49C928511}" type="slidenum">
              <a:rPr lang="lt-LT" smtClean="0"/>
              <a:t>23</a:t>
            </a:fld>
            <a:endParaRPr lang="lt-LT"/>
          </a:p>
        </p:txBody>
      </p:sp>
    </p:spTree>
    <p:extLst>
      <p:ext uri="{BB962C8B-B14F-4D97-AF65-F5344CB8AC3E}">
        <p14:creationId xmlns:p14="http://schemas.microsoft.com/office/powerpoint/2010/main" val="33183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65B13A00-D589-448E-9EED-00D49C928511}" type="slidenum">
              <a:rPr lang="lt-LT" smtClean="0"/>
              <a:t>25</a:t>
            </a:fld>
            <a:endParaRPr lang="lt-LT"/>
          </a:p>
        </p:txBody>
      </p:sp>
    </p:spTree>
    <p:extLst>
      <p:ext uri="{BB962C8B-B14F-4D97-AF65-F5344CB8AC3E}">
        <p14:creationId xmlns:p14="http://schemas.microsoft.com/office/powerpoint/2010/main" val="3834324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65B13A00-D589-448E-9EED-00D49C928511}" type="slidenum">
              <a:rPr lang="lt-LT" smtClean="0"/>
              <a:t>28</a:t>
            </a:fld>
            <a:endParaRPr lang="lt-LT"/>
          </a:p>
        </p:txBody>
      </p:sp>
    </p:spTree>
    <p:extLst>
      <p:ext uri="{BB962C8B-B14F-4D97-AF65-F5344CB8AC3E}">
        <p14:creationId xmlns:p14="http://schemas.microsoft.com/office/powerpoint/2010/main" val="3152148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65B13A00-D589-448E-9EED-00D49C928511}" type="slidenum">
              <a:rPr lang="lt-LT" smtClean="0"/>
              <a:t>30</a:t>
            </a:fld>
            <a:endParaRPr lang="lt-LT"/>
          </a:p>
        </p:txBody>
      </p:sp>
    </p:spTree>
    <p:extLst>
      <p:ext uri="{BB962C8B-B14F-4D97-AF65-F5344CB8AC3E}">
        <p14:creationId xmlns:p14="http://schemas.microsoft.com/office/powerpoint/2010/main" val="79723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65B13A00-D589-448E-9EED-00D49C928511}" type="slidenum">
              <a:rPr lang="lt-LT" smtClean="0"/>
              <a:t>33</a:t>
            </a:fld>
            <a:endParaRPr lang="lt-LT"/>
          </a:p>
        </p:txBody>
      </p:sp>
    </p:spTree>
    <p:extLst>
      <p:ext uri="{BB962C8B-B14F-4D97-AF65-F5344CB8AC3E}">
        <p14:creationId xmlns:p14="http://schemas.microsoft.com/office/powerpoint/2010/main" val="2480561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lt-LT"/>
              <a:t>Spustelėję redaguokite stilių</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2170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60731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lt-LT"/>
              <a:t>Spustelėję redaguokite stilių</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11/17/2024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456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lt-LT"/>
              <a:t>Spustelėję redaguokite stilių</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6302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lt-LT"/>
              <a:t>Spustelėję redaguokite stilių</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1097280" y="2582334"/>
            <a:ext cx="4937760" cy="337820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6217920" y="2582334"/>
            <a:ext cx="4937760" cy="337820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2237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328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11/17/2024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5299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lt-LT"/>
              <a:t>Spustelėję redaguokite stilių</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1BEF0D-F0BB-DE4B-95CE-6DB70DBA9567}" type="datetimeFigureOut">
              <a:rPr lang="en-US" smtClean="0"/>
              <a:pPr/>
              <a:t>11/17/2024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6412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lt-LT"/>
              <a:t>Spustelėję redaguokite stilių</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smtClean="0"/>
              <a:pPr/>
              <a:t>11/17/2024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8072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65445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us pavadinimas ir tekstas">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4502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lt-LT"/>
              <a:t>Spustelėję redaguokite stilių</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11/17/2024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9820367"/>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hyperlink" Target="http://www.zemaitiuzeme.lt/"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25.jpg"/><Relationship Id="rId4" Type="http://schemas.openxmlformats.org/officeDocument/2006/relationships/hyperlink" Target="http://www.samogit.lt/"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zemaitiuzeme.lt/" TargetMode="External"/><Relationship Id="rId2" Type="http://schemas.openxmlformats.org/officeDocument/2006/relationships/hyperlink" Target="http://www.samogit.lt/" TargetMode="External"/><Relationship Id="rId1" Type="http://schemas.openxmlformats.org/officeDocument/2006/relationships/slideLayout" Target="../slideLayouts/slideLayout8.xml"/><Relationship Id="rId4" Type="http://schemas.openxmlformats.org/officeDocument/2006/relationships/image" Target="../media/image26.jpg"/></Relationships>
</file>

<file path=ppt/slides/_rels/slide2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hyperlink" Target="mailto:zemaiciu@gmail.com"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2F546-5B51-48B6-85F7-D8B540D8358F}"/>
              </a:ext>
            </a:extLst>
          </p:cNvPr>
          <p:cNvSpPr>
            <a:spLocks noGrp="1"/>
          </p:cNvSpPr>
          <p:nvPr>
            <p:ph type="ctrTitle"/>
          </p:nvPr>
        </p:nvSpPr>
        <p:spPr>
          <a:xfrm>
            <a:off x="1097280" y="188640"/>
            <a:ext cx="10759360" cy="3096344"/>
          </a:xfrm>
        </p:spPr>
        <p:txBody>
          <a:bodyPr>
            <a:normAutofit/>
          </a:bodyPr>
          <a:lstStyle/>
          <a:p>
            <a:r>
              <a:rPr lang="lt-LT" dirty="0">
                <a:solidFill>
                  <a:srgbClr val="002060"/>
                </a:solidFill>
              </a:rPr>
              <a:t>Žemaitiškos spaudos ir knygų leidybos apžvalga</a:t>
            </a:r>
            <a:endParaRPr lang="en-US" dirty="0">
              <a:solidFill>
                <a:srgbClr val="002060"/>
              </a:solidFill>
            </a:endParaRPr>
          </a:p>
        </p:txBody>
      </p:sp>
      <p:sp>
        <p:nvSpPr>
          <p:cNvPr id="3" name="Subtitle 2">
            <a:extLst>
              <a:ext uri="{FF2B5EF4-FFF2-40B4-BE49-F238E27FC236}">
                <a16:creationId xmlns:a16="http://schemas.microsoft.com/office/drawing/2014/main" id="{87BF51FA-2220-4C94-B103-797221A0C9E3}"/>
              </a:ext>
            </a:extLst>
          </p:cNvPr>
          <p:cNvSpPr>
            <a:spLocks noGrp="1"/>
          </p:cNvSpPr>
          <p:nvPr>
            <p:ph type="subTitle" idx="1"/>
          </p:nvPr>
        </p:nvSpPr>
        <p:spPr/>
        <p:txBody>
          <a:bodyPr>
            <a:normAutofit/>
          </a:bodyPr>
          <a:lstStyle/>
          <a:p>
            <a:pPr algn="r"/>
            <a:r>
              <a:rPr lang="lt-LT" dirty="0">
                <a:solidFill>
                  <a:srgbClr val="002060"/>
                </a:solidFill>
              </a:rPr>
              <a:t>Danutė </a:t>
            </a:r>
            <a:r>
              <a:rPr lang="lt-LT" dirty="0" err="1">
                <a:solidFill>
                  <a:srgbClr val="002060"/>
                </a:solidFill>
              </a:rPr>
              <a:t>Mukienė</a:t>
            </a:r>
            <a:endParaRPr lang="lt-LT" dirty="0">
              <a:solidFill>
                <a:srgbClr val="002060"/>
              </a:solidFill>
            </a:endParaRPr>
          </a:p>
          <a:p>
            <a:pPr algn="r"/>
            <a:r>
              <a:rPr lang="lt-LT" dirty="0">
                <a:solidFill>
                  <a:srgbClr val="002060"/>
                </a:solidFill>
              </a:rPr>
              <a:t>2024 m. lapkritis</a:t>
            </a:r>
          </a:p>
          <a:p>
            <a:pPr algn="r"/>
            <a:endParaRPr lang="lt-LT" dirty="0">
              <a:solidFill>
                <a:srgbClr val="002060"/>
              </a:solidFill>
            </a:endParaRPr>
          </a:p>
        </p:txBody>
      </p:sp>
    </p:spTree>
    <p:extLst>
      <p:ext uri="{BB962C8B-B14F-4D97-AF65-F5344CB8AC3E}">
        <p14:creationId xmlns:p14="http://schemas.microsoft.com/office/powerpoint/2010/main" val="1853985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225375F-B5A6-FABB-C929-329498A5DEFD}"/>
              </a:ext>
            </a:extLst>
          </p:cNvPr>
          <p:cNvSpPr>
            <a:spLocks noGrp="1"/>
          </p:cNvSpPr>
          <p:nvPr>
            <p:ph type="title"/>
          </p:nvPr>
        </p:nvSpPr>
        <p:spPr>
          <a:xfrm>
            <a:off x="457200" y="332655"/>
            <a:ext cx="3200400" cy="3302000"/>
          </a:xfrm>
        </p:spPr>
        <p:txBody>
          <a:bodyPr>
            <a:normAutofit fontScale="90000"/>
          </a:bodyPr>
          <a:lstStyle/>
          <a:p>
            <a:r>
              <a:rPr lang="lt-LT" dirty="0"/>
              <a:t>Pirmosios žemaičių kalba arba šios kalbos pagrindu parašytos knygos bei tekstai (XVI–XVIII a.)</a:t>
            </a:r>
            <a:br>
              <a:rPr lang="lt-LT" dirty="0"/>
            </a:br>
            <a:br>
              <a:rPr lang="lt-LT" dirty="0"/>
            </a:br>
            <a:endParaRPr lang="lt-LT" dirty="0"/>
          </a:p>
        </p:txBody>
      </p:sp>
      <p:sp>
        <p:nvSpPr>
          <p:cNvPr id="3" name="Turinio vietos rezervavimo ženklas 2">
            <a:extLst>
              <a:ext uri="{FF2B5EF4-FFF2-40B4-BE49-F238E27FC236}">
                <a16:creationId xmlns:a16="http://schemas.microsoft.com/office/drawing/2014/main" id="{BAAD0AC5-97D7-9B1B-A619-4F4A4F5CA221}"/>
              </a:ext>
            </a:extLst>
          </p:cNvPr>
          <p:cNvSpPr>
            <a:spLocks noGrp="1"/>
          </p:cNvSpPr>
          <p:nvPr>
            <p:ph idx="1"/>
          </p:nvPr>
        </p:nvSpPr>
        <p:spPr>
          <a:xfrm>
            <a:off x="4367808" y="260648"/>
            <a:ext cx="7632848" cy="6408712"/>
          </a:xfrm>
        </p:spPr>
        <p:txBody>
          <a:bodyPr>
            <a:normAutofit fontScale="32500" lnSpcReduction="20000"/>
          </a:bodyPr>
          <a:lstStyle/>
          <a:p>
            <a:pPr>
              <a:lnSpc>
                <a:spcPct val="120000"/>
              </a:lnSpc>
              <a:spcBef>
                <a:spcPts val="0"/>
              </a:spcBef>
              <a:spcAft>
                <a:spcPts val="0"/>
              </a:spcAft>
              <a:buFont typeface="Wingdings" panose="05000000000000000000" pitchFamily="2" charset="2"/>
              <a:buChar char="Ø"/>
            </a:pPr>
            <a:r>
              <a:rPr lang="lt-LT" sz="5200" dirty="0"/>
              <a:t> Žemaičių grožinės literatūros raida neatsiejamai susijusi su žemaitiško rašto raida. </a:t>
            </a:r>
          </a:p>
          <a:p>
            <a:pPr>
              <a:lnSpc>
                <a:spcPct val="120000"/>
              </a:lnSpc>
              <a:spcBef>
                <a:spcPts val="0"/>
              </a:spcBef>
              <a:spcAft>
                <a:spcPts val="0"/>
              </a:spcAft>
              <a:buFont typeface="Wingdings" panose="05000000000000000000" pitchFamily="2" charset="2"/>
              <a:buChar char="Ø"/>
            </a:pPr>
            <a:r>
              <a:rPr lang="lt-LT" sz="5200" dirty="0"/>
              <a:t> XV–XVIII a. dabartinės Lietuvos teritorijoje bendrinės lietuvių kalbos nebuvo. Rašyta įvairiomis tarmėmis, naudotas skirtingas garsų atvaizdavimas, </a:t>
            </a:r>
            <a:r>
              <a:rPr lang="lt-LT" sz="5200" dirty="0" err="1"/>
              <a:t>aitorių</a:t>
            </a:r>
            <a:r>
              <a:rPr lang="lt-LT" sz="5200" dirty="0"/>
              <a:t> rašyba skyrėsi.</a:t>
            </a:r>
          </a:p>
          <a:p>
            <a:pPr>
              <a:lnSpc>
                <a:spcPct val="120000"/>
              </a:lnSpc>
              <a:spcBef>
                <a:spcPts val="0"/>
              </a:spcBef>
              <a:spcAft>
                <a:spcPts val="0"/>
              </a:spcAft>
              <a:buFont typeface="Wingdings" panose="05000000000000000000" pitchFamily="2" charset="2"/>
              <a:buChar char="Ø"/>
            </a:pPr>
            <a:r>
              <a:rPr lang="lt-LT" sz="5200" dirty="0"/>
              <a:t> Žemaičių vyskupystei skirti maldynai buvo leidžiami žemaičių kalba. </a:t>
            </a:r>
          </a:p>
          <a:p>
            <a:pPr>
              <a:lnSpc>
                <a:spcPct val="120000"/>
              </a:lnSpc>
              <a:spcBef>
                <a:spcPts val="0"/>
              </a:spcBef>
              <a:spcAft>
                <a:spcPts val="0"/>
              </a:spcAft>
              <a:buFont typeface="Wingdings" panose="05000000000000000000" pitchFamily="2" charset="2"/>
              <a:buChar char="Ø"/>
            </a:pPr>
            <a:r>
              <a:rPr lang="lt-LT" sz="5200" dirty="0"/>
              <a:t> Seniausias  žemaitiškas leidinys – </a:t>
            </a:r>
            <a:r>
              <a:rPr lang="fi-FI" sz="5200" b="1" i="0" dirty="0">
                <a:solidFill>
                  <a:srgbClr val="4D5156"/>
                </a:solidFill>
                <a:effectLst/>
              </a:rPr>
              <a:t>1547 </a:t>
            </a:r>
            <a:r>
              <a:rPr lang="fi-FI" sz="5200" b="1" i="0" dirty="0">
                <a:solidFill>
                  <a:srgbClr val="5F6368"/>
                </a:solidFill>
                <a:effectLst/>
              </a:rPr>
              <a:t>m</a:t>
            </a:r>
            <a:r>
              <a:rPr lang="fi-FI" sz="5200" b="1" i="0" dirty="0">
                <a:solidFill>
                  <a:srgbClr val="4D5156"/>
                </a:solidFill>
                <a:effectLst/>
              </a:rPr>
              <a:t>. sausio 8 d. Karaliaučiuje</a:t>
            </a:r>
            <a:r>
              <a:rPr lang="lt-LT" sz="5200" b="1" i="0" dirty="0">
                <a:solidFill>
                  <a:srgbClr val="4D5156"/>
                </a:solidFill>
                <a:effectLst/>
              </a:rPr>
              <a:t> išleistas protestantiškas </a:t>
            </a:r>
            <a:r>
              <a:rPr lang="lt-LT" sz="5200" b="1" dirty="0"/>
              <a:t>Martyno Mažvydo „Katekizmas“.</a:t>
            </a:r>
            <a:r>
              <a:rPr lang="lt-LT" sz="5200" dirty="0"/>
              <a:t> Kalbininkas Zigmas Zinkevičius yra  nustatęs, kad M. Mažvydo gimtąją šnektą reikia lokalizuoti </a:t>
            </a:r>
            <a:r>
              <a:rPr lang="lt-LT" sz="5200" b="1" dirty="0"/>
              <a:t>pietų žemaičių tarmės plote</a:t>
            </a:r>
            <a:r>
              <a:rPr lang="lt-LT" sz="5200" dirty="0"/>
              <a:t> apie Žemaičių Naumiestį, Švėkšną, Gardiną).</a:t>
            </a:r>
          </a:p>
          <a:p>
            <a:pPr>
              <a:lnSpc>
                <a:spcPct val="120000"/>
              </a:lnSpc>
              <a:spcBef>
                <a:spcPts val="0"/>
              </a:spcBef>
              <a:spcAft>
                <a:spcPts val="0"/>
              </a:spcAft>
              <a:buFont typeface="Wingdings" panose="05000000000000000000" pitchFamily="2" charset="2"/>
              <a:buChar char="Ø"/>
            </a:pPr>
            <a:r>
              <a:rPr lang="lt-LT" sz="5200" dirty="0"/>
              <a:t> Svarbiausias ir ryškiausias XVIII a. žemaičių kalbos paminklas – 1759 m. </a:t>
            </a:r>
            <a:r>
              <a:rPr lang="lt-LT" sz="5200" b="1" dirty="0"/>
              <a:t>Vilniuje šiaurės žemaičių kalba</a:t>
            </a:r>
            <a:r>
              <a:rPr lang="lt-LT" sz="5200" dirty="0"/>
              <a:t> išleistas teologo </a:t>
            </a:r>
            <a:r>
              <a:rPr lang="lt-LT" sz="5200" b="1" dirty="0" err="1"/>
              <a:t>šv.</a:t>
            </a:r>
            <a:r>
              <a:rPr lang="lt-LT" sz="5200" b="1" dirty="0"/>
              <a:t> Bonaventūros veikalo „</a:t>
            </a:r>
            <a:r>
              <a:rPr lang="lt-LT" sz="5200" b="1" dirty="0" err="1"/>
              <a:t>Ziwatas</a:t>
            </a:r>
            <a:r>
              <a:rPr lang="lt-LT" sz="5200" b="1" dirty="0"/>
              <a:t> </a:t>
            </a:r>
            <a:r>
              <a:rPr lang="lt-LT" sz="5200" b="1" dirty="0" err="1"/>
              <a:t>pona</a:t>
            </a:r>
            <a:r>
              <a:rPr lang="lt-LT" sz="5200" b="1" dirty="0"/>
              <a:t> </a:t>
            </a:r>
            <a:r>
              <a:rPr lang="lt-LT" sz="5200" b="1" dirty="0" err="1"/>
              <a:t>yr</a:t>
            </a:r>
            <a:r>
              <a:rPr lang="lt-LT" sz="5200" b="1" dirty="0"/>
              <a:t> </a:t>
            </a:r>
            <a:r>
              <a:rPr lang="lt-LT" sz="5200" b="1" dirty="0" err="1"/>
              <a:t>Diewa</a:t>
            </a:r>
            <a:r>
              <a:rPr lang="lt-LT" sz="5200" b="1" dirty="0"/>
              <a:t> </a:t>
            </a:r>
            <a:r>
              <a:rPr lang="lt-LT" sz="5200" b="1" dirty="0" err="1"/>
              <a:t>musu</a:t>
            </a:r>
            <a:r>
              <a:rPr lang="lt-LT" sz="5200" b="1" dirty="0"/>
              <a:t> </a:t>
            </a:r>
            <a:r>
              <a:rPr lang="lt-LT" sz="5200" b="1" dirty="0" err="1"/>
              <a:t>Jezusa</a:t>
            </a:r>
            <a:r>
              <a:rPr lang="lt-LT" sz="5200" b="1" dirty="0"/>
              <a:t> </a:t>
            </a:r>
            <a:r>
              <a:rPr lang="lt-LT" sz="5200" b="1" dirty="0" err="1"/>
              <a:t>Christusa</a:t>
            </a:r>
            <a:r>
              <a:rPr lang="lt-LT" sz="5200" b="1" dirty="0"/>
              <a:t>“ vertimas</a:t>
            </a:r>
            <a:r>
              <a:rPr lang="lt-LT" sz="5200" dirty="0"/>
              <a:t>. Kalbininkas Aleksas Girdenis yra nurodęs, kad </a:t>
            </a:r>
            <a:r>
              <a:rPr lang="lt-LT" sz="5200" b="1" dirty="0"/>
              <a:t>vertėjas buvo kilęs iš Kretingos krašto</a:t>
            </a:r>
            <a:r>
              <a:rPr lang="lt-LT" sz="5200" dirty="0"/>
              <a:t>. </a:t>
            </a:r>
          </a:p>
          <a:p>
            <a:pPr>
              <a:lnSpc>
                <a:spcPct val="120000"/>
              </a:lnSpc>
              <a:spcBef>
                <a:spcPts val="0"/>
              </a:spcBef>
              <a:spcAft>
                <a:spcPts val="0"/>
              </a:spcAft>
              <a:buFont typeface="Wingdings" panose="05000000000000000000" pitchFamily="2" charset="2"/>
              <a:buChar char="Ø"/>
            </a:pPr>
            <a:r>
              <a:rPr lang="lt-LT" sz="5200" dirty="0"/>
              <a:t>  Kitas žymus žemaitiškas tekstas – </a:t>
            </a:r>
            <a:r>
              <a:rPr lang="lt-LT" sz="5200" b="1" dirty="0"/>
              <a:t>kunigo Mykolo Karpavičiaus pamoksl</a:t>
            </a:r>
            <a:r>
              <a:rPr lang="lt-LT" sz="5200" dirty="0"/>
              <a:t>o, pasakyto 1794 m. balandžio 20 d., vertimas į lietuvių / žemaičių kalbą (vadinamasis </a:t>
            </a:r>
            <a:r>
              <a:rPr lang="lt-LT" sz="5200" b="1" dirty="0"/>
              <a:t>„</a:t>
            </a:r>
            <a:r>
              <a:rPr lang="lt-LT" sz="5200" b="1" dirty="0" err="1"/>
              <a:t>Kazonius</a:t>
            </a:r>
            <a:r>
              <a:rPr lang="lt-LT" sz="5200" b="1" dirty="0"/>
              <a:t> Mykolo Karpavičius“</a:t>
            </a:r>
            <a:r>
              <a:rPr lang="lt-LT" sz="5200" dirty="0"/>
              <a:t>). </a:t>
            </a:r>
          </a:p>
          <a:p>
            <a:pPr>
              <a:lnSpc>
                <a:spcPct val="120000"/>
              </a:lnSpc>
              <a:spcBef>
                <a:spcPts val="0"/>
              </a:spcBef>
              <a:spcAft>
                <a:spcPts val="0"/>
              </a:spcAft>
              <a:buFont typeface="Wingdings" panose="05000000000000000000" pitchFamily="2" charset="2"/>
              <a:buChar char="Ø"/>
            </a:pPr>
            <a:r>
              <a:rPr lang="lt-LT" sz="5200" dirty="0"/>
              <a:t> XVIII a. </a:t>
            </a:r>
            <a:r>
              <a:rPr lang="lt-LT" sz="5200" dirty="0" err="1"/>
              <a:t>pab</a:t>
            </a:r>
            <a:r>
              <a:rPr lang="lt-LT" sz="5200" dirty="0"/>
              <a:t>.–XIX a. pr. sulaukėme ir pirmojo žemaičių kalba rašiusio poeto –   teisininko bajoro </a:t>
            </a:r>
            <a:r>
              <a:rPr lang="lt-LT" sz="5200" b="1" dirty="0" err="1"/>
              <a:t>Klemento</a:t>
            </a:r>
            <a:r>
              <a:rPr lang="lt-LT" sz="5200" b="1" dirty="0"/>
              <a:t> Antanas Felikso Jackaus  (</a:t>
            </a:r>
            <a:r>
              <a:rPr lang="lt-LT" sz="5200" b="1" i="0" dirty="0">
                <a:solidFill>
                  <a:srgbClr val="4D5156"/>
                </a:solidFill>
                <a:effectLst/>
              </a:rPr>
              <a:t>1756–1823)</a:t>
            </a:r>
            <a:r>
              <a:rPr lang="lt-LT" sz="5200" b="0" i="0" dirty="0">
                <a:solidFill>
                  <a:srgbClr val="4D5156"/>
                </a:solidFill>
                <a:effectLst/>
              </a:rPr>
              <a:t>, gimusio netoli Žemaičių Kalvarijos buvusiame </a:t>
            </a:r>
            <a:r>
              <a:rPr lang="lt-LT" sz="5200" dirty="0"/>
              <a:t>Laumių dvare (Skuodo r.).  Jis </a:t>
            </a:r>
            <a:r>
              <a:rPr lang="lt-LT" sz="5200" b="1" dirty="0"/>
              <a:t>rašė lenkiškai ir šiaurės žemaičių kalba</a:t>
            </a:r>
            <a:r>
              <a:rPr lang="lt-LT" sz="5200" dirty="0"/>
              <a:t>. Kū</a:t>
            </a:r>
            <a:r>
              <a:rPr lang="lt-LT" sz="5200" b="0" i="0" dirty="0">
                <a:effectLst/>
              </a:rPr>
              <a:t>rė odes, elegijas, himnus, epigramas, alegorijas, idiles, dainas, maldas, raudas, laiškus, eiliavo Bibliją. Parašė satyrų iš caro valdininkų, kunigų, valstiečių gyvenimo. </a:t>
            </a:r>
            <a:r>
              <a:rPr lang="lt-LT" sz="5200" b="0" i="0" dirty="0">
                <a:solidFill>
                  <a:srgbClr val="4D5156"/>
                </a:solidFill>
                <a:effectLst/>
              </a:rPr>
              <a:t>Poetui esant gyvam jo kūryba platinta </a:t>
            </a:r>
            <a:r>
              <a:rPr lang="lt-LT" sz="5200" dirty="0">
                <a:solidFill>
                  <a:srgbClr val="4D5156"/>
                </a:solidFill>
              </a:rPr>
              <a:t>nuorašų būdu. Jo poezijos rinktinė – </a:t>
            </a:r>
            <a:r>
              <a:rPr lang="lt-LT" sz="5200" b="1" dirty="0">
                <a:solidFill>
                  <a:srgbClr val="4D5156"/>
                </a:solidFill>
              </a:rPr>
              <a:t>„Žemaičių knygelė“ išleista V</a:t>
            </a:r>
            <a:r>
              <a:rPr lang="lt-LT" sz="5200" b="1" i="0" dirty="0">
                <a:effectLst/>
              </a:rPr>
              <a:t>ilniuje 1972 metais</a:t>
            </a:r>
            <a:r>
              <a:rPr lang="lt-LT" sz="5200" b="0" i="0" dirty="0">
                <a:effectLst/>
              </a:rPr>
              <a:t>. Rengiant knygą spaudai rašyba buvo sulietuvinta.</a:t>
            </a:r>
          </a:p>
          <a:p>
            <a:pPr marL="201168" lvl="1" indent="0">
              <a:buNone/>
            </a:pPr>
            <a:endParaRPr lang="lt-LT" dirty="0"/>
          </a:p>
        </p:txBody>
      </p:sp>
      <p:sp>
        <p:nvSpPr>
          <p:cNvPr id="4" name="Teksto vietos rezervavimo ženklas 3">
            <a:extLst>
              <a:ext uri="{FF2B5EF4-FFF2-40B4-BE49-F238E27FC236}">
                <a16:creationId xmlns:a16="http://schemas.microsoft.com/office/drawing/2014/main" id="{D4CC0315-0077-CA6F-32C2-AD286FB65799}"/>
              </a:ext>
            </a:extLst>
          </p:cNvPr>
          <p:cNvSpPr>
            <a:spLocks noGrp="1"/>
          </p:cNvSpPr>
          <p:nvPr>
            <p:ph type="body" sz="half" idx="2"/>
          </p:nvPr>
        </p:nvSpPr>
        <p:spPr>
          <a:xfrm>
            <a:off x="457200" y="2492896"/>
            <a:ext cx="3200400" cy="4320480"/>
          </a:xfrm>
        </p:spPr>
        <p:txBody>
          <a:bodyPr/>
          <a:lstStyle/>
          <a:p>
            <a:endParaRPr lang="lt-LT" dirty="0"/>
          </a:p>
        </p:txBody>
      </p:sp>
      <p:pic>
        <p:nvPicPr>
          <p:cNvPr id="8" name="Paveikslėlis 7">
            <a:extLst>
              <a:ext uri="{FF2B5EF4-FFF2-40B4-BE49-F238E27FC236}">
                <a16:creationId xmlns:a16="http://schemas.microsoft.com/office/drawing/2014/main" id="{420C54ED-9C90-7A53-C895-FE51B8BD595D}"/>
              </a:ext>
            </a:extLst>
          </p:cNvPr>
          <p:cNvPicPr>
            <a:picLocks noChangeAspect="1"/>
          </p:cNvPicPr>
          <p:nvPr/>
        </p:nvPicPr>
        <p:blipFill>
          <a:blip r:embed="rId2"/>
          <a:stretch>
            <a:fillRect/>
          </a:stretch>
        </p:blipFill>
        <p:spPr>
          <a:xfrm>
            <a:off x="623392" y="3002136"/>
            <a:ext cx="2159000" cy="3302000"/>
          </a:xfrm>
          <a:prstGeom prst="rect">
            <a:avLst/>
          </a:prstGeom>
        </p:spPr>
      </p:pic>
    </p:spTree>
    <p:extLst>
      <p:ext uri="{BB962C8B-B14F-4D97-AF65-F5344CB8AC3E}">
        <p14:creationId xmlns:p14="http://schemas.microsoft.com/office/powerpoint/2010/main" val="757484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17FDE5D-6CF4-553A-C014-34C0C4728EE2}"/>
              </a:ext>
            </a:extLst>
          </p:cNvPr>
          <p:cNvSpPr>
            <a:spLocks noGrp="1"/>
          </p:cNvSpPr>
          <p:nvPr>
            <p:ph type="title"/>
          </p:nvPr>
        </p:nvSpPr>
        <p:spPr>
          <a:xfrm>
            <a:off x="457200" y="377280"/>
            <a:ext cx="3200400" cy="2503079"/>
          </a:xfrm>
        </p:spPr>
        <p:txBody>
          <a:bodyPr/>
          <a:lstStyle/>
          <a:p>
            <a:r>
              <a:rPr lang="lt-LT" dirty="0"/>
              <a:t>Žemaičių raštas ir leidiniai XIX a. </a:t>
            </a:r>
            <a:br>
              <a:rPr lang="lt-LT" dirty="0"/>
            </a:br>
            <a:br>
              <a:rPr lang="lt-LT" dirty="0"/>
            </a:br>
            <a:br>
              <a:rPr lang="lt-LT" dirty="0"/>
            </a:br>
            <a:endParaRPr lang="lt-LT" dirty="0"/>
          </a:p>
        </p:txBody>
      </p:sp>
      <p:sp>
        <p:nvSpPr>
          <p:cNvPr id="3" name="Turinio vietos rezervavimo ženklas 2">
            <a:extLst>
              <a:ext uri="{FF2B5EF4-FFF2-40B4-BE49-F238E27FC236}">
                <a16:creationId xmlns:a16="http://schemas.microsoft.com/office/drawing/2014/main" id="{1BDE0B9D-065D-7A0F-EA43-37B3B1E06152}"/>
              </a:ext>
            </a:extLst>
          </p:cNvPr>
          <p:cNvSpPr>
            <a:spLocks noGrp="1"/>
          </p:cNvSpPr>
          <p:nvPr>
            <p:ph idx="1"/>
          </p:nvPr>
        </p:nvSpPr>
        <p:spPr>
          <a:xfrm>
            <a:off x="4367808" y="377280"/>
            <a:ext cx="7560840" cy="6480720"/>
          </a:xfrm>
        </p:spPr>
        <p:txBody>
          <a:bodyPr>
            <a:normAutofit fontScale="25000" lnSpcReduction="20000"/>
          </a:bodyPr>
          <a:lstStyle/>
          <a:p>
            <a:pPr>
              <a:lnSpc>
                <a:spcPct val="120000"/>
              </a:lnSpc>
              <a:spcBef>
                <a:spcPts val="200"/>
              </a:spcBef>
              <a:buFont typeface="Wingdings" panose="05000000000000000000" pitchFamily="2" charset="2"/>
              <a:buChar char="Ø"/>
            </a:pPr>
            <a:r>
              <a:rPr lang="lt-LT" sz="5600" b="1" kern="100" dirty="0">
                <a:ea typeface="Calibri" panose="020F0502020204030204" pitchFamily="34" charset="0"/>
                <a:cs typeface="Times New Roman" panose="02020603050405020304" pitchFamily="18" charset="0"/>
              </a:rPr>
              <a:t> </a:t>
            </a:r>
            <a:r>
              <a:rPr lang="lt-LT" sz="6000" b="1" kern="100" dirty="0">
                <a:ea typeface="Calibri" panose="020F0502020204030204" pitchFamily="34" charset="0"/>
                <a:cs typeface="Times New Roman" panose="02020603050405020304" pitchFamily="18" charset="0"/>
              </a:rPr>
              <a:t>XVIII a. dėl susiklosčiusių ekonominių ir socialinių aplinkybių Lietuvoje savo kultūriniu judėjimu, leidyba ėmė išsiskirti žemaičiai, buvo išleista nemažai žemaičių kalbos pagrindu parašytų kūrinių.</a:t>
            </a:r>
          </a:p>
          <a:p>
            <a:pPr>
              <a:lnSpc>
                <a:spcPct val="120000"/>
              </a:lnSpc>
              <a:spcBef>
                <a:spcPts val="200"/>
              </a:spcBef>
              <a:buFont typeface="Wingdings" panose="05000000000000000000" pitchFamily="2" charset="2"/>
              <a:buChar char="Ø"/>
            </a:pPr>
            <a:r>
              <a:rPr lang="lt-LT" sz="6000" dirty="0"/>
              <a:t> Pasak Zigmo Zinkevičiaus, </a:t>
            </a:r>
            <a:r>
              <a:rPr lang="lt-LT" sz="6000" b="1" dirty="0"/>
              <a:t>žemaičių tarmė XVIII a. pabaigos lietuvių raštijoje tapo tokia populiari, kad ja buvo skelbiami 1795 m. sukilėlių vadovybės atsišaukimai. </a:t>
            </a:r>
          </a:p>
          <a:p>
            <a:pPr>
              <a:lnSpc>
                <a:spcPct val="120000"/>
              </a:lnSpc>
              <a:spcBef>
                <a:spcPts val="200"/>
              </a:spcBef>
              <a:buFont typeface="Wingdings" panose="05000000000000000000" pitchFamily="2" charset="2"/>
              <a:buChar char="Ø"/>
            </a:pPr>
            <a:r>
              <a:rPr lang="lt-LT" sz="6000" dirty="0">
                <a:cs typeface="Times New Roman" panose="02020603050405020304" pitchFamily="18" charset="0"/>
              </a:rPr>
              <a:t> XIX a. žemaičių autorių ir vertėjų knygose ryškiai pradėjo vyrauti žemaičių kalba. Tuo laikotarpiu išryškėjo mokytų žemaičių pastangos sukurti bendrinę lietuvių kalbą žemaičių tarmės pagrindu.</a:t>
            </a:r>
          </a:p>
          <a:p>
            <a:pPr marL="0">
              <a:lnSpc>
                <a:spcPct val="120000"/>
              </a:lnSpc>
              <a:spcBef>
                <a:spcPts val="200"/>
              </a:spcBef>
              <a:buFont typeface="Wingdings" panose="05000000000000000000" pitchFamily="2" charset="2"/>
              <a:buChar char="Ø"/>
            </a:pPr>
            <a:r>
              <a:rPr lang="lt-LT" sz="6000" b="1" dirty="0"/>
              <a:t> XIX a. I p. </a:t>
            </a:r>
            <a:r>
              <a:rPr lang="lt-LT" sz="6000" dirty="0"/>
              <a:t>didelę įtaką žemaičių rašto raidai darė </a:t>
            </a:r>
            <a:r>
              <a:rPr lang="lt-LT" sz="6000" b="1" dirty="0"/>
              <a:t>iš pietų Žemaitijos kilę autoriai „</a:t>
            </a:r>
            <a:r>
              <a:rPr lang="lt-LT" sz="6000" b="1" dirty="0" err="1"/>
              <a:t>dūnininkai</a:t>
            </a:r>
            <a:r>
              <a:rPr lang="lt-LT" sz="6000" b="1" dirty="0"/>
              <a:t>“</a:t>
            </a:r>
            <a:r>
              <a:rPr lang="lt-LT" sz="6000" dirty="0"/>
              <a:t>, tarp kurių žymiausi: </a:t>
            </a:r>
            <a:r>
              <a:rPr lang="lt-LT" sz="6000" b="1" dirty="0"/>
              <a:t>Dionizas Poška </a:t>
            </a:r>
            <a:r>
              <a:rPr lang="lt-LT" sz="6000" dirty="0"/>
              <a:t>(poema „Mužikas Žemaičių ir  Lietuvos“); </a:t>
            </a:r>
            <a:r>
              <a:rPr lang="lt-LT" sz="6000" b="1" dirty="0"/>
              <a:t>Silvestras Teofilis Valiūnas </a:t>
            </a:r>
            <a:r>
              <a:rPr lang="lt-LT" sz="6000" dirty="0"/>
              <a:t>(baladė „Birutė“, kitaip: </a:t>
            </a:r>
            <a:r>
              <a:rPr lang="lt-LT" sz="6000" b="0" i="0" dirty="0">
                <a:solidFill>
                  <a:srgbClr val="202122"/>
                </a:solidFill>
                <a:effectLst/>
              </a:rPr>
              <a:t>„Dūmojimas seno žemaičio ant kalno Birutos“;</a:t>
            </a:r>
            <a:r>
              <a:rPr lang="lt-LT" sz="6000" dirty="0"/>
              <a:t> </a:t>
            </a:r>
            <a:r>
              <a:rPr lang="lt-LT" sz="6000" b="1" dirty="0"/>
              <a:t>Simonas Tadas Stanevičius</a:t>
            </a:r>
            <a:r>
              <a:rPr lang="lt-LT" sz="6000" dirty="0"/>
              <a:t> (odė „Šlovė žemaičių“), </a:t>
            </a:r>
            <a:r>
              <a:rPr lang="lt-LT" sz="6000" b="1" dirty="0"/>
              <a:t>Liudvikas Adomas Jucevičius </a:t>
            </a:r>
            <a:r>
              <a:rPr lang="lt-LT" sz="6000" dirty="0"/>
              <a:t>= </a:t>
            </a:r>
            <a:r>
              <a:rPr lang="lt-LT" sz="6000" dirty="0" err="1"/>
              <a:t>liter</a:t>
            </a:r>
            <a:r>
              <a:rPr lang="lt-LT" sz="6000" dirty="0"/>
              <a:t>. slapyvardis Liudvikas iš </a:t>
            </a:r>
            <a:r>
              <a:rPr lang="lt-LT" sz="6000" dirty="0" err="1"/>
              <a:t>Pakėvio</a:t>
            </a:r>
            <a:r>
              <a:rPr lang="lt-LT" sz="6000" dirty="0"/>
              <a:t> („Žemaičių žemės prisiminimai“), </a:t>
            </a:r>
            <a:r>
              <a:rPr lang="lt-LT" sz="6000" b="1" dirty="0"/>
              <a:t>Kalikstas </a:t>
            </a:r>
            <a:r>
              <a:rPr lang="lt-LT" sz="6000" b="1" dirty="0" err="1"/>
              <a:t>Kasakauskis</a:t>
            </a:r>
            <a:r>
              <a:rPr lang="lt-LT" sz="6000" b="1" dirty="0"/>
              <a:t> </a:t>
            </a:r>
            <a:r>
              <a:rPr lang="lt-LT" sz="6000" dirty="0"/>
              <a:t>(„</a:t>
            </a:r>
            <a:r>
              <a:rPr lang="lt-LT" sz="6000" b="0" dirty="0" err="1">
                <a:effectLst/>
              </a:rPr>
              <a:t>Kałbrieda</a:t>
            </a:r>
            <a:r>
              <a:rPr lang="lt-LT" sz="6000" b="0" dirty="0">
                <a:effectLst/>
              </a:rPr>
              <a:t> </a:t>
            </a:r>
            <a:r>
              <a:rPr lang="lt-LT" sz="6000" b="0" dirty="0" err="1">
                <a:effectLst/>
              </a:rPr>
              <a:t>leźuwio</a:t>
            </a:r>
            <a:r>
              <a:rPr lang="lt-LT" sz="6000" b="0" dirty="0">
                <a:effectLst/>
              </a:rPr>
              <a:t> </a:t>
            </a:r>
            <a:r>
              <a:rPr lang="lt-LT" sz="6000" b="0" dirty="0" err="1">
                <a:effectLst/>
              </a:rPr>
              <a:t>źiamaytiszko</a:t>
            </a:r>
            <a:r>
              <a:rPr lang="lt-LT" sz="6000" b="0" dirty="0">
                <a:effectLst/>
              </a:rPr>
              <a:t>“ – lietuviams skirta gramatika</a:t>
            </a:r>
            <a:r>
              <a:rPr lang="lt-LT" sz="6000" dirty="0"/>
              <a:t>).</a:t>
            </a:r>
            <a:endParaRPr lang="lt-LT" sz="6000" kern="100" dirty="0">
              <a:effectLst/>
              <a:ea typeface="Calibri" panose="020F0502020204030204" pitchFamily="34" charset="0"/>
              <a:cs typeface="Times New Roman" panose="02020603050405020304" pitchFamily="18" charset="0"/>
            </a:endParaRPr>
          </a:p>
          <a:p>
            <a:pPr>
              <a:lnSpc>
                <a:spcPct val="120000"/>
              </a:lnSpc>
              <a:spcBef>
                <a:spcPts val="200"/>
              </a:spcBef>
              <a:buFont typeface="Wingdings" panose="05000000000000000000" pitchFamily="2" charset="2"/>
              <a:buChar char="Ø"/>
            </a:pPr>
            <a:r>
              <a:rPr lang="lt-LT" sz="6000" dirty="0"/>
              <a:t> Šiaurės žemaičių </a:t>
            </a:r>
            <a:r>
              <a:rPr lang="lt-LT" sz="6000" i="1" dirty="0" err="1"/>
              <a:t>dounininkų</a:t>
            </a:r>
            <a:r>
              <a:rPr lang="lt-LT" sz="6000" i="1" dirty="0"/>
              <a:t> </a:t>
            </a:r>
            <a:r>
              <a:rPr lang="lt-LT" sz="6000" dirty="0"/>
              <a:t>tarmės pagrindu rašė ir žemaičių rašybos pagrindus kūrė trys iškiliausi  XIX a. žemaičių rašytojai:</a:t>
            </a:r>
          </a:p>
          <a:p>
            <a:pPr lvl="1">
              <a:lnSpc>
                <a:spcPct val="120000"/>
              </a:lnSpc>
              <a:spcAft>
                <a:spcPts val="200"/>
              </a:spcAft>
              <a:buFont typeface="Wingdings" panose="05000000000000000000" pitchFamily="2" charset="2"/>
              <a:buChar char="Ø"/>
            </a:pPr>
            <a:r>
              <a:rPr lang="lt-LT" sz="6000" b="1" dirty="0"/>
              <a:t>Jurgis Ambraziejus Pabrėža</a:t>
            </a:r>
            <a:r>
              <a:rPr lang="lt-LT" sz="6000" dirty="0"/>
              <a:t> (ilgus balsius užrašinėjo dvigubomis balsėmis, buvo žemaičių bendrinės rašomosios kalbos, tinkamos visiems žemaičiams, kūrėjas);</a:t>
            </a:r>
          </a:p>
          <a:p>
            <a:pPr lvl="1">
              <a:lnSpc>
                <a:spcPct val="120000"/>
              </a:lnSpc>
              <a:spcAft>
                <a:spcPts val="200"/>
              </a:spcAft>
              <a:buFont typeface="Wingdings" panose="05000000000000000000" pitchFamily="2" charset="2"/>
              <a:buChar char="Ø"/>
            </a:pPr>
            <a:r>
              <a:rPr lang="lt-LT" sz="6000" dirty="0"/>
              <a:t> </a:t>
            </a:r>
            <a:r>
              <a:rPr lang="lt-LT" sz="6000" b="1" dirty="0"/>
              <a:t>Simonas Daukantas </a:t>
            </a:r>
            <a:r>
              <a:rPr lang="lt-LT" sz="6000" dirty="0"/>
              <a:t>norėjo savo kuriamą bendrinę žemaičių kalbą skirti visiems etniniams lietuviams, kalbantiems skirtingomis kalbomis);</a:t>
            </a:r>
          </a:p>
          <a:p>
            <a:pPr lvl="1">
              <a:lnSpc>
                <a:spcPct val="120000"/>
              </a:lnSpc>
              <a:spcAft>
                <a:spcPts val="200"/>
              </a:spcAft>
              <a:buFont typeface="Wingdings" panose="05000000000000000000" pitchFamily="2" charset="2"/>
              <a:buChar char="Ø"/>
            </a:pPr>
            <a:r>
              <a:rPr lang="lt-LT" sz="6000" dirty="0"/>
              <a:t> </a:t>
            </a:r>
            <a:r>
              <a:rPr lang="lt-LT" sz="6000" b="1" dirty="0"/>
              <a:t>Motiejus Valančius </a:t>
            </a:r>
            <a:r>
              <a:rPr lang="lt-LT" sz="6000" dirty="0"/>
              <a:t>siekė rašyti paprastai, kad jo tekstus galėtų skaityti įvairių tarmių žmonės.</a:t>
            </a:r>
          </a:p>
          <a:p>
            <a:pPr>
              <a:lnSpc>
                <a:spcPct val="120000"/>
              </a:lnSpc>
              <a:spcBef>
                <a:spcPts val="200"/>
              </a:spcBef>
              <a:buFont typeface="Wingdings" panose="05000000000000000000" pitchFamily="2" charset="2"/>
              <a:buChar char="Ø"/>
            </a:pPr>
            <a:r>
              <a:rPr lang="lt-LT" sz="6000" b="1" dirty="0"/>
              <a:t> 1855 m. </a:t>
            </a:r>
            <a:r>
              <a:rPr lang="lt-LT" sz="6000" b="1" dirty="0" err="1"/>
              <a:t>Jozas</a:t>
            </a:r>
            <a:r>
              <a:rPr lang="lt-LT" sz="6000" b="1" dirty="0"/>
              <a:t> </a:t>
            </a:r>
            <a:r>
              <a:rPr lang="lt-LT" sz="6000" b="1" dirty="0" err="1"/>
              <a:t>Čiulda</a:t>
            </a:r>
            <a:r>
              <a:rPr lang="lt-LT" sz="6000" b="1" dirty="0"/>
              <a:t> </a:t>
            </a:r>
            <a:r>
              <a:rPr lang="lt-LT" sz="6000" dirty="0"/>
              <a:t>lenkų kalba parašė Žemaičių vyskupo M. Valančiaus aprobuotą, bet autoriui esant gyvam neišleistą gramatiką </a:t>
            </a:r>
            <a:r>
              <a:rPr lang="lt-LT" sz="6000" b="1" dirty="0"/>
              <a:t>„Trumpi samprotavimai apie žemaičių kalbos gramatikos taisykles“. </a:t>
            </a:r>
            <a:r>
              <a:rPr lang="lt-LT" sz="6000" kern="100" dirty="0">
                <a:effectLst/>
                <a:ea typeface="Calibri" panose="020F0502020204030204" pitchFamily="34" charset="0"/>
                <a:cs typeface="Times New Roman" panose="02020603050405020304" pitchFamily="18" charset="0"/>
              </a:rPr>
              <a:t>M. Valančius buvo pažadėjęs išleisti tą </a:t>
            </a:r>
            <a:r>
              <a:rPr lang="lt-LT" sz="6000" kern="100" dirty="0" err="1">
                <a:effectLst/>
                <a:ea typeface="Calibri" panose="020F0502020204030204" pitchFamily="34" charset="0"/>
                <a:cs typeface="Times New Roman" panose="02020603050405020304" pitchFamily="18" charset="0"/>
              </a:rPr>
              <a:t>gramatikėlę</a:t>
            </a:r>
            <a:r>
              <a:rPr lang="lt-LT" sz="6000" kern="100" dirty="0">
                <a:effectLst/>
                <a:ea typeface="Calibri" panose="020F0502020204030204" pitchFamily="34" charset="0"/>
                <a:cs typeface="Times New Roman" panose="02020603050405020304" pitchFamily="18" charset="0"/>
              </a:rPr>
              <a:t>, bet to jis nepadarė. Pirmą kartą J. </a:t>
            </a:r>
            <a:r>
              <a:rPr lang="lt-LT" sz="6000" kern="100" dirty="0" err="1">
                <a:effectLst/>
                <a:ea typeface="Calibri" panose="020F0502020204030204" pitchFamily="34" charset="0"/>
                <a:cs typeface="Times New Roman" panose="02020603050405020304" pitchFamily="18" charset="0"/>
              </a:rPr>
              <a:t>Čiuldos</a:t>
            </a:r>
            <a:r>
              <a:rPr lang="lt-LT" sz="6000" kern="100" dirty="0">
                <a:effectLst/>
                <a:ea typeface="Calibri" panose="020F0502020204030204" pitchFamily="34" charset="0"/>
                <a:cs typeface="Times New Roman" panose="02020603050405020304" pitchFamily="18" charset="0"/>
              </a:rPr>
              <a:t> gramatika, į lietuvių kalbą išversta kalbininko Giedriaus Subačiaus, buvo išleista 1993-aisiais (beveik po 150 metų) nuo jos parengimo.</a:t>
            </a:r>
            <a:r>
              <a:rPr lang="lt-LT" sz="6000" dirty="0"/>
              <a:t> </a:t>
            </a:r>
          </a:p>
          <a:p>
            <a:endParaRPr lang="lt-LT" dirty="0"/>
          </a:p>
        </p:txBody>
      </p:sp>
      <p:sp>
        <p:nvSpPr>
          <p:cNvPr id="4" name="Teksto vietos rezervavimo ženklas 3">
            <a:extLst>
              <a:ext uri="{FF2B5EF4-FFF2-40B4-BE49-F238E27FC236}">
                <a16:creationId xmlns:a16="http://schemas.microsoft.com/office/drawing/2014/main" id="{61415B88-3182-2D02-312F-1C4C484ED38B}"/>
              </a:ext>
            </a:extLst>
          </p:cNvPr>
          <p:cNvSpPr>
            <a:spLocks noGrp="1"/>
          </p:cNvSpPr>
          <p:nvPr>
            <p:ph type="body" sz="half" idx="2"/>
          </p:nvPr>
        </p:nvSpPr>
        <p:spPr>
          <a:xfrm>
            <a:off x="457200" y="1556792"/>
            <a:ext cx="3200400" cy="5301208"/>
          </a:xfrm>
        </p:spPr>
        <p:txBody>
          <a:bodyPr>
            <a:normAutofit fontScale="92500" lnSpcReduction="10000"/>
          </a:bodyPr>
          <a:lstStyle/>
          <a:p>
            <a:endParaRPr lang="lt-LT" b="1" i="0" dirty="0">
              <a:solidFill>
                <a:srgbClr val="222222"/>
              </a:solidFill>
              <a:effectLst/>
              <a:latin typeface="Montserrat" panose="00000500000000000000" pitchFamily="2" charset="0"/>
            </a:endParaRPr>
          </a:p>
          <a:p>
            <a:endParaRPr lang="lt-LT" b="1" dirty="0">
              <a:solidFill>
                <a:srgbClr val="222222"/>
              </a:solidFill>
              <a:latin typeface="Montserrat" panose="00000500000000000000" pitchFamily="2" charset="0"/>
            </a:endParaRPr>
          </a:p>
          <a:p>
            <a:endParaRPr lang="lt-LT" b="1" i="0" dirty="0">
              <a:solidFill>
                <a:srgbClr val="222222"/>
              </a:solidFill>
              <a:effectLst/>
              <a:latin typeface="Montserrat" panose="00000500000000000000" pitchFamily="2" charset="0"/>
            </a:endParaRPr>
          </a:p>
          <a:p>
            <a:endParaRPr lang="lt-LT" b="1" dirty="0">
              <a:solidFill>
                <a:srgbClr val="222222"/>
              </a:solidFill>
              <a:latin typeface="Montserrat" panose="00000500000000000000" pitchFamily="2" charset="0"/>
            </a:endParaRPr>
          </a:p>
          <a:p>
            <a:endParaRPr lang="lt-LT" b="1" i="0" dirty="0">
              <a:solidFill>
                <a:srgbClr val="222222"/>
              </a:solidFill>
              <a:effectLst/>
              <a:latin typeface="Montserrat" panose="00000500000000000000" pitchFamily="2" charset="0"/>
            </a:endParaRPr>
          </a:p>
          <a:p>
            <a:endParaRPr lang="lt-LT" b="1" dirty="0">
              <a:solidFill>
                <a:srgbClr val="222222"/>
              </a:solidFill>
              <a:latin typeface="Montserrat" panose="00000500000000000000" pitchFamily="2" charset="0"/>
            </a:endParaRPr>
          </a:p>
          <a:p>
            <a:endParaRPr lang="lt-LT" b="1" i="0" dirty="0">
              <a:solidFill>
                <a:srgbClr val="222222"/>
              </a:solidFill>
              <a:effectLst/>
              <a:latin typeface="Montserrat" panose="00000500000000000000" pitchFamily="2" charset="0"/>
            </a:endParaRPr>
          </a:p>
          <a:p>
            <a:endParaRPr lang="lt-LT" b="1" dirty="0">
              <a:solidFill>
                <a:srgbClr val="222222"/>
              </a:solidFill>
              <a:latin typeface="Montserrat" panose="00000500000000000000" pitchFamily="2" charset="0"/>
            </a:endParaRPr>
          </a:p>
          <a:p>
            <a:endParaRPr lang="lt-LT" b="1" i="0" dirty="0">
              <a:solidFill>
                <a:srgbClr val="222222"/>
              </a:solidFill>
              <a:effectLst/>
              <a:latin typeface="Montserrat" panose="00000500000000000000" pitchFamily="2" charset="0"/>
            </a:endParaRPr>
          </a:p>
          <a:p>
            <a:endParaRPr lang="lt-LT" b="1" dirty="0">
              <a:solidFill>
                <a:srgbClr val="222222"/>
              </a:solidFill>
              <a:latin typeface="Montserrat" panose="00000500000000000000" pitchFamily="2" charset="0"/>
            </a:endParaRPr>
          </a:p>
          <a:p>
            <a:endParaRPr lang="lt-LT" b="1" i="0" dirty="0">
              <a:solidFill>
                <a:srgbClr val="222222"/>
              </a:solidFill>
              <a:effectLst/>
              <a:latin typeface="Montserrat" panose="00000500000000000000" pitchFamily="2" charset="0"/>
            </a:endParaRPr>
          </a:p>
          <a:p>
            <a:endParaRPr lang="lt-LT" dirty="0">
              <a:solidFill>
                <a:srgbClr val="222222"/>
              </a:solidFill>
            </a:endParaRPr>
          </a:p>
          <a:p>
            <a:endParaRPr lang="lt-LT" i="0" dirty="0">
              <a:solidFill>
                <a:srgbClr val="222222"/>
              </a:solidFill>
              <a:effectLst/>
            </a:endParaRPr>
          </a:p>
          <a:p>
            <a:r>
              <a:rPr lang="lt-LT" i="0" dirty="0">
                <a:solidFill>
                  <a:srgbClr val="222222"/>
                </a:solidFill>
                <a:effectLst/>
              </a:rPr>
              <a:t>D. </a:t>
            </a:r>
            <a:r>
              <a:rPr lang="lt-LT" i="0" dirty="0" err="1">
                <a:solidFill>
                  <a:srgbClr val="222222"/>
                </a:solidFill>
                <a:effectLst/>
              </a:rPr>
              <a:t>Poszka</a:t>
            </a:r>
            <a:r>
              <a:rPr lang="lt-LT" i="0" dirty="0">
                <a:solidFill>
                  <a:srgbClr val="222222"/>
                </a:solidFill>
                <a:effectLst/>
              </a:rPr>
              <a:t> </a:t>
            </a:r>
            <a:r>
              <a:rPr lang="lt-LT" dirty="0">
                <a:solidFill>
                  <a:srgbClr val="222222"/>
                </a:solidFill>
              </a:rPr>
              <a:t>„</a:t>
            </a:r>
            <a:r>
              <a:rPr lang="lt-LT" i="0" dirty="0">
                <a:solidFill>
                  <a:srgbClr val="222222"/>
                </a:solidFill>
                <a:effectLst/>
              </a:rPr>
              <a:t>Mužikas </a:t>
            </a:r>
            <a:r>
              <a:rPr lang="lt-LT" i="0" dirty="0" err="1">
                <a:solidFill>
                  <a:srgbClr val="222222"/>
                </a:solidFill>
                <a:effectLst/>
              </a:rPr>
              <a:t>žiemaytcziu</a:t>
            </a:r>
            <a:r>
              <a:rPr lang="lt-LT" i="0" dirty="0">
                <a:solidFill>
                  <a:srgbClr val="222222"/>
                </a:solidFill>
                <a:effectLst/>
              </a:rPr>
              <a:t> </a:t>
            </a:r>
            <a:r>
              <a:rPr lang="lt-LT" i="0" dirty="0" err="1">
                <a:solidFill>
                  <a:srgbClr val="222222"/>
                </a:solidFill>
                <a:effectLst/>
              </a:rPr>
              <a:t>yr</a:t>
            </a:r>
            <a:r>
              <a:rPr lang="lt-LT" i="0" dirty="0">
                <a:solidFill>
                  <a:srgbClr val="222222"/>
                </a:solidFill>
                <a:effectLst/>
              </a:rPr>
              <a:t> </a:t>
            </a:r>
            <a:r>
              <a:rPr lang="lt-LT" i="0" dirty="0" err="1">
                <a:solidFill>
                  <a:srgbClr val="222222"/>
                </a:solidFill>
                <a:effectLst/>
              </a:rPr>
              <a:t>Lietuwos</a:t>
            </a:r>
            <a:r>
              <a:rPr lang="lt-LT" i="0" dirty="0">
                <a:solidFill>
                  <a:srgbClr val="222222"/>
                </a:solidFill>
                <a:effectLst/>
              </a:rPr>
              <a:t>. Vilnius : Valstybinės grožinės literatūros leidykla, 1946 m. </a:t>
            </a:r>
            <a:endParaRPr lang="lt-LT" dirty="0"/>
          </a:p>
        </p:txBody>
      </p:sp>
      <p:pic>
        <p:nvPicPr>
          <p:cNvPr id="10" name="Paveikslėlis 9">
            <a:extLst>
              <a:ext uri="{FF2B5EF4-FFF2-40B4-BE49-F238E27FC236}">
                <a16:creationId xmlns:a16="http://schemas.microsoft.com/office/drawing/2014/main" id="{23DF2CC5-FE10-71DF-9AF8-84F3D0CE6216}"/>
              </a:ext>
            </a:extLst>
          </p:cNvPr>
          <p:cNvPicPr>
            <a:picLocks noChangeAspect="1"/>
          </p:cNvPicPr>
          <p:nvPr/>
        </p:nvPicPr>
        <p:blipFill>
          <a:blip r:embed="rId3"/>
          <a:stretch>
            <a:fillRect/>
          </a:stretch>
        </p:blipFill>
        <p:spPr>
          <a:xfrm>
            <a:off x="551384" y="1844824"/>
            <a:ext cx="2882900" cy="4025900"/>
          </a:xfrm>
          <a:prstGeom prst="rect">
            <a:avLst/>
          </a:prstGeom>
        </p:spPr>
      </p:pic>
    </p:spTree>
    <p:extLst>
      <p:ext uri="{BB962C8B-B14F-4D97-AF65-F5344CB8AC3E}">
        <p14:creationId xmlns:p14="http://schemas.microsoft.com/office/powerpoint/2010/main" val="2486790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D5920B2-FCA1-0CC3-17F1-1513CFFDBAB5}"/>
              </a:ext>
            </a:extLst>
          </p:cNvPr>
          <p:cNvSpPr>
            <a:spLocks noGrp="1"/>
          </p:cNvSpPr>
          <p:nvPr>
            <p:ph type="title"/>
          </p:nvPr>
        </p:nvSpPr>
        <p:spPr>
          <a:xfrm>
            <a:off x="457200" y="188641"/>
            <a:ext cx="3200400" cy="2520279"/>
          </a:xfrm>
        </p:spPr>
        <p:txBody>
          <a:bodyPr>
            <a:normAutofit fontScale="90000"/>
          </a:bodyPr>
          <a:lstStyle/>
          <a:p>
            <a:r>
              <a:rPr lang="lt-LT" dirty="0"/>
              <a:t>Žemaitiškų knygų raidai lemtingas XIX a. 8-asis dešimtmetis</a:t>
            </a:r>
            <a:br>
              <a:rPr lang="lt-LT" dirty="0"/>
            </a:br>
            <a:br>
              <a:rPr lang="lt-LT" dirty="0"/>
            </a:br>
            <a:r>
              <a:rPr lang="lt-LT" dirty="0"/>
              <a:t> </a:t>
            </a:r>
          </a:p>
        </p:txBody>
      </p:sp>
      <p:sp>
        <p:nvSpPr>
          <p:cNvPr id="3" name="Turinio vietos rezervavimo ženklas 2">
            <a:extLst>
              <a:ext uri="{FF2B5EF4-FFF2-40B4-BE49-F238E27FC236}">
                <a16:creationId xmlns:a16="http://schemas.microsoft.com/office/drawing/2014/main" id="{FB97C352-C7B7-30E2-2B55-2F7BC091C11B}"/>
              </a:ext>
            </a:extLst>
          </p:cNvPr>
          <p:cNvSpPr>
            <a:spLocks noGrp="1"/>
          </p:cNvSpPr>
          <p:nvPr>
            <p:ph idx="1"/>
          </p:nvPr>
        </p:nvSpPr>
        <p:spPr>
          <a:xfrm>
            <a:off x="4499320" y="332656"/>
            <a:ext cx="7222976" cy="6525344"/>
          </a:xfrm>
        </p:spPr>
        <p:txBody>
          <a:bodyPr>
            <a:normAutofit fontScale="92500"/>
          </a:bodyPr>
          <a:lstStyle/>
          <a:p>
            <a:pPr marL="0" indent="0">
              <a:lnSpc>
                <a:spcPct val="110000"/>
              </a:lnSpc>
              <a:spcBef>
                <a:spcPts val="300"/>
              </a:spcBef>
              <a:spcAft>
                <a:spcPts val="300"/>
              </a:spcAft>
              <a:buNone/>
            </a:pPr>
            <a:r>
              <a:rPr lang="lt-LT" sz="1700" b="1" kern="100" dirty="0">
                <a:solidFill>
                  <a:schemeClr val="tx1"/>
                </a:solidFill>
                <a:effectLst/>
                <a:ea typeface="Calibri" panose="020F0502020204030204" pitchFamily="34" charset="0"/>
                <a:cs typeface="Times New Roman" panose="02020603050405020304" pitchFamily="18" charset="0"/>
              </a:rPr>
              <a:t>Tomas Petreikis, „Žemaitija = </a:t>
            </a:r>
            <a:r>
              <a:rPr lang="lt-LT" sz="1700" b="1" kern="100" dirty="0" err="1">
                <a:solidFill>
                  <a:schemeClr val="tx1"/>
                </a:solidFill>
                <a:effectLst/>
                <a:ea typeface="Calibri" panose="020F0502020204030204" pitchFamily="34" charset="0"/>
                <a:cs typeface="Times New Roman" panose="02020603050405020304" pitchFamily="18" charset="0"/>
              </a:rPr>
              <a:t>Samogitia</a:t>
            </a:r>
            <a:r>
              <a:rPr lang="lt-LT" sz="1700" b="1" kern="100" dirty="0">
                <a:solidFill>
                  <a:schemeClr val="tx1"/>
                </a:solidFill>
                <a:effectLst/>
                <a:ea typeface="Calibri" panose="020F0502020204030204" pitchFamily="34" charset="0"/>
                <a:cs typeface="Times New Roman" panose="02020603050405020304" pitchFamily="18" charset="0"/>
              </a:rPr>
              <a:t>“ (Vilnius, 2020, p. 417): </a:t>
            </a:r>
          </a:p>
          <a:p>
            <a:pPr marL="0">
              <a:lnSpc>
                <a:spcPct val="110000"/>
              </a:lnSpc>
              <a:spcBef>
                <a:spcPts val="300"/>
              </a:spcBef>
              <a:spcAft>
                <a:spcPts val="300"/>
              </a:spcAft>
              <a:buFont typeface="Wingdings" panose="05000000000000000000" pitchFamily="2" charset="2"/>
              <a:buChar char="Ø"/>
            </a:pPr>
            <a:r>
              <a:rPr lang="lt-LT" sz="1700" kern="100" dirty="0">
                <a:solidFill>
                  <a:schemeClr val="tx1"/>
                </a:solidFill>
                <a:effectLst/>
                <a:ea typeface="Calibri" panose="020F0502020204030204" pitchFamily="34" charset="0"/>
                <a:cs typeface="Times New Roman" panose="02020603050405020304" pitchFamily="18" charset="0"/>
              </a:rPr>
              <a:t>T. Petreikis rašo: </a:t>
            </a:r>
            <a:r>
              <a:rPr lang="lt-LT" sz="1700" b="1" kern="100" dirty="0">
                <a:solidFill>
                  <a:schemeClr val="tx1"/>
                </a:solidFill>
                <a:effectLst/>
                <a:ea typeface="Calibri" panose="020F0502020204030204" pitchFamily="34" charset="0"/>
                <a:cs typeface="Times New Roman" panose="02020603050405020304" pitchFamily="18" charset="0"/>
              </a:rPr>
              <a:t>„Žemaičių knyga, plačiai išsiskleidusi XIX a. viduryje, dėl nepalankiai susiklosčiusios bendrinės lietuvių kalbos kūrimo situacijos, aštuntame dešimtmetyje ėmė prarasti savo įtaką tolesnei raštijos raidai.“</a:t>
            </a:r>
          </a:p>
          <a:p>
            <a:pPr marL="0">
              <a:lnSpc>
                <a:spcPct val="110000"/>
              </a:lnSpc>
              <a:spcBef>
                <a:spcPts val="300"/>
              </a:spcBef>
              <a:spcAft>
                <a:spcPts val="300"/>
              </a:spcAft>
              <a:buFont typeface="Wingdings" panose="05000000000000000000" pitchFamily="2" charset="2"/>
              <a:buChar char="Ø"/>
            </a:pPr>
            <a:r>
              <a:rPr lang="lt-LT" sz="1700" b="0" i="0" dirty="0">
                <a:solidFill>
                  <a:schemeClr val="tx1"/>
                </a:solidFill>
                <a:effectLst/>
              </a:rPr>
              <a:t>Kalbininkai nurodo tris pagrindines priežastis, dėl kurių lietuvių bendrinė kalba susiformavo ne žemaičių, o vakarų aukštaičių tarmės pagrindu:</a:t>
            </a:r>
          </a:p>
          <a:p>
            <a:pPr marL="292608" lvl="1">
              <a:lnSpc>
                <a:spcPct val="110000"/>
              </a:lnSpc>
              <a:spcBef>
                <a:spcPts val="300"/>
              </a:spcBef>
              <a:spcAft>
                <a:spcPts val="300"/>
              </a:spcAft>
              <a:buFont typeface="Wingdings" panose="05000000000000000000" pitchFamily="2" charset="2"/>
              <a:buChar char="Ø"/>
            </a:pPr>
            <a:r>
              <a:rPr lang="lt-LT" sz="1500" dirty="0">
                <a:solidFill>
                  <a:schemeClr val="tx1"/>
                </a:solidFill>
              </a:rPr>
              <a:t> 1.</a:t>
            </a:r>
            <a:r>
              <a:rPr lang="lt-LT" sz="1500" b="0" i="0" dirty="0">
                <a:solidFill>
                  <a:schemeClr val="tx1"/>
                </a:solidFill>
                <a:effectLst/>
              </a:rPr>
              <a:t> </a:t>
            </a:r>
            <a:r>
              <a:rPr lang="lt-LT" sz="1500" b="1" i="0" dirty="0">
                <a:solidFill>
                  <a:schemeClr val="tx1"/>
                </a:solidFill>
                <a:effectLst/>
              </a:rPr>
              <a:t>„XIX a. antroje pusėje sustiprėjo lietuvių nacionalinis judėjimas. Daugelis to sąjūdžio atstovų (J. Basanavičius, V. Kudirka, P. Mašiotas, K. Grinius) buvo kilę iš vakarų aukštaičių pietinės dalies. Minėtinas ir svarbus „Aušros“ vaidmuo.</a:t>
            </a:r>
          </a:p>
          <a:p>
            <a:pPr marL="292608" lvl="1">
              <a:lnSpc>
                <a:spcPct val="110000"/>
              </a:lnSpc>
              <a:spcBef>
                <a:spcPts val="300"/>
              </a:spcBef>
              <a:spcAft>
                <a:spcPts val="300"/>
              </a:spcAft>
              <a:buFont typeface="Wingdings" panose="05000000000000000000" pitchFamily="2" charset="2"/>
              <a:buChar char="Ø"/>
            </a:pPr>
            <a:r>
              <a:rPr lang="lt-LT" sz="1500" b="1" i="0" dirty="0">
                <a:solidFill>
                  <a:schemeClr val="tx1"/>
                </a:solidFill>
                <a:effectLst/>
              </a:rPr>
              <a:t> 2. Šioje Lietuvos dalyje anksčiau negu kitose Lietuvos dalyse buvo panaikinta baudžiava, o dėl to atsirado ekonomiškai stipresnių valstiečių, įstengusių leisti savo vaikus į mokslus. […]</a:t>
            </a:r>
          </a:p>
          <a:p>
            <a:pPr marL="292608" lvl="1">
              <a:lnSpc>
                <a:spcPct val="110000"/>
              </a:lnSpc>
              <a:spcBef>
                <a:spcPts val="300"/>
              </a:spcBef>
              <a:spcAft>
                <a:spcPts val="300"/>
              </a:spcAft>
              <a:buFont typeface="Wingdings" panose="05000000000000000000" pitchFamily="2" charset="2"/>
              <a:buChar char="Ø"/>
            </a:pPr>
            <a:r>
              <a:rPr lang="lt-LT" sz="1500" b="1" i="0" dirty="0">
                <a:solidFill>
                  <a:schemeClr val="tx1"/>
                </a:solidFill>
                <a:effectLst/>
              </a:rPr>
              <a:t> 3. Tam tikrą vaidmenį suvaidino ir atskiri kalbininkai. 1856 m. žymus vokiečių kalbininkas A. </a:t>
            </a:r>
            <a:r>
              <a:rPr lang="lt-LT" sz="1500" b="1" i="0" dirty="0" err="1">
                <a:solidFill>
                  <a:schemeClr val="tx1"/>
                </a:solidFill>
                <a:effectLst/>
              </a:rPr>
              <a:t>Šleicheris</a:t>
            </a:r>
            <a:r>
              <a:rPr lang="lt-LT" sz="1500" b="1" i="0" dirty="0">
                <a:solidFill>
                  <a:schemeClr val="tx1"/>
                </a:solidFill>
                <a:effectLst/>
              </a:rPr>
              <a:t> išleido pirmąją mokslinę lietuvių kalbos gramatiką, o 1876 m. </a:t>
            </a:r>
            <a:r>
              <a:rPr lang="lt-LT" sz="1500" b="1" i="0" dirty="0" err="1">
                <a:solidFill>
                  <a:schemeClr val="tx1"/>
                </a:solidFill>
                <a:effectLst/>
              </a:rPr>
              <a:t>Fr</a:t>
            </a:r>
            <a:r>
              <a:rPr lang="lt-LT" sz="1500" b="1" i="0" dirty="0">
                <a:solidFill>
                  <a:schemeClr val="tx1"/>
                </a:solidFill>
                <a:effectLst/>
              </a:rPr>
              <a:t>. </a:t>
            </a:r>
            <a:r>
              <a:rPr lang="lt-LT" sz="1500" b="1" i="0" dirty="0" err="1">
                <a:solidFill>
                  <a:schemeClr val="tx1"/>
                </a:solidFill>
                <a:effectLst/>
              </a:rPr>
              <a:t>Kuršaitis</a:t>
            </a:r>
            <a:r>
              <a:rPr lang="lt-LT" sz="1500" b="1" i="0" dirty="0">
                <a:solidFill>
                  <a:schemeClr val="tx1"/>
                </a:solidFill>
                <a:effectLst/>
              </a:rPr>
              <a:t> išleido dar platesnę gramatiką. Nors abi gramatikos parašytos vokiškai, bet kalbininkai jose rėmėsi savo gimtąja vakarų aukštaičių tarme“ (Juozas Pabrėža, Stasys Tumėnas, </a:t>
            </a:r>
            <a:r>
              <a:rPr lang="lt-LT" sz="1500" b="1" i="1" dirty="0">
                <a:solidFill>
                  <a:schemeClr val="tx1"/>
                </a:solidFill>
                <a:effectLst/>
              </a:rPr>
              <a:t>Lietuvių kalba ne tik egzaminui, bet ir gyvenimui</a:t>
            </a:r>
            <a:r>
              <a:rPr lang="lt-LT" sz="1500" b="1" i="0" dirty="0">
                <a:solidFill>
                  <a:schemeClr val="tx1"/>
                </a:solidFill>
                <a:effectLst/>
              </a:rPr>
              <a:t>, Šiauliai: Šiaurės Lietuva, 2007, p. 34).</a:t>
            </a:r>
            <a:endParaRPr lang="lt-LT" sz="1500" b="1" kern="100" dirty="0">
              <a:solidFill>
                <a:schemeClr val="tx1"/>
              </a:solidFill>
              <a:effectLst/>
              <a:ea typeface="Calibri" panose="020F0502020204030204" pitchFamily="34" charset="0"/>
              <a:cs typeface="Times New Roman" panose="02020603050405020304" pitchFamily="18" charset="0"/>
            </a:endParaRPr>
          </a:p>
          <a:p>
            <a:pPr marL="0">
              <a:lnSpc>
                <a:spcPct val="110000"/>
              </a:lnSpc>
              <a:spcBef>
                <a:spcPts val="300"/>
              </a:spcBef>
              <a:spcAft>
                <a:spcPts val="300"/>
              </a:spcAft>
              <a:buFont typeface="Wingdings" panose="05000000000000000000" pitchFamily="2" charset="2"/>
              <a:buChar char="Ø"/>
            </a:pPr>
            <a:r>
              <a:rPr lang="lt-LT" sz="1700" kern="100" dirty="0">
                <a:solidFill>
                  <a:schemeClr val="tx1"/>
                </a:solidFill>
                <a:effectLst/>
                <a:ea typeface="Calibri" panose="020F0502020204030204" pitchFamily="34" charset="0"/>
                <a:cs typeface="Times New Roman" panose="02020603050405020304" pitchFamily="18" charset="0"/>
              </a:rPr>
              <a:t>Bet... Kaip rašo T. Petreikis, </a:t>
            </a:r>
            <a:r>
              <a:rPr lang="lt-LT" sz="1700" b="1" kern="100" dirty="0">
                <a:solidFill>
                  <a:schemeClr val="tx1"/>
                </a:solidFill>
                <a:effectLst/>
                <a:ea typeface="Calibri" panose="020F0502020204030204" pitchFamily="34" charset="0"/>
                <a:cs typeface="Times New Roman" panose="02020603050405020304" pitchFamily="18" charset="0"/>
              </a:rPr>
              <a:t>„Ne visi žemaičių kūrėjai su aukštaičių tarmės iškilimu susitaikė</a:t>
            </a:r>
            <a:r>
              <a:rPr lang="lt-LT" sz="1700" kern="100" dirty="0">
                <a:solidFill>
                  <a:schemeClr val="tx1"/>
                </a:solidFill>
                <a:effectLst/>
                <a:ea typeface="Calibri" panose="020F0502020204030204" pitchFamily="34" charset="0"/>
                <a:cs typeface="Times New Roman" panose="02020603050405020304" pitchFamily="18" charset="0"/>
              </a:rPr>
              <a:t>, konservatyviai mąstančių žemaičių liko, juolab ir žemaičių skaitytojų užteko. XIX–XX a. sandūroje Žemaitijos vyskupystės hierarchai, vadovaujami Mečislovo </a:t>
            </a:r>
            <a:r>
              <a:rPr lang="lt-LT" sz="1700" kern="100" dirty="0" err="1">
                <a:solidFill>
                  <a:schemeClr val="tx1"/>
                </a:solidFill>
                <a:effectLst/>
                <a:ea typeface="Calibri" panose="020F0502020204030204" pitchFamily="34" charset="0"/>
                <a:cs typeface="Times New Roman" panose="02020603050405020304" pitchFamily="18" charset="0"/>
              </a:rPr>
              <a:t>Paliulionio</a:t>
            </a:r>
            <a:r>
              <a:rPr lang="lt-LT" sz="1700" kern="100" dirty="0">
                <a:solidFill>
                  <a:schemeClr val="tx1"/>
                </a:solidFill>
                <a:effectLst/>
                <a:ea typeface="Calibri" panose="020F0502020204030204" pitchFamily="34" charset="0"/>
                <a:cs typeface="Times New Roman" panose="02020603050405020304" pitchFamily="18" charset="0"/>
              </a:rPr>
              <a:t>, siekė, kad religinės spaudos kalba nebūtų taisoma. </a:t>
            </a:r>
            <a:r>
              <a:rPr lang="lt-LT" sz="1700" b="1" kern="100" dirty="0">
                <a:solidFill>
                  <a:schemeClr val="tx1"/>
                </a:solidFill>
                <a:effectLst/>
                <a:ea typeface="Calibri" panose="020F0502020204030204" pitchFamily="34" charset="0"/>
                <a:cs typeface="Times New Roman" panose="02020603050405020304" pitchFamily="18" charset="0"/>
              </a:rPr>
              <a:t>Dvasinės lektūros rašto kalboje perėjimas prie bendrinės kalbos užtruko ilgiau, paskutinis žemaitiškas giesmynas išėjo 1928 metais.</a:t>
            </a:r>
            <a:r>
              <a:rPr lang="lt-LT" sz="1700" kern="100" dirty="0">
                <a:solidFill>
                  <a:schemeClr val="tx1"/>
                </a:solidFill>
                <a:effectLst/>
                <a:ea typeface="Calibri" panose="020F0502020204030204" pitchFamily="34" charset="0"/>
                <a:cs typeface="Times New Roman" panose="02020603050405020304" pitchFamily="18" charset="0"/>
              </a:rPr>
              <a:t> Senieji rašytojai žemaitiškai rašė tik todėl, kad neturėjo kitų alternatyvų, o jaunesnioji karta galėjo rinktis. [...]“</a:t>
            </a:r>
          </a:p>
          <a:p>
            <a:endParaRPr lang="lt-LT" dirty="0"/>
          </a:p>
        </p:txBody>
      </p:sp>
      <p:sp>
        <p:nvSpPr>
          <p:cNvPr id="4" name="Teksto vietos rezervavimo ženklas 3">
            <a:extLst>
              <a:ext uri="{FF2B5EF4-FFF2-40B4-BE49-F238E27FC236}">
                <a16:creationId xmlns:a16="http://schemas.microsoft.com/office/drawing/2014/main" id="{4D19DF0B-7B6B-86EC-D30F-CB9E0170B7CD}"/>
              </a:ext>
            </a:extLst>
          </p:cNvPr>
          <p:cNvSpPr>
            <a:spLocks noGrp="1"/>
          </p:cNvSpPr>
          <p:nvPr>
            <p:ph type="body" sz="half" idx="2"/>
          </p:nvPr>
        </p:nvSpPr>
        <p:spPr>
          <a:xfrm>
            <a:off x="457200" y="2276872"/>
            <a:ext cx="3200400" cy="4464496"/>
          </a:xfrm>
        </p:spPr>
        <p:txBody>
          <a:bodyPr>
            <a:normAutofit fontScale="85000" lnSpcReduction="20000"/>
          </a:bodyPr>
          <a:lstStyle/>
          <a:p>
            <a:endParaRPr lang="lt-LT" b="0" i="0" dirty="0">
              <a:solidFill>
                <a:srgbClr val="4A4A4A"/>
              </a:solidFill>
              <a:effectLst/>
              <a:latin typeface="DMSans"/>
            </a:endParaRPr>
          </a:p>
          <a:p>
            <a:endParaRPr lang="lt-LT" dirty="0">
              <a:solidFill>
                <a:srgbClr val="4A4A4A"/>
              </a:solidFill>
              <a:latin typeface="DMSans"/>
            </a:endParaRPr>
          </a:p>
          <a:p>
            <a:endParaRPr lang="lt-LT" b="0" i="0" dirty="0">
              <a:solidFill>
                <a:srgbClr val="4A4A4A"/>
              </a:solidFill>
              <a:effectLst/>
              <a:latin typeface="DMSans"/>
            </a:endParaRPr>
          </a:p>
          <a:p>
            <a:endParaRPr lang="lt-LT" dirty="0">
              <a:solidFill>
                <a:srgbClr val="4A4A4A"/>
              </a:solidFill>
              <a:latin typeface="DMSans"/>
            </a:endParaRPr>
          </a:p>
          <a:p>
            <a:endParaRPr lang="lt-LT" b="0" i="0" dirty="0">
              <a:solidFill>
                <a:srgbClr val="4A4A4A"/>
              </a:solidFill>
              <a:effectLst/>
              <a:latin typeface="DMSans"/>
            </a:endParaRPr>
          </a:p>
          <a:p>
            <a:endParaRPr lang="lt-LT" dirty="0">
              <a:solidFill>
                <a:srgbClr val="4A4A4A"/>
              </a:solidFill>
              <a:latin typeface="DMSans"/>
            </a:endParaRPr>
          </a:p>
          <a:p>
            <a:endParaRPr lang="lt-LT" b="0" i="0" dirty="0">
              <a:solidFill>
                <a:srgbClr val="4A4A4A"/>
              </a:solidFill>
              <a:effectLst/>
              <a:latin typeface="DMSans"/>
            </a:endParaRPr>
          </a:p>
          <a:p>
            <a:endParaRPr lang="lt-LT" dirty="0">
              <a:solidFill>
                <a:srgbClr val="4A4A4A"/>
              </a:solidFill>
              <a:latin typeface="DMSans"/>
            </a:endParaRPr>
          </a:p>
          <a:p>
            <a:endParaRPr lang="lt-LT" b="0" i="0" dirty="0">
              <a:solidFill>
                <a:srgbClr val="4A4A4A"/>
              </a:solidFill>
              <a:effectLst/>
              <a:latin typeface="DMSans"/>
            </a:endParaRPr>
          </a:p>
          <a:p>
            <a:endParaRPr lang="lt-LT" b="0" i="0" dirty="0">
              <a:solidFill>
                <a:schemeClr val="bg1"/>
              </a:solidFill>
              <a:effectLst/>
              <a:latin typeface="DMSans"/>
            </a:endParaRPr>
          </a:p>
          <a:p>
            <a:endParaRPr lang="lt-LT" sz="1200" b="0" i="0" dirty="0">
              <a:solidFill>
                <a:schemeClr val="bg1"/>
              </a:solidFill>
              <a:effectLst/>
              <a:latin typeface="Calibri" panose="020F0502020204030204" pitchFamily="34" charset="0"/>
              <a:cs typeface="Calibri" panose="020F0502020204030204" pitchFamily="34" charset="0"/>
            </a:endParaRPr>
          </a:p>
          <a:p>
            <a:endParaRPr lang="lt-LT" sz="1200" b="0" i="0" dirty="0">
              <a:solidFill>
                <a:schemeClr val="bg1"/>
              </a:solidFill>
              <a:effectLst/>
              <a:latin typeface="Calibri" panose="020F0502020204030204" pitchFamily="34" charset="0"/>
              <a:cs typeface="Calibri" panose="020F0502020204030204" pitchFamily="34" charset="0"/>
            </a:endParaRPr>
          </a:p>
          <a:p>
            <a:endParaRPr lang="lt-LT" sz="1200" b="0" i="0" dirty="0">
              <a:solidFill>
                <a:schemeClr val="bg1"/>
              </a:solidFill>
              <a:effectLst/>
              <a:latin typeface="Calibri" panose="020F0502020204030204" pitchFamily="34" charset="0"/>
              <a:cs typeface="Calibri" panose="020F0502020204030204" pitchFamily="34" charset="0"/>
            </a:endParaRPr>
          </a:p>
          <a:p>
            <a:r>
              <a:rPr lang="lt-LT" sz="1400" b="0" i="0" dirty="0">
                <a:solidFill>
                  <a:schemeClr val="bg1"/>
                </a:solidFill>
                <a:effectLst/>
                <a:latin typeface="Calibri" panose="020F0502020204030204" pitchFamily="34" charset="0"/>
                <a:cs typeface="Calibri" panose="020F0502020204030204" pitchFamily="34" charset="0"/>
              </a:rPr>
              <a:t>Motiejaus Valančiaus knygos „</a:t>
            </a:r>
            <a:r>
              <a:rPr lang="lt-LT" sz="1400" b="0" i="0" dirty="0" err="1">
                <a:solidFill>
                  <a:schemeClr val="bg1"/>
                </a:solidFill>
                <a:effectLst/>
                <a:latin typeface="Calibri" panose="020F0502020204030204" pitchFamily="34" charset="0"/>
                <a:cs typeface="Calibri" panose="020F0502020204030204" pitchFamily="34" charset="0"/>
              </a:rPr>
              <a:t>Žemajtiu</a:t>
            </a:r>
            <a:r>
              <a:rPr lang="lt-LT" sz="1400" b="0" i="0" dirty="0">
                <a:solidFill>
                  <a:schemeClr val="bg1"/>
                </a:solidFill>
                <a:effectLst/>
                <a:latin typeface="Calibri" panose="020F0502020204030204" pitchFamily="34" charset="0"/>
                <a:cs typeface="Calibri" panose="020F0502020204030204" pitchFamily="34" charset="0"/>
              </a:rPr>
              <a:t> </a:t>
            </a:r>
            <a:r>
              <a:rPr lang="lt-LT" sz="1400" b="0" i="0" dirty="0" err="1">
                <a:solidFill>
                  <a:schemeClr val="bg1"/>
                </a:solidFill>
                <a:effectLst/>
                <a:latin typeface="Calibri" panose="020F0502020204030204" pitchFamily="34" charset="0"/>
                <a:cs typeface="Calibri" panose="020F0502020204030204" pitchFamily="34" charset="0"/>
              </a:rPr>
              <a:t>wiskupiste</a:t>
            </a:r>
            <a:r>
              <a:rPr lang="lt-LT" sz="1400" b="0" i="0" dirty="0">
                <a:solidFill>
                  <a:schemeClr val="bg1"/>
                </a:solidFill>
                <a:effectLst/>
                <a:latin typeface="Calibri" panose="020F0502020204030204" pitchFamily="34" charset="0"/>
                <a:cs typeface="Calibri" panose="020F0502020204030204" pitchFamily="34" charset="0"/>
              </a:rPr>
              <a:t>“, išleistos 1848 m., viršelis</a:t>
            </a:r>
            <a:endParaRPr lang="lt-LT" sz="1400" dirty="0">
              <a:solidFill>
                <a:schemeClr val="bg1"/>
              </a:solidFill>
              <a:latin typeface="Calibri" panose="020F0502020204030204" pitchFamily="34" charset="0"/>
              <a:cs typeface="Calibri" panose="020F0502020204030204" pitchFamily="34" charset="0"/>
            </a:endParaRPr>
          </a:p>
        </p:txBody>
      </p:sp>
      <p:pic>
        <p:nvPicPr>
          <p:cNvPr id="6" name="Paveikslėlis 5">
            <a:extLst>
              <a:ext uri="{FF2B5EF4-FFF2-40B4-BE49-F238E27FC236}">
                <a16:creationId xmlns:a16="http://schemas.microsoft.com/office/drawing/2014/main" id="{5F077E72-3978-C90D-F34C-9FF2D5BA0955}"/>
              </a:ext>
            </a:extLst>
          </p:cNvPr>
          <p:cNvPicPr>
            <a:picLocks noChangeAspect="1"/>
          </p:cNvPicPr>
          <p:nvPr/>
        </p:nvPicPr>
        <p:blipFill>
          <a:blip r:embed="rId2"/>
          <a:stretch>
            <a:fillRect/>
          </a:stretch>
        </p:blipFill>
        <p:spPr>
          <a:xfrm>
            <a:off x="532741" y="2145547"/>
            <a:ext cx="2368762" cy="4007068"/>
          </a:xfrm>
          <a:prstGeom prst="rect">
            <a:avLst/>
          </a:prstGeom>
        </p:spPr>
      </p:pic>
    </p:spTree>
    <p:extLst>
      <p:ext uri="{BB962C8B-B14F-4D97-AF65-F5344CB8AC3E}">
        <p14:creationId xmlns:p14="http://schemas.microsoft.com/office/powerpoint/2010/main" val="3595169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3BD1BB8-133F-1869-00CC-30AEDD60D838}"/>
              </a:ext>
            </a:extLst>
          </p:cNvPr>
          <p:cNvSpPr>
            <a:spLocks noGrp="1"/>
          </p:cNvSpPr>
          <p:nvPr>
            <p:ph type="title"/>
          </p:nvPr>
        </p:nvSpPr>
        <p:spPr/>
        <p:txBody>
          <a:bodyPr>
            <a:normAutofit fontScale="90000"/>
          </a:bodyPr>
          <a:lstStyle/>
          <a:p>
            <a:r>
              <a:rPr lang="lt-LT" dirty="0"/>
              <a:t>Pirmieji užmojai leisti žemaitiškus periodinius leidinius</a:t>
            </a:r>
            <a:br>
              <a:rPr lang="lt-LT" dirty="0"/>
            </a:br>
            <a:br>
              <a:rPr lang="lt-LT" dirty="0"/>
            </a:br>
            <a:endParaRPr lang="lt-LT" dirty="0"/>
          </a:p>
        </p:txBody>
      </p:sp>
      <p:sp>
        <p:nvSpPr>
          <p:cNvPr id="3" name="Turinio vietos rezervavimo ženklas 2">
            <a:extLst>
              <a:ext uri="{FF2B5EF4-FFF2-40B4-BE49-F238E27FC236}">
                <a16:creationId xmlns:a16="http://schemas.microsoft.com/office/drawing/2014/main" id="{8196239F-DEFA-CE11-E2AF-8B18105009E1}"/>
              </a:ext>
            </a:extLst>
          </p:cNvPr>
          <p:cNvSpPr>
            <a:spLocks noGrp="1"/>
          </p:cNvSpPr>
          <p:nvPr>
            <p:ph idx="1"/>
          </p:nvPr>
        </p:nvSpPr>
        <p:spPr>
          <a:xfrm>
            <a:off x="4367808" y="404664"/>
            <a:ext cx="7272808" cy="6453336"/>
          </a:xfrm>
        </p:spPr>
        <p:txBody>
          <a:bodyPr>
            <a:normAutofit fontScale="77500" lnSpcReduction="20000"/>
          </a:bodyPr>
          <a:lstStyle/>
          <a:p>
            <a:pPr>
              <a:lnSpc>
                <a:spcPct val="107000"/>
              </a:lnSpc>
              <a:spcAft>
                <a:spcPts val="800"/>
              </a:spcAft>
              <a:buFont typeface="Wingdings" panose="05000000000000000000" pitchFamily="2" charset="2"/>
              <a:buChar char="Ø"/>
            </a:pPr>
            <a:r>
              <a:rPr lang="lt-LT" sz="2300" kern="100" dirty="0">
                <a:effectLst/>
                <a:latin typeface="Calibri" panose="020F0502020204030204" pitchFamily="34" charset="0"/>
                <a:ea typeface="Calibri" panose="020F0502020204030204" pitchFamily="34" charset="0"/>
                <a:cs typeface="Times New Roman" panose="02020603050405020304" pitchFamily="18" charset="0"/>
              </a:rPr>
              <a:t> Tik Žemaitijos regionui skirtų periodinių leidinių nerandame iki pat XX a. antrojo dešimtmečio, nors apie žemaitišką laikraštį svajojo ir jo leidimui, kaip minėta, ruošėsi dar M. Valančius ir S. Daukantas. Jie šiam leidiniui jau buvo parinkę </a:t>
            </a:r>
            <a:r>
              <a:rPr lang="lt-LT" sz="2300" kern="100" dirty="0">
                <a:latin typeface="Calibri" panose="020F0502020204030204" pitchFamily="34" charset="0"/>
                <a:ea typeface="Calibri" panose="020F0502020204030204" pitchFamily="34" charset="0"/>
                <a:cs typeface="Times New Roman" panose="02020603050405020304" pitchFamily="18" charset="0"/>
              </a:rPr>
              <a:t>­ ir pavadinimą – „</a:t>
            </a:r>
            <a:r>
              <a:rPr lang="lt-LT" sz="2300" kern="100" dirty="0">
                <a:effectLst/>
                <a:latin typeface="Calibri" panose="020F0502020204030204" pitchFamily="34" charset="0"/>
                <a:ea typeface="Calibri" panose="020F0502020204030204" pitchFamily="34" charset="0"/>
                <a:cs typeface="Times New Roman" panose="02020603050405020304" pitchFamily="18" charset="0"/>
              </a:rPr>
              <a:t>Pakeleivingas“. Pagal užmanymą jis turėjo būti „</a:t>
            </a:r>
            <a:r>
              <a:rPr lang="lt-LT" sz="2300" i="1" kern="100" dirty="0">
                <a:effectLst/>
                <a:latin typeface="Calibri" panose="020F0502020204030204" pitchFamily="34" charset="0"/>
                <a:ea typeface="Calibri" panose="020F0502020204030204" pitchFamily="34" charset="0"/>
                <a:cs typeface="Times New Roman" panose="02020603050405020304" pitchFamily="18" charset="0"/>
              </a:rPr>
              <a:t>leidžiamas </a:t>
            </a:r>
            <a:r>
              <a:rPr lang="lt-LT" sz="2300" i="1" kern="100" dirty="0" err="1">
                <a:effectLst/>
                <a:latin typeface="Calibri" panose="020F0502020204030204" pitchFamily="34" charset="0"/>
                <a:ea typeface="Calibri" panose="020F0502020204030204" pitchFamily="34" charset="0"/>
                <a:cs typeface="Times New Roman" panose="02020603050405020304" pitchFamily="18" charset="0"/>
              </a:rPr>
              <a:t>žemajtiszkaj</a:t>
            </a:r>
            <a:r>
              <a:rPr lang="lt-LT" sz="2300" i="1" kern="100" dirty="0">
                <a:effectLst/>
                <a:latin typeface="Calibri" panose="020F0502020204030204" pitchFamily="34" charset="0"/>
                <a:ea typeface="Calibri" panose="020F0502020204030204" pitchFamily="34" charset="0"/>
                <a:cs typeface="Times New Roman" panose="02020603050405020304" pitchFamily="18" charset="0"/>
              </a:rPr>
              <a:t> arba </a:t>
            </a:r>
            <a:r>
              <a:rPr lang="lt-LT" sz="2300" i="1" kern="100" dirty="0" err="1">
                <a:effectLst/>
                <a:latin typeface="Calibri" panose="020F0502020204030204" pitchFamily="34" charset="0"/>
                <a:ea typeface="Calibri" panose="020F0502020204030204" pitchFamily="34" charset="0"/>
                <a:cs typeface="Times New Roman" panose="02020603050405020304" pitchFamily="18" charset="0"/>
              </a:rPr>
              <a:t>lietuwiszkaj</a:t>
            </a:r>
            <a:r>
              <a:rPr lang="lt-LT" sz="23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2300" i="1" kern="100" dirty="0" err="1">
                <a:effectLst/>
                <a:latin typeface="Calibri" panose="020F0502020204030204" pitchFamily="34" charset="0"/>
                <a:ea typeface="Calibri" panose="020F0502020204030204" pitchFamily="34" charset="0"/>
                <a:cs typeface="Times New Roman" panose="02020603050405020304" pitchFamily="18" charset="0"/>
              </a:rPr>
              <a:t>wieną</a:t>
            </a:r>
            <a:r>
              <a:rPr lang="lt-LT" sz="2300" i="1" kern="100" dirty="0">
                <a:effectLst/>
                <a:latin typeface="Calibri" panose="020F0502020204030204" pitchFamily="34" charset="0"/>
                <a:ea typeface="Calibri" panose="020F0502020204030204" pitchFamily="34" charset="0"/>
                <a:cs typeface="Times New Roman" panose="02020603050405020304" pitchFamily="18" charset="0"/>
              </a:rPr>
              <a:t> kartą per </a:t>
            </a:r>
            <a:r>
              <a:rPr lang="lt-LT" sz="2300" i="1" kern="100" dirty="0" err="1">
                <a:effectLst/>
                <a:latin typeface="Calibri" panose="020F0502020204030204" pitchFamily="34" charset="0"/>
                <a:ea typeface="Calibri" panose="020F0502020204030204" pitchFamily="34" charset="0"/>
                <a:cs typeface="Times New Roman" panose="02020603050405020304" pitchFamily="18" charset="0"/>
              </a:rPr>
              <a:t>savajtę</a:t>
            </a:r>
            <a:r>
              <a:rPr lang="lt-LT" sz="2300" i="1" kern="100" dirty="0">
                <a:effectLst/>
                <a:latin typeface="Calibri" panose="020F0502020204030204" pitchFamily="34" charset="0"/>
                <a:ea typeface="Calibri" panose="020F0502020204030204" pitchFamily="34" charset="0"/>
                <a:cs typeface="Times New Roman" panose="02020603050405020304" pitchFamily="18" charset="0"/>
              </a:rPr>
              <a:t> po </a:t>
            </a:r>
            <a:r>
              <a:rPr lang="lt-LT" sz="2300" i="1" kern="100" dirty="0" err="1">
                <a:effectLst/>
                <a:latin typeface="Calibri" panose="020F0502020204030204" pitchFamily="34" charset="0"/>
                <a:ea typeface="Calibri" panose="020F0502020204030204" pitchFamily="34" charset="0"/>
                <a:cs typeface="Times New Roman" panose="02020603050405020304" pitchFamily="18" charset="0"/>
              </a:rPr>
              <a:t>wieną</a:t>
            </a:r>
            <a:r>
              <a:rPr lang="lt-LT" sz="23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2300" i="1" kern="100" dirty="0" err="1">
                <a:effectLst/>
                <a:latin typeface="Calibri" panose="020F0502020204030204" pitchFamily="34" charset="0"/>
                <a:ea typeface="Calibri" panose="020F0502020204030204" pitchFamily="34" charset="0"/>
                <a:cs typeface="Times New Roman" panose="02020603050405020304" pitchFamily="18" charset="0"/>
              </a:rPr>
              <a:t>lanksztą</a:t>
            </a:r>
            <a:r>
              <a:rPr lang="lt-LT" sz="23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2300" i="1" kern="100" dirty="0" err="1">
                <a:effectLst/>
                <a:latin typeface="Calibri" panose="020F0502020204030204" pitchFamily="34" charset="0"/>
                <a:ea typeface="Calibri" panose="020F0502020204030204" pitchFamily="34" charset="0"/>
                <a:cs typeface="Times New Roman" panose="02020603050405020304" pitchFamily="18" charset="0"/>
              </a:rPr>
              <a:t>in</a:t>
            </a:r>
            <a:r>
              <a:rPr lang="lt-LT" sz="2300" i="1" kern="100" dirty="0">
                <a:effectLst/>
                <a:latin typeface="Calibri" panose="020F0502020204030204" pitchFamily="34" charset="0"/>
                <a:ea typeface="Calibri" panose="020F0502020204030204" pitchFamily="34" charset="0"/>
                <a:cs typeface="Times New Roman" panose="02020603050405020304" pitchFamily="18" charset="0"/>
              </a:rPr>
              <a:t> 4. </a:t>
            </a:r>
            <a:r>
              <a:rPr lang="lt-LT" sz="2300" i="1" kern="100" dirty="0" err="1">
                <a:effectLst/>
                <a:latin typeface="Calibri" panose="020F0502020204030204" pitchFamily="34" charset="0"/>
                <a:ea typeface="Calibri" panose="020F0502020204030204" pitchFamily="34" charset="0"/>
                <a:cs typeface="Times New Roman" panose="02020603050405020304" pitchFamily="18" charset="0"/>
              </a:rPr>
              <a:t>Warniai</a:t>
            </a:r>
            <a:r>
              <a:rPr lang="lt-LT" sz="2300" i="1" kern="100" dirty="0">
                <a:effectLst/>
                <a:latin typeface="Calibri" panose="020F0502020204030204" pitchFamily="34" charset="0"/>
                <a:ea typeface="Calibri" panose="020F0502020204030204" pitchFamily="34" charset="0"/>
                <a:cs typeface="Times New Roman" panose="02020603050405020304" pitchFamily="18" charset="0"/>
              </a:rPr>
              <a:t> 1859</a:t>
            </a:r>
            <a:r>
              <a:rPr lang="lt-LT" sz="2300" kern="100" dirty="0">
                <a:effectLst/>
                <a:latin typeface="Calibri" panose="020F0502020204030204" pitchFamily="34" charset="0"/>
                <a:ea typeface="Calibri" panose="020F0502020204030204" pitchFamily="34" charset="0"/>
                <a:cs typeface="Times New Roman" panose="02020603050405020304" pitchFamily="18" charset="0"/>
              </a:rPr>
              <a:t>“. Išliko tik šio laikraščio rankraštyje parašyta programa: 1) tikyba, dora; 2) gamtos mokslai ar pramonė; 3) geografijos ir istorijos žinios; 4) liaudies literatūra.</a:t>
            </a:r>
          </a:p>
          <a:p>
            <a:pPr>
              <a:lnSpc>
                <a:spcPct val="107000"/>
              </a:lnSpc>
              <a:spcAft>
                <a:spcPts val="800"/>
              </a:spcAft>
              <a:buFont typeface="Wingdings" panose="05000000000000000000" pitchFamily="2" charset="2"/>
              <a:buChar char="Ø"/>
            </a:pPr>
            <a:r>
              <a:rPr lang="lt-LT" sz="2300" kern="100" dirty="0">
                <a:effectLst/>
                <a:latin typeface="Calibri" panose="020F0502020204030204" pitchFamily="34" charset="0"/>
                <a:ea typeface="Calibri" panose="020F0502020204030204" pitchFamily="34" charset="0"/>
                <a:cs typeface="Times New Roman" panose="02020603050405020304" pitchFamily="18" charset="0"/>
              </a:rPr>
              <a:t>M. Valančius dėl laikraščio (žurnalo) leidimo jau buvo kreipęsis ir į Vilniaus gubernatorių, buvo apie save leidybiniam darbui pradėjęs burti mokytus žemaičius, o redaktoriumi parinkęs Mikalojų Akelaitį [1]. Tame darbe M. Valančių rėmė Rietavo kunigaikštis Irenėjus Oginskis. Jis buvo pažadėjęs Varniuose įsteigti spaustuvę lietuviškiems raštams leisti. Bet… Dar daug dešimtmečių turėjo praeiti kol žemaičiai savo krašte pradėjo bandyti savo gimtąja kalba leisti laikraščius ir žurnalus. Na, o pradžioje Žemaitijos žmonės skaitė Mažojoje Lietuvoje, Peterburge, Rygoje ir kitur spausdinamus periodinius leidinius.</a:t>
            </a:r>
          </a:p>
          <a:p>
            <a:pPr marL="0" indent="0">
              <a:lnSpc>
                <a:spcPct val="107000"/>
              </a:lnSpc>
              <a:spcAft>
                <a:spcPts val="800"/>
              </a:spcAft>
              <a:buNone/>
            </a:pPr>
            <a:r>
              <a:rPr lang="lt-LT" sz="1800" i="1" kern="100" dirty="0">
                <a:effectLst/>
                <a:latin typeface="Calibri" panose="020F0502020204030204" pitchFamily="34" charset="0"/>
                <a:ea typeface="Calibri" panose="020F0502020204030204" pitchFamily="34" charset="0"/>
                <a:cs typeface="Times New Roman" panose="02020603050405020304" pitchFamily="18" charset="0"/>
              </a:rPr>
              <a:t>Nuotraukoje – Motiejaus Valančiaus paminklas jo gimtajame </a:t>
            </a:r>
            <a:r>
              <a:rPr lang="lt-LT" sz="1800" i="1" kern="100" dirty="0" err="1">
                <a:effectLst/>
                <a:latin typeface="Calibri" panose="020F0502020204030204" pitchFamily="34" charset="0"/>
                <a:ea typeface="Calibri" panose="020F0502020204030204" pitchFamily="34" charset="0"/>
                <a:cs typeface="Times New Roman" panose="02020603050405020304" pitchFamily="18" charset="0"/>
              </a:rPr>
              <a:t>Nasrėnų</a:t>
            </a:r>
            <a:r>
              <a:rPr lang="lt-LT" sz="1800" i="1" kern="100" dirty="0">
                <a:effectLst/>
                <a:latin typeface="Calibri" panose="020F0502020204030204" pitchFamily="34" charset="0"/>
                <a:ea typeface="Calibri" panose="020F0502020204030204" pitchFamily="34" charset="0"/>
                <a:cs typeface="Times New Roman" panose="02020603050405020304" pitchFamily="18" charset="0"/>
              </a:rPr>
              <a:t> kaime (Kretingos r.). Skulptorius Kęstutis Balčiūnas. </a:t>
            </a:r>
            <a:r>
              <a:rPr lang="lt-LT" sz="1800" i="1" kern="100" dirty="0" err="1">
                <a:effectLst/>
                <a:latin typeface="Calibri" panose="020F0502020204030204" pitchFamily="34" charset="0"/>
                <a:ea typeface="Calibri" panose="020F0502020204030204" pitchFamily="34" charset="0"/>
                <a:cs typeface="Times New Roman" panose="02020603050405020304" pitchFamily="18" charset="0"/>
              </a:rPr>
              <a:t>Fotoreprodukcija</a:t>
            </a:r>
            <a:r>
              <a:rPr lang="lt-LT" sz="1800" i="1" kern="100" dirty="0">
                <a:effectLst/>
                <a:latin typeface="Calibri" panose="020F0502020204030204" pitchFamily="34" charset="0"/>
                <a:ea typeface="Calibri" panose="020F0502020204030204" pitchFamily="34" charset="0"/>
                <a:cs typeface="Times New Roman" panose="02020603050405020304" pitchFamily="18" charset="0"/>
              </a:rPr>
              <a:t> iš RKIC archyvo</a:t>
            </a:r>
          </a:p>
          <a:p>
            <a:pPr marL="0" indent="0">
              <a:lnSpc>
                <a:spcPct val="107000"/>
              </a:lnSpc>
              <a:spcAft>
                <a:spcPts val="800"/>
              </a:spcAft>
              <a:buNone/>
            </a:pPr>
            <a:r>
              <a:rPr lang="lt-LT" sz="1500" i="1" kern="100" dirty="0">
                <a:effectLst/>
                <a:latin typeface="Calibri" panose="020F0502020204030204" pitchFamily="34" charset="0"/>
                <a:ea typeface="Calibri" panose="020F0502020204030204" pitchFamily="34" charset="0"/>
                <a:cs typeface="Times New Roman" panose="02020603050405020304" pitchFamily="18" charset="0"/>
              </a:rPr>
              <a:t>__________________</a:t>
            </a:r>
          </a:p>
          <a:p>
            <a:pPr marL="0" indent="0">
              <a:lnSpc>
                <a:spcPct val="107000"/>
              </a:lnSpc>
              <a:spcAft>
                <a:spcPts val="800"/>
              </a:spcAft>
              <a:buNone/>
            </a:pPr>
            <a:r>
              <a:rPr lang="lt-LT" sz="1500" dirty="0"/>
              <a:t>1.</a:t>
            </a:r>
            <a:r>
              <a:rPr lang="lt-LT" sz="1500" kern="100" dirty="0">
                <a:effectLst/>
                <a:ea typeface="Calibri" panose="020F0502020204030204" pitchFamily="34" charset="0"/>
                <a:cs typeface="Times New Roman" panose="02020603050405020304" pitchFamily="18" charset="0"/>
              </a:rPr>
              <a:t> Mikalojus Akelaitis – lietuvių k</a:t>
            </a:r>
            <a:r>
              <a:rPr lang="lt-LT" sz="1500" b="0" i="0" dirty="0">
                <a:solidFill>
                  <a:srgbClr val="4D5156"/>
                </a:solidFill>
                <a:effectLst/>
              </a:rPr>
              <a:t>ultūros veikėjas, prozininkas, publicistas, kalbininkas, tautosakininkas.</a:t>
            </a:r>
            <a:r>
              <a:rPr lang="lt-LT" sz="1500" kern="100" dirty="0">
                <a:effectLst/>
                <a:ea typeface="Calibri" panose="020F0502020204030204" pitchFamily="34" charset="0"/>
                <a:cs typeface="Times New Roman" panose="02020603050405020304" pitchFamily="18" charset="0"/>
              </a:rPr>
              <a:t> </a:t>
            </a:r>
            <a:endParaRPr lang="lt-LT" sz="1500" dirty="0"/>
          </a:p>
        </p:txBody>
      </p:sp>
      <p:sp>
        <p:nvSpPr>
          <p:cNvPr id="4" name="Teksto vietos rezervavimo ženklas 3">
            <a:extLst>
              <a:ext uri="{FF2B5EF4-FFF2-40B4-BE49-F238E27FC236}">
                <a16:creationId xmlns:a16="http://schemas.microsoft.com/office/drawing/2014/main" id="{D6B896A8-28DC-7C3D-7D4D-13B493940A35}"/>
              </a:ext>
            </a:extLst>
          </p:cNvPr>
          <p:cNvSpPr>
            <a:spLocks noGrp="1"/>
          </p:cNvSpPr>
          <p:nvPr>
            <p:ph type="body" sz="half" idx="2"/>
          </p:nvPr>
        </p:nvSpPr>
        <p:spPr>
          <a:xfrm>
            <a:off x="457200" y="2420888"/>
            <a:ext cx="3118520" cy="4437112"/>
          </a:xfrm>
        </p:spPr>
        <p:txBody>
          <a:bodyPr/>
          <a:lstStyle/>
          <a:p>
            <a:endParaRPr lang="lt-LT" dirty="0"/>
          </a:p>
        </p:txBody>
      </p:sp>
      <p:pic>
        <p:nvPicPr>
          <p:cNvPr id="6" name="Paveikslėlis 5">
            <a:extLst>
              <a:ext uri="{FF2B5EF4-FFF2-40B4-BE49-F238E27FC236}">
                <a16:creationId xmlns:a16="http://schemas.microsoft.com/office/drawing/2014/main" id="{E845F40C-46DE-C313-623E-24FB3548DF2E}"/>
              </a:ext>
            </a:extLst>
          </p:cNvPr>
          <p:cNvPicPr>
            <a:picLocks noChangeAspect="1"/>
          </p:cNvPicPr>
          <p:nvPr/>
        </p:nvPicPr>
        <p:blipFill>
          <a:blip r:embed="rId2"/>
          <a:stretch>
            <a:fillRect/>
          </a:stretch>
        </p:blipFill>
        <p:spPr>
          <a:xfrm>
            <a:off x="551384" y="2763788"/>
            <a:ext cx="2882900" cy="3886200"/>
          </a:xfrm>
          <a:prstGeom prst="rect">
            <a:avLst/>
          </a:prstGeom>
        </p:spPr>
      </p:pic>
    </p:spTree>
    <p:extLst>
      <p:ext uri="{BB962C8B-B14F-4D97-AF65-F5344CB8AC3E}">
        <p14:creationId xmlns:p14="http://schemas.microsoft.com/office/powerpoint/2010/main" val="3719523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8A481-81F0-4215-B336-53163844B5FA}"/>
              </a:ext>
            </a:extLst>
          </p:cNvPr>
          <p:cNvSpPr>
            <a:spLocks noGrp="1"/>
          </p:cNvSpPr>
          <p:nvPr>
            <p:ph type="title"/>
          </p:nvPr>
        </p:nvSpPr>
        <p:spPr/>
        <p:txBody>
          <a:bodyPr>
            <a:normAutofit fontScale="90000"/>
          </a:bodyPr>
          <a:lstStyle/>
          <a:p>
            <a:r>
              <a:rPr lang="lt-LT" dirty="0"/>
              <a:t>Žemaičių kultūrinio sambūrio, veikusio XIX a. pab.–XX a. pr. aplinka</a:t>
            </a:r>
            <a:br>
              <a:rPr lang="lt-LT" dirty="0"/>
            </a:br>
            <a:endParaRPr lang="en-US" dirty="0"/>
          </a:p>
        </p:txBody>
      </p:sp>
      <p:sp>
        <p:nvSpPr>
          <p:cNvPr id="3" name="Content Placeholder 2">
            <a:extLst>
              <a:ext uri="{FF2B5EF4-FFF2-40B4-BE49-F238E27FC236}">
                <a16:creationId xmlns:a16="http://schemas.microsoft.com/office/drawing/2014/main" id="{5FD6070B-77BB-488E-9404-3FE502F6357A}"/>
              </a:ext>
            </a:extLst>
          </p:cNvPr>
          <p:cNvSpPr>
            <a:spLocks noGrp="1"/>
          </p:cNvSpPr>
          <p:nvPr>
            <p:ph idx="1"/>
          </p:nvPr>
        </p:nvSpPr>
        <p:spPr>
          <a:xfrm>
            <a:off x="4367808" y="594358"/>
            <a:ext cx="7632848" cy="6147010"/>
          </a:xfrm>
        </p:spPr>
        <p:txBody>
          <a:bodyPr>
            <a:noAutofit/>
          </a:bodyPr>
          <a:lstStyle/>
          <a:p>
            <a:pPr>
              <a:buFont typeface="Wingdings" panose="05000000000000000000" pitchFamily="2" charset="2"/>
              <a:buChar char="Ø"/>
            </a:pPr>
            <a:r>
              <a:rPr lang="lt-LT" sz="1600" dirty="0">
                <a:latin typeface="Times New Roman" panose="02020603050405020304" pitchFamily="18" charset="0"/>
                <a:cs typeface="Times New Roman" panose="02020603050405020304" pitchFamily="18" charset="0"/>
              </a:rPr>
              <a:t>XX a. priešaušryje pradėjo formuotis naujas žemaičių kultūrinis sambūris, kuris buvo sudėtinė </a:t>
            </a:r>
            <a:r>
              <a:rPr lang="lt-LT" sz="1600" b="1" dirty="0">
                <a:latin typeface="Times New Roman" panose="02020603050405020304" pitchFamily="18" charset="0"/>
                <a:cs typeface="Times New Roman" panose="02020603050405020304" pitchFamily="18" charset="0"/>
              </a:rPr>
              <a:t>18</a:t>
            </a:r>
            <a:r>
              <a:rPr lang="en-US" sz="1600" b="1" dirty="0">
                <a:latin typeface="Times New Roman" panose="02020603050405020304" pitchFamily="18" charset="0"/>
                <a:cs typeface="Times New Roman" panose="02020603050405020304" pitchFamily="18" charset="0"/>
              </a:rPr>
              <a:t>83–1889</a:t>
            </a:r>
            <a:r>
              <a:rPr lang="lt-LT" sz="1600" b="1" dirty="0">
                <a:latin typeface="Times New Roman" panose="02020603050405020304" pitchFamily="18" charset="0"/>
                <a:cs typeface="Times New Roman" panose="02020603050405020304" pitchFamily="18" charset="0"/>
              </a:rPr>
              <a:t> 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lietuvi</a:t>
            </a:r>
            <a:r>
              <a:rPr lang="lt-LT" sz="1600" b="1" dirty="0">
                <a:latin typeface="Times New Roman" panose="02020603050405020304" pitchFamily="18" charset="0"/>
                <a:cs typeface="Times New Roman" panose="02020603050405020304" pitchFamily="18" charset="0"/>
              </a:rPr>
              <a:t>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tautini</a:t>
            </a:r>
            <a:r>
              <a:rPr lang="lt-LT" sz="1600" b="1" dirty="0">
                <a:latin typeface="Times New Roman" panose="02020603050405020304" pitchFamily="18" charset="0"/>
                <a:cs typeface="Times New Roman" panose="02020603050405020304" pitchFamily="18" charset="0"/>
              </a:rPr>
              <a:t>o</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atgimimo</a:t>
            </a:r>
            <a:r>
              <a:rPr lang="lt-LT" sz="1600" b="1" dirty="0">
                <a:latin typeface="Times New Roman" panose="02020603050405020304" pitchFamily="18" charset="0"/>
                <a:cs typeface="Times New Roman" panose="02020603050405020304" pitchFamily="18" charset="0"/>
              </a:rPr>
              <a:t> dalis</a:t>
            </a:r>
            <a:r>
              <a:rPr lang="lt-LT" sz="1600" dirty="0">
                <a:latin typeface="Times New Roman" panose="02020603050405020304" pitchFamily="18" charset="0"/>
                <a:cs typeface="Times New Roman" panose="02020603050405020304" pitchFamily="18" charset="0"/>
              </a:rPr>
              <a:t>, to atgimimo, kurio metu Lietuvoje buvo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suformuota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nacionalin</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s </a:t>
            </a:r>
            <a:r>
              <a:rPr lang="en-US" sz="1600" dirty="0" err="1">
                <a:latin typeface="Times New Roman" panose="02020603050405020304" pitchFamily="18" charset="0"/>
                <a:cs typeface="Times New Roman" panose="02020603050405020304" pitchFamily="18" charset="0"/>
              </a:rPr>
              <a:t>demokratijos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samprata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prad</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ta </a:t>
            </a:r>
            <a:r>
              <a:rPr lang="en-US" sz="1600" dirty="0" err="1">
                <a:latin typeface="Times New Roman" panose="02020603050405020304" pitchFamily="18" charset="0"/>
                <a:cs typeface="Times New Roman" panose="02020603050405020304" pitchFamily="18" charset="0"/>
              </a:rPr>
              <a:t>kalb</a:t>
            </a:r>
            <a:r>
              <a:rPr lang="lt-LT" sz="1600" dirty="0">
                <a:latin typeface="Times New Roman" panose="02020603050405020304" pitchFamily="18" charset="0"/>
                <a:cs typeface="Times New Roman" panose="02020603050405020304" pitchFamily="18" charset="0"/>
              </a:rPr>
              <a:t>ė</a:t>
            </a:r>
            <a:r>
              <a:rPr lang="en-US" sz="1600" dirty="0" err="1">
                <a:latin typeface="Times New Roman" panose="02020603050405020304" pitchFamily="18" charset="0"/>
                <a:cs typeface="Times New Roman" panose="02020603050405020304" pitchFamily="18" charset="0"/>
              </a:rPr>
              <a:t>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apie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būtinumą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siekti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politin</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s </a:t>
            </a:r>
            <a:r>
              <a:rPr lang="en-US" sz="1600" dirty="0" err="1">
                <a:latin typeface="Times New Roman" panose="02020603050405020304" pitchFamily="18" charset="0"/>
                <a:cs typeface="Times New Roman" panose="02020603050405020304" pitchFamily="18" charset="0"/>
              </a:rPr>
              <a:t>Lietuvos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nepriklausomyb</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s</a:t>
            </a:r>
            <a:r>
              <a:rPr lang="lt-LT" sz="16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lt-LT" sz="1600" b="1" dirty="0">
                <a:latin typeface="Times New Roman" panose="02020603050405020304" pitchFamily="18" charset="0"/>
                <a:cs typeface="Times New Roman" panose="02020603050405020304" pitchFamily="18" charset="0"/>
              </a:rPr>
              <a:t>1</a:t>
            </a:r>
            <a:r>
              <a:rPr lang="en-US" sz="1600" b="1" dirty="0">
                <a:latin typeface="Times New Roman" panose="02020603050405020304" pitchFamily="18" charset="0"/>
                <a:cs typeface="Times New Roman" panose="02020603050405020304" pitchFamily="18" charset="0"/>
              </a:rPr>
              <a:t>883–1886 m. </a:t>
            </a:r>
            <a:r>
              <a:rPr lang="en-US" sz="1600" dirty="0" err="1">
                <a:latin typeface="Times New Roman" panose="02020603050405020304" pitchFamily="18" charset="0"/>
                <a:cs typeface="Times New Roman" panose="02020603050405020304" pitchFamily="18" charset="0"/>
              </a:rPr>
              <a:t>Ragain</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je </a:t>
            </a:r>
            <a:r>
              <a:rPr lang="lt-LT" sz="1600" dirty="0">
                <a:latin typeface="Times New Roman" panose="02020603050405020304" pitchFamily="18" charset="0"/>
                <a:cs typeface="Times New Roman" panose="02020603050405020304" pitchFamily="18" charset="0"/>
              </a:rPr>
              <a:t>leidžiama Jono Basanavičiaus sumanyta </a:t>
            </a:r>
            <a:r>
              <a:rPr lang="en-US" sz="1600" dirty="0" err="1">
                <a:latin typeface="Times New Roman" panose="02020603050405020304" pitchFamily="18" charset="0"/>
                <a:cs typeface="Times New Roman" panose="02020603050405020304" pitchFamily="18" charset="0"/>
              </a:rPr>
              <a:t>tautin</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patriotin</a:t>
            </a:r>
            <a:r>
              <a:rPr lang="lt-LT" sz="1600" dirty="0">
                <a:latin typeface="Times New Roman" panose="02020603050405020304" pitchFamily="18" charset="0"/>
                <a:cs typeface="Times New Roman" panose="02020603050405020304" pitchFamily="18" charset="0"/>
              </a:rPr>
              <a:t>ė </a:t>
            </a:r>
            <a:r>
              <a:rPr lang="en-US" sz="1600" b="1" dirty="0">
                <a:latin typeface="Times New Roman" panose="02020603050405020304" pitchFamily="18" charset="0"/>
                <a:cs typeface="Times New Roman" panose="02020603050405020304" pitchFamily="18" charset="0"/>
              </a:rPr>
              <a:t>„</a:t>
            </a:r>
            <a:r>
              <a:rPr lang="en-US" sz="1600" b="1" dirty="0" err="1">
                <a:latin typeface="Times New Roman" panose="02020603050405020304" pitchFamily="18" charset="0"/>
                <a:cs typeface="Times New Roman" panose="02020603050405020304" pitchFamily="18" charset="0"/>
              </a:rPr>
              <a:t>Aušra</a:t>
            </a:r>
            <a:r>
              <a:rPr lang="en-US" sz="1600" b="1" dirty="0">
                <a:latin typeface="Times New Roman" panose="02020603050405020304" pitchFamily="18" charset="0"/>
                <a:cs typeface="Times New Roman" panose="02020603050405020304" pitchFamily="18" charset="0"/>
              </a:rPr>
              <a:t>“</a:t>
            </a:r>
            <a:r>
              <a:rPr lang="lt-LT"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J</a:t>
            </a:r>
            <a:r>
              <a:rPr lang="lt-LT" sz="1600" dirty="0" err="1">
                <a:latin typeface="Times New Roman" panose="02020603050405020304" pitchFamily="18" charset="0"/>
                <a:cs typeface="Times New Roman" panose="02020603050405020304" pitchFamily="18" charset="0"/>
              </a:rPr>
              <a:t>onas</a:t>
            </a:r>
            <a:r>
              <a:rPr lang="en-US" sz="1600" dirty="0">
                <a:latin typeface="Times New Roman" panose="02020603050405020304" pitchFamily="18" charset="0"/>
                <a:cs typeface="Times New Roman" panose="02020603050405020304" pitchFamily="18" charset="0"/>
              </a:rPr>
              <a:t> </a:t>
            </a:r>
            <a:r>
              <a:rPr lang="lt-LT" sz="1600" dirty="0">
                <a:latin typeface="Times New Roman" panose="02020603050405020304" pitchFamily="18" charset="0"/>
                <a:cs typeface="Times New Roman" panose="02020603050405020304" pitchFamily="18" charset="0"/>
              </a:rPr>
              <a:t>Š</a:t>
            </a:r>
            <a:r>
              <a:rPr lang="en-US" sz="1600" dirty="0" err="1">
                <a:latin typeface="Times New Roman" panose="02020603050405020304" pitchFamily="18" charset="0"/>
                <a:cs typeface="Times New Roman" panose="02020603050405020304" pitchFamily="18" charset="0"/>
              </a:rPr>
              <a:t>liūpas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pirmą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kartą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būtent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šiame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leidinyje</a:t>
            </a:r>
            <a:r>
              <a:rPr lang="en-US" sz="1600" dirty="0">
                <a:latin typeface="Times New Roman" panose="02020603050405020304" pitchFamily="18" charset="0"/>
                <a:cs typeface="Times New Roman" panose="02020603050405020304" pitchFamily="18" charset="0"/>
              </a:rPr>
              <a:t> para</a:t>
            </a:r>
            <a:r>
              <a:rPr lang="lt-LT" sz="1600" dirty="0" err="1">
                <a:latin typeface="Times New Roman" panose="02020603050405020304" pitchFamily="18" charset="0"/>
                <a:cs typeface="Times New Roman" panose="02020603050405020304" pitchFamily="18" charset="0"/>
              </a:rPr>
              <a:t>šė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kad</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reikia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siekti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Lietuvos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politin</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s </a:t>
            </a:r>
            <a:r>
              <a:rPr lang="en-US" sz="1600" dirty="0" err="1">
                <a:latin typeface="Times New Roman" panose="02020603050405020304" pitchFamily="18" charset="0"/>
                <a:cs typeface="Times New Roman" panose="02020603050405020304" pitchFamily="18" charset="0"/>
              </a:rPr>
              <a:t>nepriklausomyb</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s.</a:t>
            </a:r>
            <a:endParaRPr lang="lt-LT"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Svarbus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lietuvi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tautinio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atgimimo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kelyje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1889–1905 m. </a:t>
            </a:r>
            <a:r>
              <a:rPr lang="en-US" sz="1600" dirty="0" err="1">
                <a:latin typeface="Times New Roman" panose="02020603050405020304" pitchFamily="18" charset="0"/>
                <a:cs typeface="Times New Roman" panose="02020603050405020304" pitchFamily="18" charset="0"/>
              </a:rPr>
              <a:t>Rytprūsiuose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spausdintas</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a:t>
            </a:r>
            <a:r>
              <a:rPr lang="en-US" sz="1600" b="1" dirty="0" err="1">
                <a:latin typeface="Times New Roman" panose="02020603050405020304" pitchFamily="18" charset="0"/>
                <a:cs typeface="Times New Roman" panose="02020603050405020304" pitchFamily="18" charset="0"/>
              </a:rPr>
              <a:t>Varpas</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kartu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priedu</a:t>
            </a:r>
            <a:r>
              <a:rPr lang="en-US" sz="1600" dirty="0">
                <a:latin typeface="Times New Roman" panose="02020603050405020304" pitchFamily="18" charset="0"/>
                <a:cs typeface="Times New Roman" panose="02020603050405020304" pitchFamily="18" charset="0"/>
              </a:rPr>
              <a:t> „</a:t>
            </a:r>
            <a:r>
              <a:rPr lang="lt-LT" sz="1600" dirty="0">
                <a:latin typeface="Times New Roman" panose="02020603050405020304" pitchFamily="18" charset="0"/>
                <a:cs typeface="Times New Roman" panose="02020603050405020304" pitchFamily="18" charset="0"/>
              </a:rPr>
              <a:t>Ū</a:t>
            </a:r>
            <a:r>
              <a:rPr lang="en-US" sz="1600" dirty="0" err="1">
                <a:latin typeface="Times New Roman" panose="02020603050405020304" pitchFamily="18" charset="0"/>
                <a:cs typeface="Times New Roman" panose="02020603050405020304" pitchFamily="18" charset="0"/>
              </a:rPr>
              <a:t>kininkams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kuris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skirtas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valstiečiams</a:t>
            </a:r>
            <a:r>
              <a:rPr lang="en-US" sz="1600" dirty="0">
                <a:latin typeface="Times New Roman" panose="02020603050405020304" pitchFamily="18" charset="0"/>
                <a:cs typeface="Times New Roman" panose="02020603050405020304" pitchFamily="18" charset="0"/>
              </a:rPr>
              <a:t>). </a:t>
            </a:r>
            <a:r>
              <a:rPr lang="lt-LT" sz="1600" dirty="0">
                <a:latin typeface="Times New Roman" panose="02020603050405020304" pitchFamily="18" charset="0"/>
                <a:cs typeface="Times New Roman" panose="02020603050405020304" pitchFamily="18" charset="0"/>
              </a:rPr>
              <a:t>Š</a:t>
            </a:r>
            <a:r>
              <a:rPr lang="en-US" sz="1600" dirty="0" err="1">
                <a:latin typeface="Times New Roman" panose="02020603050405020304" pitchFamily="18" charset="0"/>
                <a:cs typeface="Times New Roman" panose="02020603050405020304" pitchFamily="18" charset="0"/>
              </a:rPr>
              <a:t>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leidinio</a:t>
            </a:r>
            <a:r>
              <a:rPr lang="en-US" sz="1600" dirty="0">
                <a:latin typeface="Times New Roman" panose="02020603050405020304" pitchFamily="18" charset="0"/>
                <a:cs typeface="Times New Roman" panose="02020603050405020304" pitchFamily="18" charset="0"/>
              </a:rPr>
              <a:t> d</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ka </a:t>
            </a:r>
            <a:r>
              <a:rPr lang="en-US" sz="1600" dirty="0" err="1">
                <a:latin typeface="Times New Roman" panose="02020603050405020304" pitchFamily="18" charset="0"/>
                <a:cs typeface="Times New Roman" panose="02020603050405020304" pitchFamily="18" charset="0"/>
              </a:rPr>
              <a:t>tautinis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jud</a:t>
            </a:r>
            <a:r>
              <a:rPr lang="lt-LT" sz="1600" dirty="0">
                <a:latin typeface="Times New Roman" panose="02020603050405020304" pitchFamily="18" charset="0"/>
                <a:cs typeface="Times New Roman" panose="02020603050405020304" pitchFamily="18" charset="0"/>
              </a:rPr>
              <a:t>ė</a:t>
            </a:r>
            <a:r>
              <a:rPr lang="en-US" sz="1600" dirty="0" err="1">
                <a:latin typeface="Times New Roman" panose="02020603050405020304" pitchFamily="18" charset="0"/>
                <a:cs typeface="Times New Roman" panose="02020603050405020304" pitchFamily="18" charset="0"/>
              </a:rPr>
              <a:t>jimas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tapo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masiškesnis</a:t>
            </a:r>
            <a:r>
              <a:rPr lang="en-US" sz="1600" dirty="0">
                <a:latin typeface="Times New Roman" panose="02020603050405020304" pitchFamily="18" charset="0"/>
                <a:cs typeface="Times New Roman" panose="02020603050405020304" pitchFamily="18" charset="0"/>
              </a:rPr>
              <a:t>. </a:t>
            </a:r>
            <a:r>
              <a:rPr lang="lt-LT" sz="1600" dirty="0">
                <a:latin typeface="Times New Roman" panose="02020603050405020304" pitchFamily="18" charset="0"/>
                <a:cs typeface="Times New Roman" panose="02020603050405020304" pitchFamily="18" charset="0"/>
              </a:rPr>
              <a:t>Jame buvo raginama </a:t>
            </a:r>
            <a:r>
              <a:rPr lang="en-US" sz="1600" dirty="0" err="1">
                <a:latin typeface="Times New Roman" panose="02020603050405020304" pitchFamily="18" charset="0"/>
                <a:cs typeface="Times New Roman" panose="02020603050405020304" pitchFamily="18" charset="0"/>
              </a:rPr>
              <a:t>išpl</a:t>
            </a:r>
            <a:r>
              <a:rPr lang="lt-LT" sz="1600" dirty="0">
                <a:latin typeface="Times New Roman" panose="02020603050405020304" pitchFamily="18" charset="0"/>
                <a:cs typeface="Times New Roman" panose="02020603050405020304" pitchFamily="18" charset="0"/>
              </a:rPr>
              <a:t>ė</a:t>
            </a:r>
            <a:r>
              <a:rPr lang="en-US" sz="1600" dirty="0" err="1">
                <a:latin typeface="Times New Roman" panose="02020603050405020304" pitchFamily="18" charset="0"/>
                <a:cs typeface="Times New Roman" panose="02020603050405020304" pitchFamily="18" charset="0"/>
              </a:rPr>
              <a:t>sti</a:t>
            </a:r>
            <a:r>
              <a:rPr lang="lt-LT" sz="1600" dirty="0">
                <a:latin typeface="Times New Roman" panose="02020603050405020304" pitchFamily="18" charset="0"/>
                <a:cs typeface="Times New Roman" panose="02020603050405020304" pitchFamily="18" charset="0"/>
              </a:rPr>
              <a:t> ir </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lietuviškumo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ribas</a:t>
            </a:r>
            <a:r>
              <a:rPr lang="en-US" sz="1600" dirty="0">
                <a:latin typeface="Times New Roman" panose="02020603050405020304" pitchFamily="18" charset="0"/>
                <a:cs typeface="Times New Roman" panose="02020603050405020304" pitchFamily="18" charset="0"/>
              </a:rPr>
              <a:t>. </a:t>
            </a:r>
            <a:endParaRPr lang="lt-LT"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Tautinio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atgimimo</a:t>
            </a:r>
            <a:r>
              <a:rPr lang="en-US" sz="1600" dirty="0">
                <a:latin typeface="Times New Roman" panose="02020603050405020304" pitchFamily="18" charset="0"/>
                <a:cs typeface="Times New Roman" panose="02020603050405020304" pitchFamily="18" charset="0"/>
              </a:rPr>
              <a:t> id</a:t>
            </a:r>
            <a:r>
              <a:rPr lang="lt-LT" sz="1600" dirty="0">
                <a:latin typeface="Times New Roman" panose="02020603050405020304" pitchFamily="18" charset="0"/>
                <a:cs typeface="Times New Roman" panose="02020603050405020304" pitchFamily="18" charset="0"/>
              </a:rPr>
              <a:t>ė</a:t>
            </a:r>
            <a:r>
              <a:rPr lang="en-US" sz="1600" dirty="0" err="1">
                <a:latin typeface="Times New Roman" panose="02020603050405020304" pitchFamily="18" charset="0"/>
                <a:cs typeface="Times New Roman" panose="02020603050405020304" pitchFamily="18" charset="0"/>
              </a:rPr>
              <a:t>jas</a:t>
            </a:r>
            <a:r>
              <a:rPr lang="en-US" sz="1600" dirty="0">
                <a:latin typeface="Times New Roman" panose="02020603050405020304" pitchFamily="18" charset="0"/>
                <a:cs typeface="Times New Roman" panose="02020603050405020304" pitchFamily="18" charset="0"/>
              </a:rPr>
              <a:t> k</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l</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laikotarpiu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katalik</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inteligent</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leistas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žurnalas</a:t>
            </a:r>
            <a:r>
              <a:rPr lang="en-US" sz="1600"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Žemaiči</a:t>
            </a:r>
            <a:r>
              <a:rPr lang="lt-LT" sz="1600" b="1" dirty="0">
                <a:latin typeface="Times New Roman" panose="02020603050405020304" pitchFamily="18" charset="0"/>
                <a:cs typeface="Times New Roman" panose="02020603050405020304" pitchFamily="18" charset="0"/>
              </a:rPr>
              <a:t>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ir</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Lietuvos</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apžvalga</a:t>
            </a:r>
            <a:r>
              <a:rPr lang="en-US" sz="1600" b="1" dirty="0">
                <a:latin typeface="Times New Roman" panose="02020603050405020304" pitchFamily="18" charset="0"/>
                <a:cs typeface="Times New Roman" panose="02020603050405020304" pitchFamily="18" charset="0"/>
              </a:rPr>
              <a:t>“ (1890–1896), </a:t>
            </a:r>
            <a:r>
              <a:rPr lang="en-US" sz="1600" dirty="0" err="1">
                <a:latin typeface="Times New Roman" panose="02020603050405020304" pitchFamily="18" charset="0"/>
                <a:cs typeface="Times New Roman" panose="02020603050405020304" pitchFamily="18" charset="0"/>
              </a:rPr>
              <a:t>kiek</a:t>
            </a:r>
            <a:r>
              <a:rPr lang="en-US" sz="1600" dirty="0">
                <a:latin typeface="Times New Roman" panose="02020603050405020304" pitchFamily="18" charset="0"/>
                <a:cs typeface="Times New Roman" panose="02020603050405020304" pitchFamily="18" charset="0"/>
              </a:rPr>
              <a:t> v</a:t>
            </a:r>
            <a:r>
              <a:rPr lang="lt-LT" sz="1600" dirty="0">
                <a:latin typeface="Times New Roman" panose="02020603050405020304" pitchFamily="18" charset="0"/>
                <a:cs typeface="Times New Roman" panose="02020603050405020304" pitchFamily="18" charset="0"/>
              </a:rPr>
              <a:t>ė</a:t>
            </a:r>
            <a:r>
              <a:rPr lang="en-US" sz="1600" dirty="0" err="1">
                <a:latin typeface="Times New Roman" panose="02020603050405020304" pitchFamily="18" charset="0"/>
                <a:cs typeface="Times New Roman" panose="02020603050405020304" pitchFamily="18" charset="0"/>
              </a:rPr>
              <a:t>liau</a:t>
            </a:r>
            <a:r>
              <a:rPr lang="en-US" sz="1600" dirty="0">
                <a:latin typeface="Times New Roman" panose="02020603050405020304" pitchFamily="18" charset="0"/>
                <a:cs typeface="Times New Roman" panose="02020603050405020304" pitchFamily="18" charset="0"/>
              </a:rPr>
              <a:t> – </a:t>
            </a:r>
            <a:r>
              <a:rPr lang="en-US" sz="1600" b="1" dirty="0">
                <a:latin typeface="Times New Roman" panose="02020603050405020304" pitchFamily="18" charset="0"/>
                <a:cs typeface="Times New Roman" panose="02020603050405020304" pitchFamily="18" charset="0"/>
              </a:rPr>
              <a:t>„T</a:t>
            </a:r>
            <a:r>
              <a:rPr lang="lt-LT" sz="1600" b="1" dirty="0">
                <a:latin typeface="Times New Roman" panose="02020603050405020304" pitchFamily="18" charset="0"/>
                <a:cs typeface="Times New Roman" panose="02020603050405020304" pitchFamily="18" charset="0"/>
              </a:rPr>
              <a:t>ė</a:t>
            </a:r>
            <a:r>
              <a:rPr lang="en-US" sz="1600" b="1" dirty="0" err="1">
                <a:latin typeface="Times New Roman" panose="02020603050405020304" pitchFamily="18" charset="0"/>
                <a:cs typeface="Times New Roman" panose="02020603050405020304" pitchFamily="18" charset="0"/>
              </a:rPr>
              <a:t>vyn</a:t>
            </a:r>
            <a:r>
              <a:rPr lang="lt-LT" sz="1600" b="1" dirty="0">
                <a:latin typeface="Times New Roman" panose="02020603050405020304" pitchFamily="18" charset="0"/>
                <a:cs typeface="Times New Roman" panose="02020603050405020304" pitchFamily="18" charset="0"/>
              </a:rPr>
              <a:t>ė</a:t>
            </a:r>
            <a:r>
              <a:rPr lang="en-US" sz="1600" b="1" dirty="0">
                <a:latin typeface="Times New Roman" panose="02020603050405020304" pitchFamily="18" charset="0"/>
                <a:cs typeface="Times New Roman" panose="02020603050405020304" pitchFamily="18" charset="0"/>
              </a:rPr>
              <a:t>s </a:t>
            </a:r>
            <a:r>
              <a:rPr lang="en-US" sz="1600" b="1" dirty="0" err="1">
                <a:latin typeface="Times New Roman" panose="02020603050405020304" pitchFamily="18" charset="0"/>
                <a:cs typeface="Times New Roman" panose="02020603050405020304" pitchFamily="18" charset="0"/>
              </a:rPr>
              <a:t>sargas</a:t>
            </a:r>
            <a:r>
              <a:rPr lang="en-US" sz="1600" b="1" dirty="0">
                <a:latin typeface="Times New Roman" panose="02020603050405020304" pitchFamily="18" charset="0"/>
                <a:cs typeface="Times New Roman" panose="02020603050405020304" pitchFamily="18" charset="0"/>
              </a:rPr>
              <a:t>“ (1896–1904)</a:t>
            </a:r>
            <a:r>
              <a:rPr lang="en-US" sz="1600" dirty="0">
                <a:latin typeface="Times New Roman" panose="02020603050405020304" pitchFamily="18" charset="0"/>
                <a:cs typeface="Times New Roman" panose="02020603050405020304" pitchFamily="18" charset="0"/>
              </a:rPr>
              <a:t>. </a:t>
            </a:r>
            <a:endParaRPr lang="lt-LT"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Tautinis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atgimimas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išugd</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išk</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l</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 vis</a:t>
            </a:r>
            <a:r>
              <a:rPr lang="lt-LT" sz="1600" dirty="0">
                <a:latin typeface="Times New Roman" panose="02020603050405020304" pitchFamily="18" charset="0"/>
                <a:cs typeface="Times New Roman" panose="02020603050405020304" pitchFamily="18" charset="0"/>
              </a:rPr>
              <a:t>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eilę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tautiškai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nusiteikusi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lietuvi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grožin</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s </a:t>
            </a:r>
            <a:r>
              <a:rPr lang="en-US" sz="1600" dirty="0" err="1">
                <a:latin typeface="Times New Roman" panose="02020603050405020304" pitchFamily="18" charset="0"/>
                <a:cs typeface="Times New Roman" panose="02020603050405020304" pitchFamily="18" charset="0"/>
              </a:rPr>
              <a:t>literatūros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kūr</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j</a:t>
            </a:r>
            <a:r>
              <a:rPr lang="lt-LT" sz="1600" dirty="0">
                <a:latin typeface="Times New Roman" panose="02020603050405020304" pitchFamily="18" charset="0"/>
                <a:cs typeface="Times New Roman" panose="02020603050405020304" pitchFamily="18" charset="0"/>
              </a:rPr>
              <a:t>ų, tarp jų ir </a:t>
            </a:r>
            <a:r>
              <a:rPr lang="en-US" sz="1600" dirty="0" err="1">
                <a:latin typeface="Times New Roman" panose="02020603050405020304" pitchFamily="18" charset="0"/>
                <a:cs typeface="Times New Roman" panose="02020603050405020304" pitchFamily="18" charset="0"/>
              </a:rPr>
              <a:t>Joną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Mačiul</a:t>
            </a:r>
            <a:r>
              <a:rPr lang="lt-LT" sz="1600" dirty="0">
                <a:latin typeface="Times New Roman" panose="02020603050405020304" pitchFamily="18" charset="0"/>
                <a:cs typeface="Times New Roman" panose="02020603050405020304" pitchFamily="18" charset="0"/>
              </a:rPr>
              <a:t>į</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Maironį</a:t>
            </a:r>
            <a:r>
              <a:rPr lang="lt-LT" sz="1600" dirty="0">
                <a:latin typeface="Times New Roman" panose="02020603050405020304" pitchFamily="18" charset="0"/>
                <a:cs typeface="Times New Roman" panose="02020603050405020304" pitchFamily="18" charset="0"/>
              </a:rPr>
              <a:t>, žemaitiškai rašiusią </a:t>
            </a:r>
            <a:r>
              <a:rPr lang="en-US" sz="1600" dirty="0" err="1">
                <a:latin typeface="Times New Roman" panose="02020603050405020304" pitchFamily="18" charset="0"/>
                <a:cs typeface="Times New Roman" panose="02020603050405020304" pitchFamily="18" charset="0"/>
              </a:rPr>
              <a:t>Juliją</a:t>
            </a:r>
            <a:r>
              <a:rPr lang="en-US" sz="1600" dirty="0">
                <a:latin typeface="Times New Roman" panose="02020603050405020304" pitchFamily="18" charset="0"/>
                <a:cs typeface="Times New Roman" panose="02020603050405020304" pitchFamily="18" charset="0"/>
              </a:rPr>
              <a:t> </a:t>
            </a:r>
            <a:r>
              <a:rPr lang="lt-LT" sz="1600" dirty="0" err="1">
                <a:latin typeface="Times New Roman" panose="02020603050405020304" pitchFamily="18" charset="0"/>
                <a:cs typeface="Times New Roman" panose="02020603050405020304" pitchFamily="18" charset="0"/>
              </a:rPr>
              <a:t>Beniuševičiūtę</a:t>
            </a:r>
            <a:r>
              <a:rPr lang="lt-LT"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Žymantienę</a:t>
            </a: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Žemaitę</a:t>
            </a:r>
            <a:r>
              <a:rPr lang="lt-LT" sz="1600"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kt. </a:t>
            </a:r>
            <a:r>
              <a:rPr lang="en-US" sz="1600" dirty="0" err="1">
                <a:latin typeface="Times New Roman" panose="02020603050405020304" pitchFamily="18" charset="0"/>
                <a:cs typeface="Times New Roman" panose="02020603050405020304" pitchFamily="18" charset="0"/>
              </a:rPr>
              <a:t>Jie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kūriniais</a:t>
            </a:r>
            <a:r>
              <a:rPr lang="en-US" sz="1600" dirty="0">
                <a:latin typeface="Times New Roman" panose="02020603050405020304" pitchFamily="18" charset="0"/>
                <a:cs typeface="Times New Roman" panose="02020603050405020304" pitchFamily="18" charset="0"/>
              </a:rPr>
              <a:t> pad</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jo </a:t>
            </a:r>
            <a:r>
              <a:rPr lang="en-US" sz="1600" dirty="0" err="1">
                <a:latin typeface="Times New Roman" panose="02020603050405020304" pitchFamily="18" charset="0"/>
                <a:cs typeface="Times New Roman" panose="02020603050405020304" pitchFamily="18" charset="0"/>
              </a:rPr>
              <a:t>priartinti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šio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jud</a:t>
            </a:r>
            <a:r>
              <a:rPr lang="lt-LT" sz="1600" dirty="0">
                <a:latin typeface="Times New Roman" panose="02020603050405020304" pitchFamily="18" charset="0"/>
                <a:cs typeface="Times New Roman" panose="02020603050405020304" pitchFamily="18" charset="0"/>
              </a:rPr>
              <a:t>ė</a:t>
            </a:r>
            <a:r>
              <a:rPr lang="en-US" sz="1600" dirty="0" err="1">
                <a:latin typeface="Times New Roman" panose="02020603050405020304" pitchFamily="18" charset="0"/>
                <a:cs typeface="Times New Roman" panose="02020603050405020304" pitchFamily="18" charset="0"/>
              </a:rPr>
              <a:t>jimo</a:t>
            </a:r>
            <a:r>
              <a:rPr lang="en-US" sz="1600" dirty="0">
                <a:latin typeface="Times New Roman" panose="02020603050405020304" pitchFamily="18" charset="0"/>
                <a:cs typeface="Times New Roman" panose="02020603050405020304" pitchFamily="18" charset="0"/>
              </a:rPr>
              <a:t> id</a:t>
            </a:r>
            <a:r>
              <a:rPr lang="lt-LT" sz="1600" dirty="0">
                <a:latin typeface="Times New Roman" panose="02020603050405020304" pitchFamily="18" charset="0"/>
                <a:cs typeface="Times New Roman" panose="02020603050405020304" pitchFamily="18" charset="0"/>
              </a:rPr>
              <a:t>ė</a:t>
            </a:r>
            <a:r>
              <a:rPr lang="en-US" sz="1600" dirty="0" err="1">
                <a:latin typeface="Times New Roman" panose="02020603050405020304" pitchFamily="18" charset="0"/>
                <a:cs typeface="Times New Roman" panose="02020603050405020304" pitchFamily="18" charset="0"/>
              </a:rPr>
              <a:t>jas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prie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įvairi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gyventoj</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sluoksni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endParaRPr lang="lt-LT"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Vienas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iš</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ryškiausi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šio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laikotarpio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pasiekim</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buvo</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1899 m. </a:t>
            </a:r>
            <a:r>
              <a:rPr lang="en-US" sz="1600" b="1" dirty="0" err="1">
                <a:latin typeface="Times New Roman" panose="02020603050405020304" pitchFamily="18" charset="0"/>
                <a:cs typeface="Times New Roman" panose="02020603050405020304" pitchFamily="18" charset="0"/>
              </a:rPr>
              <a:t>rugpjūčio</a:t>
            </a:r>
            <a:r>
              <a:rPr lang="en-US" sz="1600" b="1" dirty="0">
                <a:latin typeface="Times New Roman" panose="02020603050405020304" pitchFamily="18" charset="0"/>
                <a:cs typeface="Times New Roman" panose="02020603050405020304" pitchFamily="18" charset="0"/>
              </a:rPr>
              <a:t> 20 d. </a:t>
            </a:r>
            <a:r>
              <a:rPr lang="en-US" sz="1600" b="1" dirty="0" err="1">
                <a:latin typeface="Times New Roman" panose="02020603050405020304" pitchFamily="18" charset="0"/>
                <a:cs typeface="Times New Roman" panose="02020603050405020304" pitchFamily="18" charset="0"/>
              </a:rPr>
              <a:t>Palangoje</a:t>
            </a:r>
            <a:r>
              <a:rPr lang="en-US" sz="1600" b="1"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surengtas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lietuviškas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vakaras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kurio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metu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suvaidintas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pirmasis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lietuviškas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spektaklis</a:t>
            </a:r>
            <a:r>
              <a:rPr lang="en-US" sz="1600" dirty="0">
                <a:latin typeface="Times New Roman" panose="02020603050405020304" pitchFamily="18" charset="0"/>
                <a:cs typeface="Times New Roman" panose="02020603050405020304" pitchFamily="18" charset="0"/>
              </a:rPr>
              <a:t> – </a:t>
            </a:r>
            <a:r>
              <a:rPr lang="en-US" sz="1600" dirty="0" err="1">
                <a:latin typeface="Times New Roman" panose="02020603050405020304" pitchFamily="18" charset="0"/>
                <a:cs typeface="Times New Roman" panose="02020603050405020304" pitchFamily="18" charset="0"/>
              </a:rPr>
              <a:t>Keturakio</a:t>
            </a:r>
            <a:r>
              <a:rPr lang="en-US" sz="1600" dirty="0">
                <a:latin typeface="Times New Roman" panose="02020603050405020304" pitchFamily="18" charset="0"/>
                <a:cs typeface="Times New Roman" panose="02020603050405020304" pitchFamily="18" charset="0"/>
              </a:rPr>
              <a:t> „Amerika </a:t>
            </a:r>
            <a:r>
              <a:rPr lang="en-US" sz="1600" dirty="0" err="1">
                <a:latin typeface="Times New Roman" panose="02020603050405020304" pitchFamily="18" charset="0"/>
                <a:cs typeface="Times New Roman" panose="02020603050405020304" pitchFamily="18" charset="0"/>
              </a:rPr>
              <a:t>pirtyje</a:t>
            </a:r>
            <a:r>
              <a:rPr lang="en-US" sz="1600" dirty="0">
                <a:latin typeface="Times New Roman" panose="02020603050405020304" pitchFamily="18" charset="0"/>
                <a:cs typeface="Times New Roman" panose="02020603050405020304" pitchFamily="18" charset="0"/>
              </a:rPr>
              <a:t>“. </a:t>
            </a:r>
          </a:p>
        </p:txBody>
      </p:sp>
      <p:sp>
        <p:nvSpPr>
          <p:cNvPr id="4" name="Text Placeholder 3">
            <a:extLst>
              <a:ext uri="{FF2B5EF4-FFF2-40B4-BE49-F238E27FC236}">
                <a16:creationId xmlns:a16="http://schemas.microsoft.com/office/drawing/2014/main" id="{85F7CBE0-73B7-4494-AB5A-EF96470D4C8A}"/>
              </a:ext>
            </a:extLst>
          </p:cNvPr>
          <p:cNvSpPr>
            <a:spLocks noGrp="1"/>
          </p:cNvSpPr>
          <p:nvPr>
            <p:ph type="body" sz="half" idx="2"/>
          </p:nvPr>
        </p:nvSpPr>
        <p:spPr>
          <a:xfrm>
            <a:off x="2135440" y="4293096"/>
            <a:ext cx="1957392" cy="1508760"/>
          </a:xfrm>
        </p:spPr>
        <p:txBody>
          <a:bodyPr>
            <a:normAutofit lnSpcReduction="10000"/>
          </a:bodyPr>
          <a:lstStyle/>
          <a:p>
            <a:r>
              <a:rPr lang="en-US" sz="1400" dirty="0">
                <a:latin typeface="Times New Roman" panose="02020603050405020304" pitchFamily="18" charset="0"/>
                <a:cs typeface="Times New Roman" panose="02020603050405020304" pitchFamily="18" charset="0"/>
              </a:rPr>
              <a:t>1899 m. </a:t>
            </a:r>
            <a:r>
              <a:rPr lang="en-US" sz="1400" dirty="0" err="1">
                <a:latin typeface="Times New Roman" panose="02020603050405020304" pitchFamily="18" charset="0"/>
                <a:cs typeface="Times New Roman" panose="02020603050405020304" pitchFamily="18" charset="0"/>
              </a:rPr>
              <a:t>rugpjūčio</a:t>
            </a:r>
            <a:r>
              <a:rPr lang="en-US" sz="1400" dirty="0">
                <a:latin typeface="Times New Roman" panose="02020603050405020304" pitchFamily="18" charset="0"/>
                <a:cs typeface="Times New Roman" panose="02020603050405020304" pitchFamily="18" charset="0"/>
              </a:rPr>
              <a:t> 20 d. </a:t>
            </a:r>
            <a:r>
              <a:rPr lang="en-US" sz="1400" dirty="0" err="1">
                <a:latin typeface="Times New Roman" panose="02020603050405020304" pitchFamily="18" charset="0"/>
                <a:cs typeface="Times New Roman" panose="02020603050405020304" pitchFamily="18" charset="0"/>
              </a:rPr>
              <a:t>Palangoje</a:t>
            </a:r>
            <a:r>
              <a:rPr lang="en-US" sz="1400" dirty="0">
                <a:latin typeface="Times New Roman" panose="02020603050405020304" pitchFamily="18" charset="0"/>
                <a:cs typeface="Times New Roman" panose="02020603050405020304" pitchFamily="18" charset="0"/>
              </a:rPr>
              <a:t> </a:t>
            </a:r>
            <a:r>
              <a:rPr lang="lt-LT" sz="1400" dirty="0">
                <a:latin typeface="Times New Roman" panose="02020603050405020304" pitchFamily="18" charset="0"/>
                <a:cs typeface="Times New Roman" panose="02020603050405020304" pitchFamily="18" charset="0"/>
              </a:rPr>
              <a:t>vykusio viešo </a:t>
            </a:r>
            <a:r>
              <a:rPr lang="en-US" sz="1400" dirty="0" err="1">
                <a:latin typeface="Times New Roman" panose="02020603050405020304" pitchFamily="18" charset="0"/>
                <a:cs typeface="Times New Roman" panose="02020603050405020304" pitchFamily="18" charset="0"/>
              </a:rPr>
              <a:t>lietuvišk</a:t>
            </a:r>
            <a:r>
              <a:rPr lang="lt-LT" sz="1400" dirty="0">
                <a:latin typeface="Times New Roman" panose="02020603050405020304" pitchFamily="18" charset="0"/>
                <a:cs typeface="Times New Roman" panose="02020603050405020304" pitchFamily="18" charset="0"/>
              </a:rPr>
              <a:t>o vakaro ir Keturakio  komedijos „Amerika pirtyje“ </a:t>
            </a:r>
            <a:r>
              <a:rPr lang="lt-LT" sz="1400" dirty="0" err="1">
                <a:latin typeface="Times New Roman" panose="02020603050405020304" pitchFamily="18" charset="0"/>
                <a:cs typeface="Times New Roman" panose="02020603050405020304" pitchFamily="18" charset="0"/>
              </a:rPr>
              <a:t>organizatorii</a:t>
            </a:r>
            <a:r>
              <a:rPr lang="lt-LT" sz="1400" dirty="0">
                <a:latin typeface="Times New Roman" panose="02020603050405020304" pitchFamily="18" charset="0"/>
                <a:cs typeface="Times New Roman" panose="02020603050405020304" pitchFamily="18" charset="0"/>
              </a:rPr>
              <a:t>, kūrėjai, dalyviai bei spektaklio plakatas</a:t>
            </a:r>
            <a:endParaRPr lang="lt-LT" sz="1400"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180" y="2630955"/>
            <a:ext cx="2124456" cy="150876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180" y="4293096"/>
            <a:ext cx="1522160" cy="2166776"/>
          </a:xfrm>
          <a:prstGeom prst="rect">
            <a:avLst/>
          </a:prstGeom>
        </p:spPr>
      </p:pic>
      <p:sp>
        <p:nvSpPr>
          <p:cNvPr id="7" name="Rectangle 6"/>
          <p:cNvSpPr/>
          <p:nvPr/>
        </p:nvSpPr>
        <p:spPr>
          <a:xfrm>
            <a:off x="2570672" y="3105835"/>
            <a:ext cx="3338422" cy="2554545"/>
          </a:xfrm>
          <a:prstGeom prst="rect">
            <a:avLst/>
          </a:prstGeom>
        </p:spPr>
        <p:txBody>
          <a:bodyPr wrap="square">
            <a:spAutoFit/>
          </a:bodyPr>
          <a:lstStyle/>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7930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ED9E4-6792-4B1E-B1D8-97636CAA8D1B}"/>
              </a:ext>
            </a:extLst>
          </p:cNvPr>
          <p:cNvSpPr>
            <a:spLocks noGrp="1"/>
          </p:cNvSpPr>
          <p:nvPr>
            <p:ph type="title"/>
          </p:nvPr>
        </p:nvSpPr>
        <p:spPr/>
        <p:txBody>
          <a:bodyPr>
            <a:normAutofit fontScale="90000"/>
          </a:bodyPr>
          <a:lstStyle/>
          <a:p>
            <a:r>
              <a:rPr lang="lt-LT" dirty="0"/>
              <a:t>Žemaitija po Lietuvos paskelbimo nepriklausoma valstybe</a:t>
            </a:r>
            <a:endParaRPr lang="en-US" dirty="0"/>
          </a:p>
        </p:txBody>
      </p:sp>
      <p:sp>
        <p:nvSpPr>
          <p:cNvPr id="3" name="Content Placeholder 2">
            <a:extLst>
              <a:ext uri="{FF2B5EF4-FFF2-40B4-BE49-F238E27FC236}">
                <a16:creationId xmlns:a16="http://schemas.microsoft.com/office/drawing/2014/main" id="{1C649439-3E07-4FC2-81A6-60A2DD83A0D5}"/>
              </a:ext>
            </a:extLst>
          </p:cNvPr>
          <p:cNvSpPr>
            <a:spLocks noGrp="1"/>
          </p:cNvSpPr>
          <p:nvPr>
            <p:ph idx="1"/>
          </p:nvPr>
        </p:nvSpPr>
        <p:spPr>
          <a:xfrm>
            <a:off x="4800600" y="731520"/>
            <a:ext cx="6492240" cy="3379124"/>
          </a:xfrm>
        </p:spPr>
        <p:txBody>
          <a:bodyPr>
            <a:normAutofit/>
          </a:bodyPr>
          <a:lstStyle/>
          <a:p>
            <a:pPr>
              <a:buFont typeface="Wingdings" panose="05000000000000000000" pitchFamily="2" charset="2"/>
              <a:buChar char="Ø"/>
            </a:pPr>
            <a:r>
              <a:rPr lang="lt-LT" sz="1600" dirty="0">
                <a:latin typeface="Times New Roman" panose="02020603050405020304" pitchFamily="18" charset="0"/>
                <a:cs typeface="Times New Roman" panose="02020603050405020304" pitchFamily="18" charset="0"/>
              </a:rPr>
              <a:t> 1918 m. vasario 16 d. Lietuvą paskelbus nepriklausoma valstybe, iš Žemaitijos krašto kilę šviesuoliai susitelkė bendriems darbams, kad nepriklausomybė būtų įtvirtinta, todėl dėmesys iki to laiko Žemaitijoje veikusioms šio krašto administracinėms struktūroms sumažėjo, o vėlesniais tarpukario metais ėmė ir nykti. </a:t>
            </a:r>
          </a:p>
          <a:p>
            <a:pPr>
              <a:buFont typeface="Wingdings" panose="05000000000000000000" pitchFamily="2" charset="2"/>
              <a:buChar char="Ø"/>
            </a:pPr>
            <a:r>
              <a:rPr lang="lt-LT" sz="1600" dirty="0">
                <a:latin typeface="Times New Roman" panose="02020603050405020304" pitchFamily="18" charset="0"/>
                <a:cs typeface="Times New Roman" panose="02020603050405020304" pitchFamily="18" charset="0"/>
              </a:rPr>
              <a:t> Iš 1417 m. įkurtos Žemaičių vyskupijos 1926 m. balandžio 4 d. popiežiaus Pijaus XI pasirašyta apaštaline konstitucija „</a:t>
            </a:r>
            <a:r>
              <a:rPr lang="lt-LT" sz="1600" i="1" dirty="0" err="1">
                <a:latin typeface="Times New Roman" panose="02020603050405020304" pitchFamily="18" charset="0"/>
                <a:cs typeface="Times New Roman" panose="02020603050405020304" pitchFamily="18" charset="0"/>
              </a:rPr>
              <a:t>Lituanorum</a:t>
            </a:r>
            <a:r>
              <a:rPr lang="lt-LT" sz="1600" i="1" dirty="0">
                <a:latin typeface="Times New Roman" panose="02020603050405020304" pitchFamily="18" charset="0"/>
                <a:cs typeface="Times New Roman" panose="02020603050405020304" pitchFamily="18" charset="0"/>
              </a:rPr>
              <a:t> </a:t>
            </a:r>
            <a:r>
              <a:rPr lang="lt-LT" sz="1600" i="1" dirty="0" err="1">
                <a:latin typeface="Times New Roman" panose="02020603050405020304" pitchFamily="18" charset="0"/>
                <a:cs typeface="Times New Roman" panose="02020603050405020304" pitchFamily="18" charset="0"/>
              </a:rPr>
              <a:t>gente</a:t>
            </a:r>
            <a:r>
              <a:rPr lang="lt-LT" sz="1600" i="1"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a:t>
            </a:r>
            <a:r>
              <a:rPr lang="lt-LT" sz="1600" i="1" dirty="0">
                <a:latin typeface="Times New Roman" panose="02020603050405020304" pitchFamily="18" charset="0"/>
                <a:cs typeface="Times New Roman" panose="02020603050405020304" pitchFamily="18" charset="0"/>
              </a:rPr>
              <a:t>Lietuvių tautai, lot.</a:t>
            </a:r>
            <a:r>
              <a:rPr lang="lt-LT" sz="1600" dirty="0">
                <a:latin typeface="Times New Roman" panose="02020603050405020304" pitchFamily="18" charset="0"/>
                <a:cs typeface="Times New Roman" panose="02020603050405020304" pitchFamily="18" charset="0"/>
              </a:rPr>
              <a:t>) buvo įkurta Telšių vyskupija ir Klaipėdos </a:t>
            </a:r>
            <a:r>
              <a:rPr lang="lt-LT" sz="1600" dirty="0" err="1">
                <a:latin typeface="Times New Roman" panose="02020603050405020304" pitchFamily="18" charset="0"/>
                <a:cs typeface="Times New Roman" panose="02020603050405020304" pitchFamily="18" charset="0"/>
              </a:rPr>
              <a:t>prelatūra</a:t>
            </a:r>
            <a:r>
              <a:rPr lang="lt-LT" sz="1600" dirty="0">
                <a:latin typeface="Times New Roman" panose="02020603050405020304" pitchFamily="18" charset="0"/>
                <a:cs typeface="Times New Roman" panose="02020603050405020304" pitchFamily="18" charset="0"/>
              </a:rPr>
              <a:t>. Telšių vyskupija tuo metu buvo likusi vienintelė administracinė struktūra, vienijusi Žemaitijos istorinį ir etnografinį regioną (dalį jo) </a:t>
            </a:r>
          </a:p>
          <a:p>
            <a:pPr>
              <a:buFont typeface="Wingdings" panose="05000000000000000000" pitchFamily="2" charset="2"/>
              <a:buChar char="Ø"/>
            </a:pP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Lietuvai</a:t>
            </a:r>
            <a:r>
              <a:rPr lang="en-US" sz="1600" dirty="0">
                <a:latin typeface="Times New Roman" panose="02020603050405020304" pitchFamily="18" charset="0"/>
                <a:cs typeface="Times New Roman" panose="02020603050405020304" pitchFamily="18" charset="0"/>
              </a:rPr>
              <a:t> </a:t>
            </a:r>
            <a:r>
              <a:rPr lang="lt-LT" sz="1600" dirty="0">
                <a:latin typeface="Times New Roman" panose="02020603050405020304" pitchFamily="18" charset="0"/>
                <a:cs typeface="Times New Roman" panose="02020603050405020304" pitchFamily="18" charset="0"/>
              </a:rPr>
              <a:t>į</a:t>
            </a:r>
            <a:r>
              <a:rPr lang="en-US" sz="1600" dirty="0" err="1">
                <a:latin typeface="Times New Roman" panose="02020603050405020304" pitchFamily="18" charset="0"/>
                <a:cs typeface="Times New Roman" panose="02020603050405020304" pitchFamily="18" charset="0"/>
              </a:rPr>
              <a:t>tvirtinant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nepriklausomybę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atkuriant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šalies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ūk</a:t>
            </a:r>
            <a:r>
              <a:rPr lang="lt-LT" sz="1600" dirty="0">
                <a:latin typeface="Times New Roman" panose="02020603050405020304" pitchFamily="18" charset="0"/>
                <a:cs typeface="Times New Roman" panose="02020603050405020304" pitchFamily="18" charset="0"/>
              </a:rPr>
              <a:t>į</a:t>
            </a:r>
            <a:r>
              <a:rPr lang="en-US" sz="1600" dirty="0">
                <a:latin typeface="Times New Roman" panose="02020603050405020304" pitchFamily="18" charset="0"/>
                <a:cs typeface="Times New Roman" panose="02020603050405020304" pitchFamily="18" charset="0"/>
              </a:rPr>
              <a:t> po </a:t>
            </a:r>
            <a:r>
              <a:rPr lang="en-US" sz="1600" dirty="0" err="1">
                <a:latin typeface="Times New Roman" panose="02020603050405020304" pitchFamily="18" charset="0"/>
                <a:cs typeface="Times New Roman" panose="02020603050405020304" pitchFamily="18" charset="0"/>
              </a:rPr>
              <a:t>Pirmojo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pasaulinio</a:t>
            </a:r>
            <a:r>
              <a:rPr lang="en-US" sz="1600" dirty="0">
                <a:latin typeface="Times New Roman" panose="02020603050405020304" pitchFamily="18" charset="0"/>
                <a:cs typeface="Times New Roman" panose="02020603050405020304" pitchFamily="18" charset="0"/>
              </a:rPr>
              <a:t> karo, </a:t>
            </a:r>
            <a:r>
              <a:rPr lang="en-US" sz="1600" dirty="0" err="1">
                <a:latin typeface="Times New Roman" panose="02020603050405020304" pitchFamily="18" charset="0"/>
                <a:cs typeface="Times New Roman" panose="02020603050405020304" pitchFamily="18" charset="0"/>
              </a:rPr>
              <a:t>svarbiausiu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Žemaitijos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švietimo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centru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tapo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Telšiai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Jie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tuo</a:t>
            </a:r>
            <a:r>
              <a:rPr lang="en-US" sz="1600" dirty="0">
                <a:latin typeface="Times New Roman" panose="02020603050405020304" pitchFamily="18" charset="0"/>
                <a:cs typeface="Times New Roman" panose="02020603050405020304" pitchFamily="18" charset="0"/>
              </a:rPr>
              <a:t> pat </a:t>
            </a:r>
            <a:r>
              <a:rPr lang="en-US" sz="1600" dirty="0" err="1">
                <a:latin typeface="Times New Roman" panose="02020603050405020304" pitchFamily="18" charset="0"/>
                <a:cs typeface="Times New Roman" panose="02020603050405020304" pitchFamily="18" charset="0"/>
              </a:rPr>
              <a:t>metu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vienas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iš</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svarbiausi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švietimo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centr</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visoje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Lietuvoje</a:t>
            </a:r>
            <a:r>
              <a:rPr lang="en-US" sz="1600" dirty="0">
                <a:latin typeface="Times New Roman" panose="02020603050405020304" pitchFamily="18" charset="0"/>
                <a:cs typeface="Times New Roman" panose="02020603050405020304" pitchFamily="18" charset="0"/>
              </a:rPr>
              <a:t>. </a:t>
            </a:r>
            <a:endParaRPr lang="lt-LT" sz="1600" dirty="0">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733ECD84-98AB-4E28-B9E3-D2DE7A5A447C}"/>
              </a:ext>
            </a:extLst>
          </p:cNvPr>
          <p:cNvSpPr>
            <a:spLocks noGrp="1"/>
          </p:cNvSpPr>
          <p:nvPr>
            <p:ph type="body" sz="half" idx="2"/>
          </p:nvPr>
        </p:nvSpPr>
        <p:spPr/>
        <p:txBody>
          <a:bodyPr>
            <a:normAutofit/>
          </a:bodyPr>
          <a:lstStyle/>
          <a:p>
            <a:endParaRPr lang="lt-LT" dirty="0"/>
          </a:p>
          <a:p>
            <a:endParaRPr lang="lt-LT" dirty="0"/>
          </a:p>
          <a:p>
            <a:endParaRPr lang="lt-LT" dirty="0"/>
          </a:p>
          <a:p>
            <a:endParaRPr lang="lt-LT" dirty="0"/>
          </a:p>
          <a:p>
            <a:endParaRPr lang="lt-LT" dirty="0"/>
          </a:p>
          <a:p>
            <a:endParaRPr lang="lt-LT" dirty="0"/>
          </a:p>
          <a:p>
            <a:endParaRPr lang="lt-LT" dirty="0"/>
          </a:p>
          <a:p>
            <a:r>
              <a:rPr lang="lt-LT" sz="1400" dirty="0"/>
              <a:t>Telšių katedros vidaus interjero fragmentas. D. </a:t>
            </a:r>
            <a:r>
              <a:rPr lang="lt-LT" sz="1400" dirty="0" err="1"/>
              <a:t>Mukienės</a:t>
            </a:r>
            <a:r>
              <a:rPr lang="lt-LT" sz="1400" dirty="0"/>
              <a:t> nuotrauka</a:t>
            </a:r>
          </a:p>
          <a:p>
            <a:endParaRPr lang="lt-LT" dirty="0"/>
          </a:p>
          <a:p>
            <a:endParaRPr lang="lt-LT" dirty="0"/>
          </a:p>
          <a:p>
            <a:endParaRPr lang="lt-LT" dirty="0"/>
          </a:p>
          <a:p>
            <a:endParaRPr lang="lt-LT" dirty="0"/>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643" y="3629804"/>
            <a:ext cx="2957513" cy="1971675"/>
          </a:xfrm>
          <a:prstGeom prst="rect">
            <a:avLst/>
          </a:prstGeom>
        </p:spPr>
      </p:pic>
    </p:spTree>
    <p:extLst>
      <p:ext uri="{BB962C8B-B14F-4D97-AF65-F5344CB8AC3E}">
        <p14:creationId xmlns:p14="http://schemas.microsoft.com/office/powerpoint/2010/main" val="4038411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0E40456-A78D-1EE0-3D55-2AA8A167388D}"/>
              </a:ext>
            </a:extLst>
          </p:cNvPr>
          <p:cNvSpPr>
            <a:spLocks noGrp="1"/>
          </p:cNvSpPr>
          <p:nvPr>
            <p:ph type="title"/>
          </p:nvPr>
        </p:nvSpPr>
        <p:spPr>
          <a:xfrm>
            <a:off x="457200" y="116632"/>
            <a:ext cx="3200400" cy="2763727"/>
          </a:xfrm>
        </p:spPr>
        <p:txBody>
          <a:bodyPr>
            <a:normAutofit fontScale="90000"/>
          </a:bodyPr>
          <a:lstStyle/>
          <a:p>
            <a:r>
              <a:rPr lang="lt-LT" dirty="0"/>
              <a:t>XX a. pr. žemaitišką raštą savo knygose bandę įtvirtinti autoriai</a:t>
            </a:r>
            <a:br>
              <a:rPr lang="lt-LT" dirty="0"/>
            </a:br>
            <a:r>
              <a:rPr lang="lt-LT" dirty="0"/>
              <a:t> </a:t>
            </a:r>
            <a:br>
              <a:rPr lang="lt-LT" dirty="0"/>
            </a:br>
            <a:endParaRPr lang="lt-LT" dirty="0"/>
          </a:p>
        </p:txBody>
      </p:sp>
      <p:sp>
        <p:nvSpPr>
          <p:cNvPr id="3" name="Turinio vietos rezervavimo ženklas 2">
            <a:extLst>
              <a:ext uri="{FF2B5EF4-FFF2-40B4-BE49-F238E27FC236}">
                <a16:creationId xmlns:a16="http://schemas.microsoft.com/office/drawing/2014/main" id="{E4DD03C0-0052-3893-A925-224AF161A465}"/>
              </a:ext>
            </a:extLst>
          </p:cNvPr>
          <p:cNvSpPr>
            <a:spLocks noGrp="1"/>
          </p:cNvSpPr>
          <p:nvPr>
            <p:ph idx="1"/>
          </p:nvPr>
        </p:nvSpPr>
        <p:spPr>
          <a:xfrm>
            <a:off x="4511824" y="297180"/>
            <a:ext cx="7416824" cy="6372180"/>
          </a:xfrm>
        </p:spPr>
        <p:txBody>
          <a:bodyPr>
            <a:normAutofit fontScale="25000" lnSpcReduction="20000"/>
          </a:bodyPr>
          <a:lstStyle/>
          <a:p>
            <a:pPr>
              <a:lnSpc>
                <a:spcPct val="120000"/>
              </a:lnSpc>
              <a:spcBef>
                <a:spcPts val="300"/>
              </a:spcBef>
              <a:spcAft>
                <a:spcPts val="300"/>
              </a:spcAft>
              <a:buFont typeface="Wingdings" panose="05000000000000000000" pitchFamily="2" charset="2"/>
              <a:buChar char="Ø"/>
            </a:pPr>
            <a:r>
              <a:rPr lang="lt-LT" sz="6000" kern="100" dirty="0">
                <a:effectLst/>
                <a:ea typeface="Calibri" panose="020F0502020204030204" pitchFamily="34" charset="0"/>
                <a:cs typeface="Times New Roman" panose="02020603050405020304" pitchFamily="18" charset="0"/>
              </a:rPr>
              <a:t> XX a. pradžioje žemaitiško kultūrinio judėjimo ryški asmenybė buvo</a:t>
            </a:r>
            <a:r>
              <a:rPr lang="lt-LT" sz="6000" b="1" kern="100" dirty="0">
                <a:effectLst/>
                <a:ea typeface="Calibri" panose="020F0502020204030204" pitchFamily="34" charset="0"/>
                <a:cs typeface="Times New Roman" panose="02020603050405020304" pitchFamily="18" charset="0"/>
              </a:rPr>
              <a:t> Juozapas Miliauskas-Miglovara</a:t>
            </a:r>
            <a:r>
              <a:rPr lang="lt-LT" sz="6000" kern="100" dirty="0">
                <a:effectLst/>
                <a:ea typeface="Calibri" panose="020F0502020204030204" pitchFamily="34" charset="0"/>
                <a:cs typeface="Times New Roman" panose="02020603050405020304" pitchFamily="18" charset="0"/>
              </a:rPr>
              <a:t>. Jis visus savo tekstus skelbė tik pietų žemaičių tarme ir neleido savo tekstų redaguoti. Tai jam nebuvo sunku padaryti, nes savo knygas ir laikraščius leido pats. Jis parašė ir išleido </a:t>
            </a:r>
            <a:r>
              <a:rPr lang="lt-LT" sz="6000" kern="100" dirty="0">
                <a:ea typeface="Calibri" panose="020F0502020204030204" pitchFamily="34" charset="0"/>
                <a:cs typeface="Times New Roman" panose="02020603050405020304" pitchFamily="18" charset="0"/>
              </a:rPr>
              <a:t>šias žymiausias žemaitiškas knygas: </a:t>
            </a:r>
            <a:r>
              <a:rPr lang="lt-LT" sz="6000" b="1" kern="100" dirty="0">
                <a:effectLst/>
                <a:ea typeface="Calibri" panose="020F0502020204030204" pitchFamily="34" charset="0"/>
                <a:cs typeface="Times New Roman" panose="02020603050405020304" pitchFamily="18" charset="0"/>
              </a:rPr>
              <a:t>„</a:t>
            </a:r>
            <a:r>
              <a:rPr lang="lt-LT" sz="6000" b="1" kern="100" dirty="0" err="1">
                <a:effectLst/>
                <a:ea typeface="Calibri" panose="020F0502020204030204" pitchFamily="34" charset="0"/>
                <a:cs typeface="Times New Roman" panose="02020603050405020304" pitchFamily="18" charset="0"/>
              </a:rPr>
              <a:t>Rasztai</a:t>
            </a:r>
            <a:r>
              <a:rPr lang="lt-LT" sz="6000" b="1" kern="100" dirty="0">
                <a:effectLst/>
                <a:ea typeface="Calibri" panose="020F0502020204030204" pitchFamily="34" charset="0"/>
                <a:cs typeface="Times New Roman" panose="02020603050405020304" pitchFamily="18" charset="0"/>
              </a:rPr>
              <a:t>: </a:t>
            </a:r>
            <a:r>
              <a:rPr lang="lt-LT" sz="6000" b="1" kern="100" dirty="0" err="1">
                <a:effectLst/>
                <a:ea typeface="Calibri" panose="020F0502020204030204" pitchFamily="34" charset="0"/>
                <a:cs typeface="Times New Roman" panose="02020603050405020304" pitchFamily="18" charset="0"/>
              </a:rPr>
              <a:t>iivaires</a:t>
            </a:r>
            <a:r>
              <a:rPr lang="lt-LT" sz="6000" b="1" kern="100" dirty="0">
                <a:effectLst/>
                <a:ea typeface="Calibri" panose="020F0502020204030204" pitchFamily="34" charset="0"/>
                <a:cs typeface="Times New Roman" panose="02020603050405020304" pitchFamily="18" charset="0"/>
              </a:rPr>
              <a:t> </a:t>
            </a:r>
            <a:r>
              <a:rPr lang="lt-LT" sz="6000" b="1" kern="100" dirty="0" err="1">
                <a:effectLst/>
                <a:ea typeface="Calibri" panose="020F0502020204030204" pitchFamily="34" charset="0"/>
                <a:cs typeface="Times New Roman" panose="02020603050405020304" pitchFamily="18" charset="0"/>
              </a:rPr>
              <a:t>eilas</a:t>
            </a:r>
            <a:r>
              <a:rPr lang="lt-LT" sz="6000" b="1" kern="100" dirty="0">
                <a:effectLst/>
                <a:ea typeface="Calibri" panose="020F0502020204030204" pitchFamily="34" charset="0"/>
                <a:cs typeface="Times New Roman" panose="02020603050405020304" pitchFamily="18" charset="0"/>
              </a:rPr>
              <a:t>; pirmas </a:t>
            </a:r>
            <a:r>
              <a:rPr lang="lt-LT" sz="6000" b="1" kern="100" dirty="0" err="1">
                <a:effectLst/>
                <a:ea typeface="Calibri" panose="020F0502020204030204" pitchFamily="34" charset="0"/>
                <a:cs typeface="Times New Roman" panose="02020603050405020304" pitchFamily="18" charset="0"/>
              </a:rPr>
              <a:t>pluuksztas</a:t>
            </a:r>
            <a:r>
              <a:rPr lang="lt-LT" sz="6000" b="1" kern="100" dirty="0">
                <a:effectLst/>
                <a:ea typeface="Calibri" panose="020F0502020204030204" pitchFamily="34" charset="0"/>
                <a:cs typeface="Times New Roman" panose="02020603050405020304" pitchFamily="18" charset="0"/>
              </a:rPr>
              <a:t>“ (1884), „Dainas“ (1906)</a:t>
            </a:r>
            <a:r>
              <a:rPr lang="lt-LT" sz="6000" b="1" kern="100" dirty="0">
                <a:ea typeface="Calibri" panose="020F0502020204030204" pitchFamily="34" charset="0"/>
                <a:cs typeface="Times New Roman" panose="02020603050405020304" pitchFamily="18" charset="0"/>
              </a:rPr>
              <a:t>,</a:t>
            </a:r>
            <a:r>
              <a:rPr lang="lt-LT" sz="6000" b="1" kern="100" dirty="0">
                <a:effectLst/>
                <a:ea typeface="Calibri" panose="020F0502020204030204" pitchFamily="34" charset="0"/>
                <a:cs typeface="Times New Roman" panose="02020603050405020304" pitchFamily="18" charset="0"/>
              </a:rPr>
              <a:t> „</a:t>
            </a:r>
            <a:r>
              <a:rPr lang="lt-LT" sz="6000" b="1" kern="100" dirty="0" err="1">
                <a:effectLst/>
                <a:ea typeface="Calibri" panose="020F0502020204030204" pitchFamily="34" charset="0"/>
                <a:cs typeface="Times New Roman" panose="02020603050405020304" pitchFamily="18" charset="0"/>
              </a:rPr>
              <a:t>Giedmenis</a:t>
            </a:r>
            <a:r>
              <a:rPr lang="lt-LT" sz="6000" b="1" kern="100" dirty="0">
                <a:effectLst/>
                <a:ea typeface="Calibri" panose="020F0502020204030204" pitchFamily="34" charset="0"/>
                <a:cs typeface="Times New Roman" panose="02020603050405020304" pitchFamily="18" charset="0"/>
              </a:rPr>
              <a:t>“ (1914), kraštotyrinę knygelę „</a:t>
            </a:r>
            <a:r>
              <a:rPr lang="lt-LT" sz="6000" b="1" kern="100" dirty="0" err="1">
                <a:effectLst/>
                <a:ea typeface="Calibri" panose="020F0502020204030204" pitchFamily="34" charset="0"/>
                <a:cs typeface="Times New Roman" panose="02020603050405020304" pitchFamily="18" charset="0"/>
              </a:rPr>
              <a:t>Vidukles</a:t>
            </a:r>
            <a:r>
              <a:rPr lang="lt-LT" sz="6000" b="1" kern="100" dirty="0">
                <a:effectLst/>
                <a:ea typeface="Calibri" panose="020F0502020204030204" pitchFamily="34" charset="0"/>
                <a:cs typeface="Times New Roman" panose="02020603050405020304" pitchFamily="18" charset="0"/>
              </a:rPr>
              <a:t> </a:t>
            </a:r>
            <a:r>
              <a:rPr lang="lt-LT" sz="6000" b="1" kern="100" dirty="0" err="1">
                <a:effectLst/>
                <a:ea typeface="Calibri" panose="020F0502020204030204" pitchFamily="34" charset="0"/>
                <a:cs typeface="Times New Roman" panose="02020603050405020304" pitchFamily="18" charset="0"/>
              </a:rPr>
              <a:t>krasztas</a:t>
            </a:r>
            <a:r>
              <a:rPr lang="lt-LT" sz="6000" b="1" kern="100" dirty="0">
                <a:effectLst/>
                <a:ea typeface="Calibri" panose="020F0502020204030204" pitchFamily="34" charset="0"/>
                <a:cs typeface="Times New Roman" panose="02020603050405020304" pitchFamily="18" charset="0"/>
              </a:rPr>
              <a:t>“ (1928), parengė spaudai Antano Strazdo vertimą „Giesmes </a:t>
            </a:r>
            <a:r>
              <a:rPr lang="lt-LT" sz="6000" b="1" kern="100" dirty="0" err="1">
                <a:effectLst/>
                <a:ea typeface="Calibri" panose="020F0502020204030204" pitchFamily="34" charset="0"/>
                <a:cs typeface="Times New Roman" panose="02020603050405020304" pitchFamily="18" charset="0"/>
              </a:rPr>
              <a:t>svietiszkas</a:t>
            </a:r>
            <a:r>
              <a:rPr lang="lt-LT" sz="6000" b="1" kern="100" dirty="0">
                <a:effectLst/>
                <a:ea typeface="Calibri" panose="020F0502020204030204" pitchFamily="34" charset="0"/>
                <a:cs typeface="Times New Roman" panose="02020603050405020304" pitchFamily="18" charset="0"/>
              </a:rPr>
              <a:t> ir </a:t>
            </a:r>
            <a:r>
              <a:rPr lang="lt-LT" sz="6000" b="1" kern="100" dirty="0" err="1">
                <a:effectLst/>
                <a:ea typeface="Calibri" panose="020F0502020204030204" pitchFamily="34" charset="0"/>
                <a:cs typeface="Times New Roman" panose="02020603050405020304" pitchFamily="18" charset="0"/>
              </a:rPr>
              <a:t>szventas</a:t>
            </a:r>
            <a:r>
              <a:rPr lang="lt-LT" sz="6000" b="1" kern="100" dirty="0">
                <a:effectLst/>
                <a:ea typeface="Calibri" panose="020F0502020204030204" pitchFamily="34" charset="0"/>
                <a:cs typeface="Times New Roman" panose="02020603050405020304" pitchFamily="18" charset="0"/>
              </a:rPr>
              <a:t> </a:t>
            </a:r>
            <a:r>
              <a:rPr lang="lt-LT" sz="6000" b="1" kern="100" dirty="0" err="1">
                <a:effectLst/>
                <a:ea typeface="Calibri" panose="020F0502020204030204" pitchFamily="34" charset="0"/>
                <a:cs typeface="Times New Roman" panose="02020603050405020304" pitchFamily="18" charset="0"/>
              </a:rPr>
              <a:t>Antana</a:t>
            </a:r>
            <a:r>
              <a:rPr lang="lt-LT" sz="6000" b="1" kern="100" dirty="0">
                <a:effectLst/>
                <a:ea typeface="Calibri" panose="020F0502020204030204" pitchFamily="34" charset="0"/>
                <a:cs typeface="Times New Roman" panose="02020603050405020304" pitchFamily="18" charset="0"/>
              </a:rPr>
              <a:t> Drazdauske“ (1884),</a:t>
            </a:r>
            <a:r>
              <a:rPr lang="lt-LT" sz="6000" kern="100" dirty="0">
                <a:effectLst/>
                <a:ea typeface="Calibri" panose="020F0502020204030204" pitchFamily="34" charset="0"/>
                <a:cs typeface="Times New Roman" panose="02020603050405020304" pitchFamily="18" charset="0"/>
              </a:rPr>
              <a:t> o 1909 m. išleido ir </a:t>
            </a:r>
            <a:r>
              <a:rPr lang="lt-LT" sz="6000" b="1" kern="100" dirty="0">
                <a:effectLst/>
                <a:ea typeface="Calibri" panose="020F0502020204030204" pitchFamily="34" charset="0"/>
                <a:cs typeface="Times New Roman" panose="02020603050405020304" pitchFamily="18" charset="0"/>
              </a:rPr>
              <a:t>pirmąjį žemaitišką laikraštį „Žodis“ </a:t>
            </a:r>
            <a:r>
              <a:rPr lang="lt-LT" sz="6000" kern="100" dirty="0">
                <a:effectLst/>
                <a:ea typeface="Calibri" panose="020F0502020204030204" pitchFamily="34" charset="0"/>
                <a:cs typeface="Times New Roman" panose="02020603050405020304" pitchFamily="18" charset="0"/>
              </a:rPr>
              <a:t>(išėjo 1 numeris).   Po </a:t>
            </a:r>
            <a:r>
              <a:rPr lang="lt-LT" sz="6000" kern="100" dirty="0">
                <a:ea typeface="Calibri" panose="020F0502020204030204" pitchFamily="34" charset="0"/>
                <a:cs typeface="Times New Roman" panose="02020603050405020304" pitchFamily="18" charset="0"/>
              </a:rPr>
              <a:t>Pirmojo pasaulinio k</a:t>
            </a:r>
            <a:r>
              <a:rPr lang="lt-LT" sz="6000" kern="100" dirty="0">
                <a:effectLst/>
                <a:ea typeface="Calibri" panose="020F0502020204030204" pitchFamily="34" charset="0"/>
                <a:cs typeface="Times New Roman" panose="02020603050405020304" pitchFamily="18" charset="0"/>
              </a:rPr>
              <a:t>aro jis pietų žemaičių tarme </a:t>
            </a:r>
            <a:r>
              <a:rPr lang="lt-LT" sz="6000" kern="100" dirty="0">
                <a:ea typeface="Calibri" panose="020F0502020204030204" pitchFamily="34" charset="0"/>
                <a:cs typeface="Times New Roman" panose="02020603050405020304" pitchFamily="18" charset="0"/>
              </a:rPr>
              <a:t>parengė  </a:t>
            </a:r>
            <a:r>
              <a:rPr lang="lt-LT" sz="6000" b="1" kern="100" dirty="0">
                <a:ea typeface="Calibri" panose="020F0502020204030204" pitchFamily="34" charset="0"/>
                <a:cs typeface="Times New Roman" panose="02020603050405020304" pitchFamily="18" charset="0"/>
              </a:rPr>
              <a:t>spaudai </a:t>
            </a:r>
            <a:r>
              <a:rPr lang="lt-LT" sz="6000" b="1" kern="100" dirty="0">
                <a:effectLst/>
                <a:ea typeface="Calibri" panose="020F0502020204030204" pitchFamily="34" charset="0"/>
                <a:cs typeface="Times New Roman" panose="02020603050405020304" pitchFamily="18" charset="0"/>
              </a:rPr>
              <a:t>„Viduklės šnektą“.</a:t>
            </a:r>
          </a:p>
          <a:p>
            <a:pPr>
              <a:lnSpc>
                <a:spcPct val="120000"/>
              </a:lnSpc>
              <a:spcBef>
                <a:spcPts val="300"/>
              </a:spcBef>
              <a:spcAft>
                <a:spcPts val="300"/>
              </a:spcAft>
              <a:buFont typeface="Wingdings" panose="05000000000000000000" pitchFamily="2" charset="2"/>
              <a:buChar char="Ø"/>
            </a:pPr>
            <a:r>
              <a:rPr lang="lt-LT" sz="6000" kern="100" dirty="0">
                <a:solidFill>
                  <a:schemeClr val="tx1"/>
                </a:solidFill>
                <a:ea typeface="Calibri" panose="020F0502020204030204" pitchFamily="34" charset="0"/>
                <a:cs typeface="Times New Roman" panose="02020603050405020304" pitchFamily="18" charset="0"/>
              </a:rPr>
              <a:t> J. Miliauskas-Miglovara </a:t>
            </a:r>
            <a:r>
              <a:rPr lang="lt-LT" sz="6000" kern="100" dirty="0">
                <a:solidFill>
                  <a:schemeClr val="tx1"/>
                </a:solidFill>
                <a:effectLst/>
                <a:ea typeface="Calibri" panose="020F0502020204030204" pitchFamily="34" charset="0"/>
                <a:cs typeface="Times New Roman" panose="02020603050405020304" pitchFamily="18" charset="0"/>
              </a:rPr>
              <a:t>laikėsi savitos rašybos: vietoje nosinių balsių</a:t>
            </a:r>
            <a:r>
              <a:rPr lang="lt-LT" sz="6000" b="1" i="1" kern="100" dirty="0">
                <a:solidFill>
                  <a:schemeClr val="tx1"/>
                </a:solidFill>
                <a:effectLst/>
                <a:ea typeface="Calibri" panose="020F0502020204030204" pitchFamily="34" charset="0"/>
                <a:cs typeface="Times New Roman" panose="02020603050405020304" pitchFamily="18" charset="0"/>
              </a:rPr>
              <a:t> į </a:t>
            </a:r>
            <a:r>
              <a:rPr lang="lt-LT" sz="6000" kern="100" dirty="0">
                <a:solidFill>
                  <a:schemeClr val="tx1"/>
                </a:solidFill>
                <a:effectLst/>
                <a:ea typeface="Calibri" panose="020F0502020204030204" pitchFamily="34" charset="0"/>
                <a:cs typeface="Times New Roman" panose="02020603050405020304" pitchFamily="18" charset="0"/>
              </a:rPr>
              <a:t>ir</a:t>
            </a:r>
            <a:r>
              <a:rPr lang="lt-LT" sz="6000" b="1" i="1" kern="100" dirty="0">
                <a:solidFill>
                  <a:schemeClr val="tx1"/>
                </a:solidFill>
                <a:effectLst/>
                <a:ea typeface="Calibri" panose="020F0502020204030204" pitchFamily="34" charset="0"/>
                <a:cs typeface="Times New Roman" panose="02020603050405020304" pitchFamily="18" charset="0"/>
              </a:rPr>
              <a:t> ū </a:t>
            </a:r>
            <a:r>
              <a:rPr lang="lt-LT" sz="6000" kern="100" dirty="0">
                <a:solidFill>
                  <a:schemeClr val="tx1"/>
                </a:solidFill>
                <a:effectLst/>
                <a:ea typeface="Calibri" panose="020F0502020204030204" pitchFamily="34" charset="0"/>
                <a:cs typeface="Times New Roman" panose="02020603050405020304" pitchFamily="18" charset="0"/>
              </a:rPr>
              <a:t>rašė</a:t>
            </a:r>
            <a:r>
              <a:rPr lang="lt-LT" sz="6000" b="1" i="1" kern="100" dirty="0">
                <a:solidFill>
                  <a:schemeClr val="tx1"/>
                </a:solidFill>
                <a:effectLst/>
                <a:ea typeface="Calibri" panose="020F0502020204030204" pitchFamily="34" charset="0"/>
                <a:cs typeface="Times New Roman" panose="02020603050405020304" pitchFamily="18" charset="0"/>
              </a:rPr>
              <a:t> ii </a:t>
            </a:r>
            <a:r>
              <a:rPr lang="lt-LT" sz="6000" kern="100" dirty="0">
                <a:solidFill>
                  <a:schemeClr val="tx1"/>
                </a:solidFill>
                <a:effectLst/>
                <a:ea typeface="Calibri" panose="020F0502020204030204" pitchFamily="34" charset="0"/>
                <a:cs typeface="Times New Roman" panose="02020603050405020304" pitchFamily="18" charset="0"/>
              </a:rPr>
              <a:t>ir </a:t>
            </a:r>
            <a:r>
              <a:rPr lang="lt-LT" sz="6000" b="1" i="1" kern="100" dirty="0" err="1">
                <a:solidFill>
                  <a:schemeClr val="tx1"/>
                </a:solidFill>
                <a:effectLst/>
                <a:ea typeface="Calibri" panose="020F0502020204030204" pitchFamily="34" charset="0"/>
                <a:cs typeface="Times New Roman" panose="02020603050405020304" pitchFamily="18" charset="0"/>
              </a:rPr>
              <a:t>uu</a:t>
            </a:r>
            <a:r>
              <a:rPr lang="lt-LT" sz="6000" kern="100" dirty="0">
                <a:solidFill>
                  <a:schemeClr val="tx1"/>
                </a:solidFill>
                <a:effectLst/>
                <a:ea typeface="Calibri" panose="020F0502020204030204" pitchFamily="34" charset="0"/>
                <a:cs typeface="Times New Roman" panose="02020603050405020304" pitchFamily="18" charset="0"/>
              </a:rPr>
              <a:t>, vietoje </a:t>
            </a:r>
            <a:r>
              <a:rPr lang="lt-LT" sz="6000" b="1" i="1" kern="100" dirty="0">
                <a:solidFill>
                  <a:schemeClr val="tx1"/>
                </a:solidFill>
                <a:effectLst/>
                <a:ea typeface="Calibri" panose="020F0502020204030204" pitchFamily="34" charset="0"/>
                <a:cs typeface="Times New Roman" panose="02020603050405020304" pitchFamily="18" charset="0"/>
              </a:rPr>
              <a:t>č </a:t>
            </a:r>
            <a:r>
              <a:rPr lang="lt-LT" sz="6000" kern="100" dirty="0">
                <a:solidFill>
                  <a:schemeClr val="tx1"/>
                </a:solidFill>
                <a:effectLst/>
                <a:ea typeface="Calibri" panose="020F0502020204030204" pitchFamily="34" charset="0"/>
                <a:cs typeface="Times New Roman" panose="02020603050405020304" pitchFamily="18" charset="0"/>
              </a:rPr>
              <a:t>ir š </a:t>
            </a:r>
            <a:r>
              <a:rPr lang="lt-LT" sz="6000" b="1" i="1" kern="100" dirty="0" err="1">
                <a:solidFill>
                  <a:schemeClr val="tx1"/>
                </a:solidFill>
                <a:effectLst/>
                <a:ea typeface="Calibri" panose="020F0502020204030204" pitchFamily="34" charset="0"/>
                <a:cs typeface="Times New Roman" panose="02020603050405020304" pitchFamily="18" charset="0"/>
              </a:rPr>
              <a:t>cz</a:t>
            </a:r>
            <a:r>
              <a:rPr lang="lt-LT" sz="6000" kern="100" dirty="0">
                <a:solidFill>
                  <a:schemeClr val="tx1"/>
                </a:solidFill>
                <a:effectLst/>
                <a:ea typeface="Calibri" panose="020F0502020204030204" pitchFamily="34" charset="0"/>
                <a:cs typeface="Times New Roman" panose="02020603050405020304" pitchFamily="18" charset="0"/>
              </a:rPr>
              <a:t> ir</a:t>
            </a:r>
            <a:r>
              <a:rPr lang="lt-LT" sz="6000" b="1" i="1" kern="100" dirty="0">
                <a:solidFill>
                  <a:schemeClr val="tx1"/>
                </a:solidFill>
                <a:effectLst/>
                <a:ea typeface="Calibri" panose="020F0502020204030204" pitchFamily="34" charset="0"/>
                <a:cs typeface="Times New Roman" panose="02020603050405020304" pitchFamily="18" charset="0"/>
              </a:rPr>
              <a:t> </a:t>
            </a:r>
            <a:r>
              <a:rPr lang="lt-LT" sz="6000" b="1" i="1" kern="100" dirty="0" err="1">
                <a:solidFill>
                  <a:schemeClr val="tx1"/>
                </a:solidFill>
                <a:effectLst/>
                <a:ea typeface="Calibri" panose="020F0502020204030204" pitchFamily="34" charset="0"/>
                <a:cs typeface="Times New Roman" panose="02020603050405020304" pitchFamily="18" charset="0"/>
              </a:rPr>
              <a:t>sz</a:t>
            </a:r>
            <a:r>
              <a:rPr lang="lt-LT" sz="6000" kern="100" dirty="0">
                <a:solidFill>
                  <a:schemeClr val="tx1"/>
                </a:solidFill>
                <a:effectLst/>
                <a:ea typeface="Calibri" panose="020F0502020204030204" pitchFamily="34" charset="0"/>
                <a:cs typeface="Times New Roman" panose="02020603050405020304" pitchFamily="18" charset="0"/>
              </a:rPr>
              <a:t>, įsivedė neraidinį </a:t>
            </a:r>
            <a:r>
              <a:rPr lang="lt-LT" sz="6000" b="0" i="0" dirty="0">
                <a:solidFill>
                  <a:schemeClr val="tx1"/>
                </a:solidFill>
                <a:effectLst/>
              </a:rPr>
              <a:t>rašybos ženklą </a:t>
            </a:r>
            <a:r>
              <a:rPr lang="lt-LT" sz="6000" b="1" kern="100" dirty="0">
                <a:solidFill>
                  <a:schemeClr val="tx1"/>
                </a:solidFill>
                <a:effectLst/>
                <a:ea typeface="Calibri" panose="020F0502020204030204" pitchFamily="34" charset="0"/>
                <a:cs typeface="Times New Roman" panose="02020603050405020304" pitchFamily="18" charset="0"/>
              </a:rPr>
              <a:t>apostrofą</a:t>
            </a:r>
            <a:r>
              <a:rPr lang="lt-LT" sz="6000" kern="100" dirty="0">
                <a:solidFill>
                  <a:schemeClr val="tx1"/>
                </a:solidFill>
                <a:effectLst/>
                <a:ea typeface="Calibri" panose="020F0502020204030204" pitchFamily="34" charset="0"/>
                <a:cs typeface="Times New Roman" panose="02020603050405020304" pitchFamily="18" charset="0"/>
              </a:rPr>
              <a:t>.</a:t>
            </a:r>
          </a:p>
          <a:p>
            <a:pPr>
              <a:lnSpc>
                <a:spcPct val="120000"/>
              </a:lnSpc>
              <a:spcBef>
                <a:spcPts val="300"/>
              </a:spcBef>
              <a:spcAft>
                <a:spcPts val="300"/>
              </a:spcAft>
              <a:buFont typeface="Wingdings" panose="05000000000000000000" pitchFamily="2" charset="2"/>
              <a:buChar char="Ø"/>
            </a:pPr>
            <a:r>
              <a:rPr lang="lt-LT" sz="6000" kern="100" dirty="0">
                <a:effectLst/>
                <a:ea typeface="Calibri" panose="020F0502020204030204" pitchFamily="34" charset="0"/>
                <a:cs typeface="Times New Roman" panose="02020603050405020304" pitchFamily="18" charset="0"/>
              </a:rPr>
              <a:t> Dr. Tomas Petreikis pažymi (Žemaitija = </a:t>
            </a:r>
            <a:r>
              <a:rPr lang="lt-LT" sz="6000" kern="100" dirty="0" err="1">
                <a:effectLst/>
                <a:ea typeface="Calibri" panose="020F0502020204030204" pitchFamily="34" charset="0"/>
                <a:cs typeface="Times New Roman" panose="02020603050405020304" pitchFamily="18" charset="0"/>
              </a:rPr>
              <a:t>Samogitia</a:t>
            </a:r>
            <a:r>
              <a:rPr lang="lt-LT" sz="6000" kern="100" dirty="0">
                <a:effectLst/>
                <a:ea typeface="Calibri" panose="020F0502020204030204" pitchFamily="34" charset="0"/>
                <a:cs typeface="Times New Roman" panose="02020603050405020304" pitchFamily="18" charset="0"/>
              </a:rPr>
              <a:t>“, Vilnius, 2020, p. 418), kad „Po lietuviškos spaudos atgavimo populiarius žemaitiškus </a:t>
            </a:r>
            <a:r>
              <a:rPr lang="lt-LT" sz="6000" b="1" kern="100" dirty="0">
                <a:effectLst/>
                <a:ea typeface="Calibri" panose="020F0502020204030204" pitchFamily="34" charset="0"/>
                <a:cs typeface="Times New Roman" panose="02020603050405020304" pitchFamily="18" charset="0"/>
              </a:rPr>
              <a:t>kalendorius „</a:t>
            </a:r>
            <a:r>
              <a:rPr lang="lt-LT" sz="6000" b="1" kern="100" dirty="0" err="1">
                <a:effectLst/>
                <a:ea typeface="Calibri" panose="020F0502020204030204" pitchFamily="34" charset="0"/>
                <a:cs typeface="Times New Roman" panose="02020603050405020304" pitchFamily="18" charset="0"/>
              </a:rPr>
              <a:t>Kelejwis</a:t>
            </a:r>
            <a:r>
              <a:rPr lang="lt-LT" sz="6000" b="1" kern="100" dirty="0">
                <a:effectLst/>
                <a:ea typeface="Calibri" panose="020F0502020204030204" pitchFamily="34" charset="0"/>
                <a:cs typeface="Times New Roman" panose="02020603050405020304" pitchFamily="18" charset="0"/>
              </a:rPr>
              <a:t> </a:t>
            </a:r>
            <a:r>
              <a:rPr lang="lt-LT" sz="6000" b="1" kern="100" dirty="0" err="1">
                <a:effectLst/>
                <a:ea typeface="Calibri" panose="020F0502020204030204" pitchFamily="34" charset="0"/>
                <a:cs typeface="Times New Roman" panose="02020603050405020304" pitchFamily="18" charset="0"/>
              </a:rPr>
              <a:t>yszejnąs</a:t>
            </a:r>
            <a:r>
              <a:rPr lang="lt-LT" sz="6000" b="1" kern="100" dirty="0">
                <a:effectLst/>
                <a:ea typeface="Calibri" panose="020F0502020204030204" pitchFamily="34" charset="0"/>
                <a:cs typeface="Times New Roman" panose="02020603050405020304" pitchFamily="18" charset="0"/>
              </a:rPr>
              <a:t> i </a:t>
            </a:r>
            <a:r>
              <a:rPr lang="lt-LT" sz="6000" b="1" kern="100" dirty="0" err="1">
                <a:effectLst/>
                <a:ea typeface="Calibri" panose="020F0502020204030204" pitchFamily="34" charset="0"/>
                <a:cs typeface="Times New Roman" panose="02020603050405020304" pitchFamily="18" charset="0"/>
              </a:rPr>
              <a:t>Żiemajczius</a:t>
            </a:r>
            <a:r>
              <a:rPr lang="lt-LT" sz="6000" b="1" kern="100" dirty="0">
                <a:effectLst/>
                <a:ea typeface="Calibri" panose="020F0502020204030204" pitchFamily="34" charset="0"/>
                <a:cs typeface="Times New Roman" panose="02020603050405020304" pitchFamily="18" charset="0"/>
              </a:rPr>
              <a:t> </a:t>
            </a:r>
            <a:r>
              <a:rPr lang="lt-LT" sz="6000" b="1" kern="100" dirty="0" err="1">
                <a:effectLst/>
                <a:ea typeface="Calibri" panose="020F0502020204030204" pitchFamily="34" charset="0"/>
                <a:cs typeface="Times New Roman" panose="02020603050405020304" pitchFamily="18" charset="0"/>
              </a:rPr>
              <a:t>yr</a:t>
            </a:r>
            <a:r>
              <a:rPr lang="lt-LT" sz="6000" b="1" kern="100" dirty="0">
                <a:effectLst/>
                <a:ea typeface="Calibri" panose="020F0502020204030204" pitchFamily="34" charset="0"/>
                <a:cs typeface="Times New Roman" panose="02020603050405020304" pitchFamily="18" charset="0"/>
              </a:rPr>
              <a:t> </a:t>
            </a:r>
            <a:r>
              <a:rPr lang="lt-LT" sz="6000" b="1" kern="100" dirty="0" err="1">
                <a:effectLst/>
                <a:ea typeface="Calibri" panose="020F0502020204030204" pitchFamily="34" charset="0"/>
                <a:cs typeface="Times New Roman" panose="02020603050405020304" pitchFamily="18" charset="0"/>
              </a:rPr>
              <a:t>Lietuwa</a:t>
            </a:r>
            <a:r>
              <a:rPr lang="lt-LT" sz="6000" b="1" kern="100" dirty="0">
                <a:effectLst/>
                <a:ea typeface="Calibri" panose="020F0502020204030204" pitchFamily="34" charset="0"/>
                <a:cs typeface="Times New Roman" panose="02020603050405020304" pitchFamily="18" charset="0"/>
              </a:rPr>
              <a:t>“ </a:t>
            </a:r>
            <a:r>
              <a:rPr lang="lt-LT" sz="6000" kern="100" dirty="0">
                <a:effectLst/>
                <a:ea typeface="Calibri" panose="020F0502020204030204" pitchFamily="34" charset="0"/>
                <a:cs typeface="Times New Roman" panose="02020603050405020304" pitchFamily="18" charset="0"/>
              </a:rPr>
              <a:t>(iš viso 16: 1905–1915, 1919–1920, 1925, 1927–1928) leido salantiškis bajoras </a:t>
            </a:r>
            <a:r>
              <a:rPr lang="lt-LT" sz="6000" b="1" kern="100" dirty="0">
                <a:effectLst/>
                <a:ea typeface="Calibri" panose="020F0502020204030204" pitchFamily="34" charset="0"/>
                <a:cs typeface="Times New Roman" panose="02020603050405020304" pitchFamily="18" charset="0"/>
              </a:rPr>
              <a:t>Aleksandras </a:t>
            </a:r>
            <a:r>
              <a:rPr lang="lt-LT" sz="6000" b="1" kern="100" dirty="0" err="1">
                <a:effectLst/>
                <a:ea typeface="Calibri" panose="020F0502020204030204" pitchFamily="34" charset="0"/>
                <a:cs typeface="Times New Roman" panose="02020603050405020304" pitchFamily="18" charset="0"/>
              </a:rPr>
              <a:t>Bendikas</a:t>
            </a:r>
            <a:r>
              <a:rPr lang="lt-LT" sz="6000" b="1" kern="100" dirty="0">
                <a:effectLst/>
                <a:ea typeface="Calibri" panose="020F0502020204030204" pitchFamily="34" charset="0"/>
                <a:cs typeface="Times New Roman" panose="02020603050405020304" pitchFamily="18" charset="0"/>
              </a:rPr>
              <a:t>. </a:t>
            </a:r>
            <a:r>
              <a:rPr lang="lt-LT" sz="6000" kern="100" dirty="0">
                <a:effectLst/>
                <a:ea typeface="Calibri" panose="020F0502020204030204" pitchFamily="34" charset="0"/>
                <a:cs typeface="Times New Roman" panose="02020603050405020304" pitchFamily="18" charset="0"/>
              </a:rPr>
              <a:t>Kalbinės pažiūros plačiau išdėstytos jo elementoriuje</a:t>
            </a:r>
            <a:r>
              <a:rPr lang="lt-LT" sz="6000" b="1" kern="100" dirty="0">
                <a:effectLst/>
                <a:ea typeface="Calibri" panose="020F0502020204030204" pitchFamily="34" charset="0"/>
                <a:cs typeface="Times New Roman" panose="02020603050405020304" pitchFamily="18" charset="0"/>
              </a:rPr>
              <a:t> „</a:t>
            </a:r>
            <a:r>
              <a:rPr lang="lt-LT" sz="6000" b="1" kern="100" dirty="0" err="1">
                <a:effectLst/>
                <a:ea typeface="Calibri" panose="020F0502020204030204" pitchFamily="34" charset="0"/>
                <a:cs typeface="Times New Roman" panose="02020603050405020304" pitchFamily="18" charset="0"/>
              </a:rPr>
              <a:t>Didžiasis</a:t>
            </a:r>
            <a:r>
              <a:rPr lang="lt-LT" sz="6000" b="1" kern="100" dirty="0">
                <a:effectLst/>
                <a:ea typeface="Calibri" panose="020F0502020204030204" pitchFamily="34" charset="0"/>
                <a:cs typeface="Times New Roman" panose="02020603050405020304" pitchFamily="18" charset="0"/>
              </a:rPr>
              <a:t> </a:t>
            </a:r>
            <a:r>
              <a:rPr lang="lt-LT" sz="6000" b="1" kern="100" dirty="0" err="1">
                <a:effectLst/>
                <a:ea typeface="Calibri" panose="020F0502020204030204" pitchFamily="34" charset="0"/>
                <a:cs typeface="Times New Roman" panose="02020603050405020304" pitchFamily="18" charset="0"/>
              </a:rPr>
              <a:t>Žemaiczių</a:t>
            </a:r>
            <a:r>
              <a:rPr lang="lt-LT" sz="6000" b="1" kern="100" dirty="0">
                <a:effectLst/>
                <a:ea typeface="Calibri" panose="020F0502020204030204" pitchFamily="34" charset="0"/>
                <a:cs typeface="Times New Roman" panose="02020603050405020304" pitchFamily="18" charset="0"/>
              </a:rPr>
              <a:t> ir Lietuvos elementorius, arba Pradžios mokslo vadovėlis (1906). </a:t>
            </a:r>
            <a:r>
              <a:rPr lang="lt-LT" sz="6000" kern="100" dirty="0">
                <a:effectLst/>
                <a:ea typeface="Calibri" panose="020F0502020204030204" pitchFamily="34" charset="0"/>
                <a:cs typeface="Times New Roman" panose="02020603050405020304" pitchFamily="18" charset="0"/>
              </a:rPr>
              <a:t>Leidėjas rėmėsi kalbininko kun. Kazimiero Jauniaus suformuotomis kalbinėmis pažiūromis, kuris teigė, kad visos tarmės yra tinkamos, todėl jis ir nesiruošė atsisakyti savosios. Salantiškis savo raštuose </a:t>
            </a:r>
            <a:r>
              <a:rPr lang="lt-LT" sz="6000" b="1" i="1" kern="100" dirty="0">
                <a:effectLst/>
                <a:ea typeface="Calibri" panose="020F0502020204030204" pitchFamily="34" charset="0"/>
                <a:cs typeface="Times New Roman" panose="02020603050405020304" pitchFamily="18" charset="0"/>
              </a:rPr>
              <a:t>išlaikė ł, x, q, </a:t>
            </a:r>
            <a:r>
              <a:rPr lang="lt-LT" sz="6000" b="1" i="1" kern="100" dirty="0" err="1">
                <a:effectLst/>
                <a:ea typeface="Calibri" panose="020F0502020204030204" pitchFamily="34" charset="0"/>
                <a:cs typeface="Times New Roman" panose="02020603050405020304" pitchFamily="18" charset="0"/>
              </a:rPr>
              <a:t>sz</a:t>
            </a:r>
            <a:r>
              <a:rPr lang="lt-LT" sz="6000" b="1" i="1" kern="100" dirty="0">
                <a:effectLst/>
                <a:ea typeface="Calibri" panose="020F0502020204030204" pitchFamily="34" charset="0"/>
                <a:cs typeface="Times New Roman" panose="02020603050405020304" pitchFamily="18" charset="0"/>
              </a:rPr>
              <a:t>, </a:t>
            </a:r>
            <a:r>
              <a:rPr lang="lt-LT" sz="6000" b="1" i="1" kern="100" dirty="0" err="1">
                <a:effectLst/>
                <a:ea typeface="Calibri" panose="020F0502020204030204" pitchFamily="34" charset="0"/>
                <a:cs typeface="Times New Roman" panose="02020603050405020304" pitchFamily="18" charset="0"/>
              </a:rPr>
              <a:t>cz</a:t>
            </a:r>
            <a:r>
              <a:rPr lang="lt-LT" sz="6000" b="1" i="1" kern="100" dirty="0">
                <a:effectLst/>
                <a:ea typeface="Calibri" panose="020F0502020204030204" pitchFamily="34" charset="0"/>
                <a:cs typeface="Times New Roman" panose="02020603050405020304" pitchFamily="18" charset="0"/>
              </a:rPr>
              <a:t> </a:t>
            </a:r>
            <a:r>
              <a:rPr lang="lt-LT" sz="6000" kern="100" dirty="0">
                <a:effectLst/>
                <a:ea typeface="Calibri" panose="020F0502020204030204" pitchFamily="34" charset="0"/>
                <a:cs typeface="Times New Roman" panose="02020603050405020304" pitchFamily="18" charset="0"/>
              </a:rPr>
              <a:t>ir </a:t>
            </a:r>
            <a:r>
              <a:rPr lang="lt-LT" sz="6000" b="1" i="1" kern="100" dirty="0">
                <a:effectLst/>
                <a:ea typeface="Calibri" panose="020F0502020204030204" pitchFamily="34" charset="0"/>
                <a:cs typeface="Times New Roman" panose="02020603050405020304" pitchFamily="18" charset="0"/>
              </a:rPr>
              <a:t>ż</a:t>
            </a:r>
            <a:r>
              <a:rPr lang="lt-LT" sz="6000" kern="100" dirty="0">
                <a:effectLst/>
                <a:ea typeface="Calibri" panose="020F0502020204030204" pitchFamily="34" charset="0"/>
                <a:cs typeface="Times New Roman" panose="02020603050405020304" pitchFamily="18" charset="0"/>
              </a:rPr>
              <a:t>, priimdamas tik lietuvių kalboje įvestas nosines raides </a:t>
            </a:r>
            <a:r>
              <a:rPr lang="lt-LT" sz="6000" b="1" i="1" kern="100" dirty="0">
                <a:effectLst/>
                <a:ea typeface="Calibri" panose="020F0502020204030204" pitchFamily="34" charset="0"/>
                <a:cs typeface="Times New Roman" panose="02020603050405020304" pitchFamily="18" charset="0"/>
              </a:rPr>
              <a:t>ą, ę </a:t>
            </a:r>
            <a:r>
              <a:rPr lang="lt-LT" sz="6000" kern="100" dirty="0">
                <a:effectLst/>
                <a:ea typeface="Calibri" panose="020F0502020204030204" pitchFamily="34" charset="0"/>
                <a:cs typeface="Times New Roman" panose="02020603050405020304" pitchFamily="18" charset="0"/>
              </a:rPr>
              <a:t>ir </a:t>
            </a:r>
            <a:r>
              <a:rPr lang="lt-LT" sz="6000" b="1" kern="100" dirty="0">
                <a:effectLst/>
                <a:ea typeface="Calibri" panose="020F0502020204030204" pitchFamily="34" charset="0"/>
                <a:cs typeface="Times New Roman" panose="02020603050405020304" pitchFamily="18" charset="0"/>
              </a:rPr>
              <a:t>į</a:t>
            </a:r>
            <a:r>
              <a:rPr lang="lt-LT" sz="6000" kern="100" dirty="0">
                <a:effectLst/>
                <a:ea typeface="Calibri" panose="020F0502020204030204" pitchFamily="34" charset="0"/>
                <a:cs typeface="Times New Roman" panose="02020603050405020304" pitchFamily="18" charset="0"/>
              </a:rPr>
              <a:t>. Senoji žemaičių karta A. </a:t>
            </a:r>
            <a:r>
              <a:rPr lang="lt-LT" sz="6000" kern="100" dirty="0" err="1">
                <a:effectLst/>
                <a:ea typeface="Calibri" panose="020F0502020204030204" pitchFamily="34" charset="0"/>
                <a:cs typeface="Times New Roman" panose="02020603050405020304" pitchFamily="18" charset="0"/>
              </a:rPr>
              <a:t>Bendiko</a:t>
            </a:r>
            <a:r>
              <a:rPr lang="lt-LT" sz="6000" kern="100" dirty="0">
                <a:effectLst/>
                <a:ea typeface="Calibri" panose="020F0502020204030204" pitchFamily="34" charset="0"/>
                <a:cs typeface="Times New Roman" panose="02020603050405020304" pitchFamily="18" charset="0"/>
              </a:rPr>
              <a:t> kalendorius mėgo, jų tiražai kartais siekdavo net 12 tūkst. egzempliorių“.</a:t>
            </a:r>
          </a:p>
          <a:p>
            <a:pPr>
              <a:lnSpc>
                <a:spcPct val="120000"/>
              </a:lnSpc>
              <a:spcBef>
                <a:spcPts val="300"/>
              </a:spcBef>
              <a:spcAft>
                <a:spcPts val="300"/>
              </a:spcAft>
              <a:buFont typeface="Wingdings" panose="05000000000000000000" pitchFamily="2" charset="2"/>
              <a:buChar char="Ø"/>
            </a:pPr>
            <a:r>
              <a:rPr lang="lt-LT" sz="6000" kern="100" dirty="0">
                <a:effectLst/>
                <a:ea typeface="Calibri" panose="020F0502020204030204" pitchFamily="34" charset="0"/>
                <a:cs typeface="Times New Roman" panose="02020603050405020304" pitchFamily="18" charset="0"/>
              </a:rPr>
              <a:t>Žemaitiškas žodis nepriklausomos Lietuvos periodikoje savaime nebuvo naujiena. </a:t>
            </a:r>
            <a:r>
              <a:rPr lang="lt-LT" sz="6000" b="1" kern="100" dirty="0">
                <a:effectLst/>
                <a:ea typeface="Calibri" panose="020F0502020204030204" pitchFamily="34" charset="0"/>
                <a:cs typeface="Times New Roman" panose="02020603050405020304" pitchFamily="18" charset="0"/>
              </a:rPr>
              <a:t>Mažeikių inteligentai 1929 m. ketino leisti visai žemaitišką laikraštį. Jis būtų vadinęsis „Žemaičių Žemė“ ar „Žemaičių  naujienos“ </a:t>
            </a:r>
            <a:r>
              <a:rPr lang="lt-LT" sz="6000" kern="100" dirty="0">
                <a:ea typeface="Calibri" panose="020F0502020204030204" pitchFamily="34" charset="0"/>
                <a:cs typeface="Times New Roman" panose="02020603050405020304" pitchFamily="18" charset="0"/>
              </a:rPr>
              <a:t>,</a:t>
            </a:r>
            <a:r>
              <a:rPr lang="lt-LT" sz="6000" kern="100" dirty="0">
                <a:effectLst/>
                <a:ea typeface="Calibri" panose="020F0502020204030204" pitchFamily="34" charset="0"/>
                <a:cs typeface="Times New Roman" panose="02020603050405020304" pitchFamily="18" charset="0"/>
              </a:rPr>
              <a:t> bet projektas dėl nežinomų priežasčių liko neįgyvendintas.</a:t>
            </a:r>
          </a:p>
          <a:p>
            <a:pPr marL="0">
              <a:lnSpc>
                <a:spcPct val="120000"/>
              </a:lnSpc>
              <a:spcBef>
                <a:spcPts val="0"/>
              </a:spcBef>
              <a:spcAft>
                <a:spcPts val="0"/>
              </a:spcAft>
            </a:pPr>
            <a:r>
              <a:rPr lang="lt-LT" sz="6000" kern="100" dirty="0">
                <a:effectLst/>
                <a:ea typeface="Calibri" panose="020F0502020204030204" pitchFamily="34" charset="0"/>
                <a:cs typeface="Times New Roman" panose="02020603050405020304" pitchFamily="18" charset="0"/>
              </a:rPr>
              <a:t> </a:t>
            </a:r>
          </a:p>
          <a:p>
            <a:pPr>
              <a:lnSpc>
                <a:spcPct val="107000"/>
              </a:lnSpc>
              <a:spcAft>
                <a:spcPts val="800"/>
              </a:spcAft>
            </a:pPr>
            <a:endParaRPr lang="lt-LT"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
        <p:nvSpPr>
          <p:cNvPr id="4" name="Teksto vietos rezervavimo ženklas 3">
            <a:extLst>
              <a:ext uri="{FF2B5EF4-FFF2-40B4-BE49-F238E27FC236}">
                <a16:creationId xmlns:a16="http://schemas.microsoft.com/office/drawing/2014/main" id="{12560936-7F23-66BC-B796-1E51161C5154}"/>
              </a:ext>
            </a:extLst>
          </p:cNvPr>
          <p:cNvSpPr>
            <a:spLocks noGrp="1"/>
          </p:cNvSpPr>
          <p:nvPr>
            <p:ph type="body" sz="half" idx="2"/>
          </p:nvPr>
        </p:nvSpPr>
        <p:spPr>
          <a:xfrm>
            <a:off x="457200" y="2132856"/>
            <a:ext cx="3200400" cy="4608512"/>
          </a:xfrm>
        </p:spPr>
        <p:txBody>
          <a:bodyPr/>
          <a:lstStyle/>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r>
              <a:rPr lang="lt-LT" sz="1400" dirty="0"/>
              <a:t>1928 m. Šiauliuose išleista </a:t>
            </a:r>
            <a:r>
              <a:rPr lang="lt-LT" sz="1400" kern="100" dirty="0">
                <a:effectLst/>
                <a:ea typeface="Calibri" panose="020F0502020204030204" pitchFamily="34" charset="0"/>
                <a:cs typeface="Times New Roman" panose="02020603050405020304" pitchFamily="18" charset="0"/>
              </a:rPr>
              <a:t>Juozapo Miliausko-Miglovaros </a:t>
            </a:r>
            <a:r>
              <a:rPr lang="lt-LT" sz="1400" dirty="0"/>
              <a:t>knygelė „</a:t>
            </a:r>
            <a:r>
              <a:rPr lang="lt-LT" sz="1400" dirty="0" err="1"/>
              <a:t>Vidukles</a:t>
            </a:r>
            <a:r>
              <a:rPr lang="lt-LT" sz="1400" dirty="0"/>
              <a:t> </a:t>
            </a:r>
            <a:r>
              <a:rPr lang="lt-LT" sz="1400" dirty="0" err="1"/>
              <a:t>krasztas</a:t>
            </a:r>
            <a:r>
              <a:rPr lang="lt-LT" sz="1400" dirty="0"/>
              <a:t>“</a:t>
            </a:r>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p:txBody>
      </p:sp>
      <p:pic>
        <p:nvPicPr>
          <p:cNvPr id="6" name="Paveikslėlis 5">
            <a:extLst>
              <a:ext uri="{FF2B5EF4-FFF2-40B4-BE49-F238E27FC236}">
                <a16:creationId xmlns:a16="http://schemas.microsoft.com/office/drawing/2014/main" id="{AE5A911F-72A0-39E5-9728-3EE38C54326B}"/>
              </a:ext>
            </a:extLst>
          </p:cNvPr>
          <p:cNvPicPr>
            <a:picLocks noChangeAspect="1"/>
          </p:cNvPicPr>
          <p:nvPr/>
        </p:nvPicPr>
        <p:blipFill>
          <a:blip r:embed="rId3"/>
          <a:stretch>
            <a:fillRect/>
          </a:stretch>
        </p:blipFill>
        <p:spPr>
          <a:xfrm>
            <a:off x="551384" y="2348880"/>
            <a:ext cx="2882900" cy="3568700"/>
          </a:xfrm>
          <a:prstGeom prst="rect">
            <a:avLst/>
          </a:prstGeom>
        </p:spPr>
      </p:pic>
    </p:spTree>
    <p:extLst>
      <p:ext uri="{BB962C8B-B14F-4D97-AF65-F5344CB8AC3E}">
        <p14:creationId xmlns:p14="http://schemas.microsoft.com/office/powerpoint/2010/main" val="126996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71647C9-33C3-7DDC-7B5E-6EAA023E063C}"/>
              </a:ext>
            </a:extLst>
          </p:cNvPr>
          <p:cNvSpPr>
            <a:spLocks noGrp="1"/>
          </p:cNvSpPr>
          <p:nvPr>
            <p:ph type="title"/>
          </p:nvPr>
        </p:nvSpPr>
        <p:spPr>
          <a:xfrm>
            <a:off x="457200" y="188641"/>
            <a:ext cx="3200400" cy="2880319"/>
          </a:xfrm>
        </p:spPr>
        <p:txBody>
          <a:bodyPr>
            <a:normAutofit fontScale="90000"/>
          </a:bodyPr>
          <a:lstStyle/>
          <a:p>
            <a:r>
              <a:rPr lang="lt-LT" dirty="0"/>
              <a:t>Lietuvoje ir užsienyje gyvenę, žemaitiškai XX a. pr. rašę senosios kartos žemaičiai</a:t>
            </a:r>
            <a:br>
              <a:rPr lang="lt-LT" dirty="0"/>
            </a:br>
            <a:endParaRPr lang="lt-LT" dirty="0"/>
          </a:p>
        </p:txBody>
      </p:sp>
      <p:sp>
        <p:nvSpPr>
          <p:cNvPr id="3" name="Turinio vietos rezervavimo ženklas 2">
            <a:extLst>
              <a:ext uri="{FF2B5EF4-FFF2-40B4-BE49-F238E27FC236}">
                <a16:creationId xmlns:a16="http://schemas.microsoft.com/office/drawing/2014/main" id="{E1E9285D-ECA3-776D-11FB-62D64D3235ED}"/>
              </a:ext>
            </a:extLst>
          </p:cNvPr>
          <p:cNvSpPr>
            <a:spLocks noGrp="1"/>
          </p:cNvSpPr>
          <p:nvPr>
            <p:ph idx="1"/>
          </p:nvPr>
        </p:nvSpPr>
        <p:spPr>
          <a:xfrm>
            <a:off x="4799856" y="548680"/>
            <a:ext cx="6934944" cy="6048672"/>
          </a:xfrm>
        </p:spPr>
        <p:txBody>
          <a:bodyPr>
            <a:normAutofit lnSpcReduction="10000"/>
          </a:bodyPr>
          <a:lstStyle/>
          <a:p>
            <a:pPr>
              <a:lnSpc>
                <a:spcPct val="107000"/>
              </a:lnSpc>
              <a:spcAft>
                <a:spcPts val="800"/>
              </a:spcAft>
              <a:buFont typeface="Wingdings" panose="05000000000000000000" pitchFamily="2" charset="2"/>
              <a:buChar char="Ø"/>
            </a:pP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Lietuvoje ir užsienyje lietuviškų laikraščių redakcijos dažnai sulaukdavo tarmiškai užrašytos tautosakos, todėl žemaitiškas žodis tuo metu nebuvo didelė naujiena.</a:t>
            </a:r>
          </a:p>
          <a:p>
            <a:pPr>
              <a:lnSpc>
                <a:spcPct val="107000"/>
              </a:lnSpc>
              <a:spcAft>
                <a:spcPts val="800"/>
              </a:spcAft>
              <a:buFont typeface="Wingdings" panose="05000000000000000000" pitchFamily="2" charset="2"/>
              <a:buChar char="Ø"/>
            </a:pP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Aprašydamas XIX a. įvykius, salantiškis kunigas </a:t>
            </a: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J. Stasiulis </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„Žemaitijos žieduose“  (1930) nesivaržė įterpti ilgoką tariamo šimtamečio senolio žemaitišką pasakojimą. Jame vartotas tradicinis lietuvių raidynas, bet gerai išlaikytos ir šiaurės žemaičių patarmės ypatybės su turtinga leksika. Tik retkarčiais pramaišiui kai kurie žodžiai sulietuvinti (ateiti, kalba, kalno, užrašyti ir kt.), todėl atrodo, jog stengtasi tekstą šiek tiek priartinti prie lietuvių bendrinės kalbos. </a:t>
            </a:r>
          </a:p>
          <a:p>
            <a:pPr>
              <a:lnSpc>
                <a:spcPct val="107000"/>
              </a:lnSpc>
              <a:spcAft>
                <a:spcPts val="800"/>
              </a:spcAft>
              <a:buFont typeface="Wingdings" panose="05000000000000000000" pitchFamily="2" charset="2"/>
              <a:buChar char="Ø"/>
            </a:pP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Žemaitiškais intarpais </a:t>
            </a: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J. </a:t>
            </a:r>
            <a:r>
              <a:rPr lang="lt-LT" sz="1600" b="1" kern="100" dirty="0" err="1">
                <a:effectLst/>
                <a:latin typeface="Calibri" panose="020F0502020204030204" pitchFamily="34" charset="0"/>
                <a:ea typeface="Calibri" panose="020F0502020204030204" pitchFamily="34" charset="0"/>
                <a:cs typeface="Times New Roman" panose="02020603050405020304" pitchFamily="18" charset="0"/>
              </a:rPr>
              <a:t>Meyero</a:t>
            </a: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 knygos vertimą „Spinduliai“ </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(1931) paįvairino ir Iš Kartenos (Kretingos r.) kilęs Telšių vyskupystės generalinis vikaras Pranas Urbanavičius. Jis žemaitiškos tarmės ilguosius balsius ilgino kaip ir rašytojas Butkų Juzė ir kiti jo aplinkos kūrėjai.</a:t>
            </a:r>
          </a:p>
          <a:p>
            <a:pPr>
              <a:lnSpc>
                <a:spcPct val="107000"/>
              </a:lnSpc>
              <a:spcAft>
                <a:spcPts val="800"/>
              </a:spcAft>
              <a:buFont typeface="Wingdings" panose="05000000000000000000" pitchFamily="2" charset="2"/>
              <a:buChar char="Ø"/>
            </a:pP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Žemaitiškai rašė lietuvių literatūros klasikė </a:t>
            </a: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Žemaitė</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bet jos kūriniai dažniausiai buvo spausdinami bendrine lietuvių kalba (paskutiniais dešimtmečiais išleista jos kūrinių ir originalo kalba, bet ir jų rašto kalba yra koreguota). </a:t>
            </a:r>
          </a:p>
          <a:p>
            <a:pPr>
              <a:lnSpc>
                <a:spcPct val="107000"/>
              </a:lnSpc>
              <a:spcAft>
                <a:spcPts val="800"/>
              </a:spcAft>
              <a:buFont typeface="Wingdings" panose="05000000000000000000" pitchFamily="2" charset="2"/>
              <a:buChar char="Ø"/>
            </a:pPr>
            <a:endParaRPr lang="lt-LT" sz="1600" kern="1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lt-LT" sz="1400" i="1" kern="100" dirty="0">
                <a:solidFill>
                  <a:schemeClr val="tx1"/>
                </a:solidFill>
                <a:effectLst/>
                <a:ea typeface="Calibri" panose="020F0502020204030204" pitchFamily="34" charset="0"/>
                <a:cs typeface="Times New Roman" panose="02020603050405020304" pitchFamily="18" charset="0"/>
              </a:rPr>
              <a:t>Nuotraukoje – rašytoja Julija </a:t>
            </a:r>
            <a:r>
              <a:rPr lang="lt-LT" sz="1400" i="1" kern="100" dirty="0" err="1">
                <a:solidFill>
                  <a:schemeClr val="tx1"/>
                </a:solidFill>
                <a:effectLst/>
                <a:ea typeface="Calibri" panose="020F0502020204030204" pitchFamily="34" charset="0"/>
                <a:cs typeface="Times New Roman" panose="02020603050405020304" pitchFamily="18" charset="0"/>
              </a:rPr>
              <a:t>Beniuševičiūtė</a:t>
            </a:r>
            <a:r>
              <a:rPr lang="lt-LT" sz="1400" i="1" kern="100" dirty="0">
                <a:solidFill>
                  <a:schemeClr val="tx1"/>
                </a:solidFill>
                <a:effectLst/>
                <a:ea typeface="Calibri" panose="020F0502020204030204" pitchFamily="34" charset="0"/>
                <a:cs typeface="Times New Roman" panose="02020603050405020304" pitchFamily="18" charset="0"/>
              </a:rPr>
              <a:t>-Žymantienė-</a:t>
            </a:r>
            <a:r>
              <a:rPr lang="lt-LT" sz="1400" b="0" i="1" dirty="0">
                <a:solidFill>
                  <a:schemeClr val="tx1"/>
                </a:solidFill>
                <a:effectLst/>
              </a:rPr>
              <a:t>Žemaitė (1913 m.; atvirukas, darytas iš Aleksandro </a:t>
            </a:r>
            <a:r>
              <a:rPr lang="lt-LT" sz="1400" b="0" i="1" dirty="0" err="1">
                <a:solidFill>
                  <a:schemeClr val="tx1"/>
                </a:solidFill>
                <a:effectLst/>
              </a:rPr>
              <a:t>Jurašaičio</a:t>
            </a:r>
            <a:r>
              <a:rPr lang="lt-LT" sz="1400" b="0" i="1" dirty="0">
                <a:solidFill>
                  <a:schemeClr val="tx1"/>
                </a:solidFill>
                <a:effectLst/>
              </a:rPr>
              <a:t> fotografijos). Nuotrauka saugoma Lietuvių literatūros ir tautosakos institute</a:t>
            </a:r>
            <a:endParaRPr lang="lt-LT" sz="1400" i="1" kern="100" dirty="0">
              <a:solidFill>
                <a:schemeClr val="tx1"/>
              </a:solidFill>
              <a:effectLst/>
              <a:ea typeface="Calibri" panose="020F0502020204030204" pitchFamily="34" charset="0"/>
              <a:cs typeface="Times New Roman" panose="02020603050405020304" pitchFamily="18" charset="0"/>
            </a:endParaRPr>
          </a:p>
          <a:p>
            <a:pPr>
              <a:lnSpc>
                <a:spcPct val="107000"/>
              </a:lnSpc>
              <a:spcAft>
                <a:spcPts val="800"/>
              </a:spcAft>
            </a:pPr>
            <a:endParaRPr lang="lt-LT"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
        <p:nvSpPr>
          <p:cNvPr id="4" name="Teksto vietos rezervavimo ženklas 3">
            <a:extLst>
              <a:ext uri="{FF2B5EF4-FFF2-40B4-BE49-F238E27FC236}">
                <a16:creationId xmlns:a16="http://schemas.microsoft.com/office/drawing/2014/main" id="{3EF2392D-2543-0D33-4703-D6FB35372FF2}"/>
              </a:ext>
            </a:extLst>
          </p:cNvPr>
          <p:cNvSpPr>
            <a:spLocks noGrp="1"/>
          </p:cNvSpPr>
          <p:nvPr>
            <p:ph type="body" sz="half" idx="2"/>
          </p:nvPr>
        </p:nvSpPr>
        <p:spPr>
          <a:xfrm>
            <a:off x="457200" y="2276872"/>
            <a:ext cx="3200400" cy="4392487"/>
          </a:xfrm>
        </p:spPr>
        <p:txBody>
          <a:bodyPr/>
          <a:lstStyle/>
          <a:p>
            <a:endParaRPr lang="lt-LT" dirty="0"/>
          </a:p>
        </p:txBody>
      </p:sp>
      <p:pic>
        <p:nvPicPr>
          <p:cNvPr id="8" name="Paveikslėlis 7">
            <a:extLst>
              <a:ext uri="{FF2B5EF4-FFF2-40B4-BE49-F238E27FC236}">
                <a16:creationId xmlns:a16="http://schemas.microsoft.com/office/drawing/2014/main" id="{338C6E90-B5EB-78E9-9EF1-581DE0177318}"/>
              </a:ext>
            </a:extLst>
          </p:cNvPr>
          <p:cNvPicPr>
            <a:picLocks noChangeAspect="1"/>
          </p:cNvPicPr>
          <p:nvPr/>
        </p:nvPicPr>
        <p:blipFill>
          <a:blip r:embed="rId2"/>
          <a:stretch>
            <a:fillRect/>
          </a:stretch>
        </p:blipFill>
        <p:spPr>
          <a:xfrm>
            <a:off x="623392" y="2694259"/>
            <a:ext cx="2514600" cy="3975100"/>
          </a:xfrm>
          <a:prstGeom prst="rect">
            <a:avLst/>
          </a:prstGeom>
        </p:spPr>
      </p:pic>
    </p:spTree>
    <p:extLst>
      <p:ext uri="{BB962C8B-B14F-4D97-AF65-F5344CB8AC3E}">
        <p14:creationId xmlns:p14="http://schemas.microsoft.com/office/powerpoint/2010/main" val="3974381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9CCFDC26-7C38-DDFE-7BF9-D5684A5291A3}"/>
              </a:ext>
            </a:extLst>
          </p:cNvPr>
          <p:cNvSpPr>
            <a:spLocks noGrp="1"/>
          </p:cNvSpPr>
          <p:nvPr>
            <p:ph idx="1"/>
          </p:nvPr>
        </p:nvSpPr>
        <p:spPr>
          <a:xfrm>
            <a:off x="4295800" y="260648"/>
            <a:ext cx="7439000" cy="6597352"/>
          </a:xfrm>
        </p:spPr>
        <p:txBody>
          <a:bodyPr>
            <a:normAutofit fontScale="25000" lnSpcReduction="20000"/>
          </a:bodyPr>
          <a:lstStyle/>
          <a:p>
            <a:pPr marL="0">
              <a:lnSpc>
                <a:spcPct val="120000"/>
              </a:lnSpc>
              <a:spcBef>
                <a:spcPts val="300"/>
              </a:spcBef>
              <a:spcAft>
                <a:spcPts val="300"/>
              </a:spcAft>
              <a:buFont typeface="Wingdings" panose="05000000000000000000" pitchFamily="2" charset="2"/>
              <a:buChar char="Ø"/>
            </a:pPr>
            <a:r>
              <a:rPr lang="lt-LT" sz="5600" b="1" dirty="0">
                <a:solidFill>
                  <a:schemeClr val="tx1"/>
                </a:solidFill>
                <a:effectLst/>
                <a:ea typeface="Calibri" panose="020F0502020204030204" pitchFamily="34" charset="0"/>
                <a:cs typeface="Calibri" panose="020F0502020204030204" pitchFamily="34" charset="0"/>
              </a:rPr>
              <a:t> Sofija Čiurlionienė-Kymantaitė (1886–1958) </a:t>
            </a:r>
            <a:r>
              <a:rPr lang="lt-LT" sz="5600" dirty="0">
                <a:solidFill>
                  <a:schemeClr val="tx1"/>
                </a:solidFill>
                <a:effectLst/>
                <a:ea typeface="Calibri" panose="020F0502020204030204" pitchFamily="34" charset="0"/>
                <a:cs typeface="Calibri" panose="020F0502020204030204" pitchFamily="34" charset="0"/>
              </a:rPr>
              <a:t>– prozininkė, poetė, dramaturgė, vertėja, publicistė, spaudos bendradarbė, redaktorė, literatūros istorikė ir kritikė, meno veikėja, pedagogė, jaunimo auklėtoja, lietuvių papročių bei tautodailės puoselėtoja, Vakarų kultūros skleidėja, Žemaičių rašytojų sambūrio (1936–1944) narė, kompozitoriaus ir dailininko Mikalojaus Konstantino Čiurlionio (1875–1911) žmona, rašytojos, vertėjos Danutės Čiurlionytės-</a:t>
            </a:r>
            <a:r>
              <a:rPr lang="lt-LT" sz="5600" dirty="0" err="1">
                <a:solidFill>
                  <a:schemeClr val="tx1"/>
                </a:solidFill>
                <a:effectLst/>
                <a:ea typeface="Calibri" panose="020F0502020204030204" pitchFamily="34" charset="0"/>
                <a:cs typeface="Calibri" panose="020F0502020204030204" pitchFamily="34" charset="0"/>
              </a:rPr>
              <a:t>Zubovienės</a:t>
            </a:r>
            <a:r>
              <a:rPr lang="lt-LT" sz="5600" dirty="0">
                <a:solidFill>
                  <a:schemeClr val="tx1"/>
                </a:solidFill>
                <a:effectLst/>
                <a:ea typeface="Calibri" panose="020F0502020204030204" pitchFamily="34" charset="0"/>
                <a:cs typeface="Calibri" panose="020F0502020204030204" pitchFamily="34" charset="0"/>
              </a:rPr>
              <a:t> (1910–1995) motina.</a:t>
            </a:r>
            <a:endParaRPr lang="lt-LT" sz="5600" dirty="0">
              <a:solidFill>
                <a:schemeClr val="tx1"/>
              </a:solidFill>
              <a:effectLst/>
              <a:ea typeface="Calibri" panose="020F0502020204030204" pitchFamily="34" charset="0"/>
              <a:cs typeface="Times New Roman" panose="02020603050405020304" pitchFamily="18" charset="0"/>
            </a:endParaRPr>
          </a:p>
          <a:p>
            <a:pPr marL="0">
              <a:lnSpc>
                <a:spcPct val="120000"/>
              </a:lnSpc>
              <a:spcBef>
                <a:spcPts val="300"/>
              </a:spcBef>
              <a:spcAft>
                <a:spcPts val="300"/>
              </a:spcAft>
              <a:buFont typeface="Wingdings" panose="05000000000000000000" pitchFamily="2" charset="2"/>
              <a:buChar char="Ø"/>
            </a:pPr>
            <a:r>
              <a:rPr lang="lt-LT" sz="5600" dirty="0">
                <a:solidFill>
                  <a:schemeClr val="tx1"/>
                </a:solidFill>
                <a:effectLst/>
                <a:ea typeface="Calibri" panose="020F0502020204030204" pitchFamily="34" charset="0"/>
                <a:cs typeface="Calibri" panose="020F0502020204030204" pitchFamily="34" charset="0"/>
              </a:rPr>
              <a:t> Gimė 1886 m. kovo 13 d. Joniškyje savo žemės neturėjusių, neturtingų bajorų šeimoje, vėliau gyveno Kuliuose (Plungės r.), Plungėje. Mama – </a:t>
            </a:r>
            <a:r>
              <a:rPr lang="lt-LT" sz="5600" dirty="0">
                <a:solidFill>
                  <a:schemeClr val="tx1"/>
                </a:solidFill>
                <a:effectLst/>
                <a:ea typeface="Times New Roman" panose="02020603050405020304" pitchFamily="18" charset="0"/>
                <a:cs typeface="Calibri" panose="020F0502020204030204" pitchFamily="34" charset="0"/>
              </a:rPr>
              <a:t>Elžbieta </a:t>
            </a:r>
            <a:r>
              <a:rPr lang="lt-LT" sz="5600" dirty="0" err="1">
                <a:solidFill>
                  <a:schemeClr val="tx1"/>
                </a:solidFill>
                <a:effectLst/>
                <a:ea typeface="Times New Roman" panose="02020603050405020304" pitchFamily="18" charset="0"/>
                <a:cs typeface="Calibri" panose="020F0502020204030204" pitchFamily="34" charset="0"/>
              </a:rPr>
              <a:t>Jarulaitytė</a:t>
            </a:r>
            <a:r>
              <a:rPr lang="lt-LT" sz="5600" dirty="0">
                <a:solidFill>
                  <a:schemeClr val="tx1"/>
                </a:solidFill>
                <a:effectLst/>
                <a:ea typeface="Times New Roman" panose="02020603050405020304" pitchFamily="18" charset="0"/>
                <a:cs typeface="Calibri" panose="020F0502020204030204" pitchFamily="34" charset="0"/>
              </a:rPr>
              <a:t>-Kymantienė (1858–1937), tėvas – Leonas Kymantas (1842–1919). </a:t>
            </a:r>
            <a:r>
              <a:rPr lang="lt-LT" sz="5600" dirty="0">
                <a:solidFill>
                  <a:schemeClr val="tx1"/>
                </a:solidFill>
                <a:effectLst/>
                <a:ea typeface="Calibri" panose="020F0502020204030204" pitchFamily="34" charset="0"/>
                <a:cs typeface="Calibri" panose="020F0502020204030204" pitchFamily="34" charset="0"/>
              </a:rPr>
              <a:t>Vaikystėje, gyvendama Kuliuose, išmoko žemaičių kalbą. </a:t>
            </a:r>
            <a:r>
              <a:rPr lang="lt-LT" sz="5600" dirty="0">
                <a:solidFill>
                  <a:schemeClr val="tx1"/>
                </a:solidFill>
                <a:effectLst/>
                <a:ea typeface="Calibri" panose="020F0502020204030204" pitchFamily="34" charset="0"/>
                <a:cs typeface="Times New Roman" panose="02020603050405020304" pitchFamily="18" charset="0"/>
              </a:rPr>
              <a:t>Rašytoja artimai bendravo su kalbininku Jonu Jablonskiu, todėl buvo gerai susipažinusi su lietuvių kalbotyra. </a:t>
            </a:r>
          </a:p>
          <a:p>
            <a:pPr marL="0">
              <a:lnSpc>
                <a:spcPct val="120000"/>
              </a:lnSpc>
              <a:spcBef>
                <a:spcPts val="300"/>
              </a:spcBef>
              <a:spcAft>
                <a:spcPts val="300"/>
              </a:spcAft>
              <a:buFont typeface="Wingdings" panose="05000000000000000000" pitchFamily="2" charset="2"/>
              <a:buChar char="Ø"/>
            </a:pPr>
            <a:r>
              <a:rPr lang="lt-LT" sz="5600" b="1" dirty="0">
                <a:solidFill>
                  <a:schemeClr val="tx1"/>
                </a:solidFill>
                <a:effectLst/>
                <a:ea typeface="Calibri" panose="020F0502020204030204" pitchFamily="34" charset="0"/>
                <a:cs typeface="Calibri" panose="020F0502020204030204" pitchFamily="34" charset="0"/>
              </a:rPr>
              <a:t> S. Čiurlionienės-Kymantaitės žemaitiški kūriniai: </a:t>
            </a:r>
          </a:p>
          <a:p>
            <a:pPr marL="0">
              <a:lnSpc>
                <a:spcPct val="120000"/>
              </a:lnSpc>
              <a:spcBef>
                <a:spcPts val="300"/>
              </a:spcBef>
              <a:spcAft>
                <a:spcPts val="300"/>
              </a:spcAft>
              <a:buFont typeface="Wingdings" panose="05000000000000000000" pitchFamily="2" charset="2"/>
              <a:buChar char="Ø"/>
            </a:pPr>
            <a:r>
              <a:rPr lang="lt-LT" sz="5600" b="1" dirty="0">
                <a:solidFill>
                  <a:schemeClr val="tx1"/>
                </a:solidFill>
                <a:effectLst/>
                <a:ea typeface="Calibri" panose="020F0502020204030204" pitchFamily="34" charset="0"/>
                <a:cs typeface="Calibri" panose="020F0502020204030204" pitchFamily="34" charset="0"/>
              </a:rPr>
              <a:t>„</a:t>
            </a:r>
            <a:r>
              <a:rPr lang="lt-LT" sz="5600" b="1" dirty="0" err="1">
                <a:solidFill>
                  <a:schemeClr val="tx1"/>
                </a:solidFill>
                <a:effectLst/>
                <a:ea typeface="Calibri" panose="020F0502020204030204" pitchFamily="34" charset="0"/>
                <a:cs typeface="Calibri" panose="020F0502020204030204" pitchFamily="34" charset="0"/>
              </a:rPr>
              <a:t>Pasipasakuojima</a:t>
            </a:r>
            <a:r>
              <a:rPr lang="lt-LT" sz="5600" b="1" dirty="0">
                <a:solidFill>
                  <a:schemeClr val="tx1"/>
                </a:solidFill>
                <a:effectLst/>
                <a:ea typeface="Calibri" panose="020F0502020204030204" pitchFamily="34" charset="0"/>
                <a:cs typeface="Calibri" panose="020F0502020204030204" pitchFamily="34" charset="0"/>
              </a:rPr>
              <a:t>“ </a:t>
            </a:r>
            <a:r>
              <a:rPr lang="lt-LT" sz="5600" dirty="0">
                <a:solidFill>
                  <a:schemeClr val="tx1"/>
                </a:solidFill>
                <a:effectLst/>
                <a:ea typeface="Calibri" panose="020F0502020204030204" pitchFamily="34" charset="0"/>
                <a:cs typeface="Calibri" panose="020F0502020204030204" pitchFamily="34" charset="0"/>
              </a:rPr>
              <a:t>(Vilnius : Viltis, </a:t>
            </a:r>
            <a:r>
              <a:rPr lang="lt-LT" sz="5600" b="1" dirty="0">
                <a:solidFill>
                  <a:schemeClr val="tx1"/>
                </a:solidFill>
                <a:effectLst/>
                <a:ea typeface="Calibri" panose="020F0502020204030204" pitchFamily="34" charset="0"/>
                <a:cs typeface="Calibri" panose="020F0502020204030204" pitchFamily="34" charset="0"/>
              </a:rPr>
              <a:t>1913 m.</a:t>
            </a:r>
            <a:r>
              <a:rPr lang="lt-LT" sz="5600" dirty="0">
                <a:solidFill>
                  <a:schemeClr val="tx1"/>
                </a:solidFill>
                <a:effectLst/>
                <a:ea typeface="Calibri" panose="020F0502020204030204" pitchFamily="34" charset="0"/>
                <a:cs typeface="Calibri" panose="020F0502020204030204" pitchFamily="34" charset="0"/>
              </a:rPr>
              <a:t>). Žemaitiškų tekstų rinktinė. Joje išspausdinti 4 žemaitiškai (Plungės  / Kulių patarme) parašyti apsakymai „</a:t>
            </a:r>
            <a:r>
              <a:rPr lang="lt-LT" sz="5600" b="1" dirty="0" err="1">
                <a:solidFill>
                  <a:schemeClr val="tx1"/>
                </a:solidFill>
                <a:effectLst/>
                <a:ea typeface="Calibri" panose="020F0502020204030204" pitchFamily="34" charset="0"/>
                <a:cs typeface="Calibri" panose="020F0502020204030204" pitchFamily="34" charset="0"/>
              </a:rPr>
              <a:t>Keliuoni</a:t>
            </a:r>
            <a:r>
              <a:rPr lang="lt-LT" sz="5600" b="1" dirty="0">
                <a:solidFill>
                  <a:schemeClr val="tx1"/>
                </a:solidFill>
                <a:effectLst/>
                <a:ea typeface="Calibri" panose="020F0502020204030204" pitchFamily="34" charset="0"/>
                <a:cs typeface="Calibri" panose="020F0502020204030204" pitchFamily="34" charset="0"/>
              </a:rPr>
              <a:t> i Šiaulius“, „Neištižusi </a:t>
            </a:r>
            <a:r>
              <a:rPr lang="lt-LT" sz="5600" b="1" dirty="0" err="1">
                <a:solidFill>
                  <a:schemeClr val="tx1"/>
                </a:solidFill>
                <a:effectLst/>
                <a:ea typeface="Calibri" panose="020F0502020204030204" pitchFamily="34" charset="0"/>
                <a:cs typeface="Calibri" panose="020F0502020204030204" pitchFamily="34" charset="0"/>
              </a:rPr>
              <a:t>Prani</a:t>
            </a:r>
            <a:r>
              <a:rPr lang="lt-LT" sz="5600" b="1" dirty="0">
                <a:solidFill>
                  <a:schemeClr val="tx1"/>
                </a:solidFill>
                <a:effectLst/>
                <a:ea typeface="Calibri" panose="020F0502020204030204" pitchFamily="34" charset="0"/>
                <a:cs typeface="Calibri" panose="020F0502020204030204" pitchFamily="34" charset="0"/>
              </a:rPr>
              <a:t>“, „Kaip Pelelis </a:t>
            </a:r>
            <a:r>
              <a:rPr lang="lt-LT" sz="5600" b="1" dirty="0" err="1">
                <a:solidFill>
                  <a:schemeClr val="tx1"/>
                </a:solidFill>
                <a:effectLst/>
                <a:ea typeface="Calibri" panose="020F0502020204030204" pitchFamily="34" charset="0"/>
                <a:cs typeface="Calibri" panose="020F0502020204030204" pitchFamily="34" charset="0"/>
              </a:rPr>
              <a:t>moksla</a:t>
            </a:r>
            <a:r>
              <a:rPr lang="lt-LT" sz="5600" b="1" dirty="0">
                <a:solidFill>
                  <a:schemeClr val="tx1"/>
                </a:solidFill>
                <a:effectLst/>
                <a:ea typeface="Calibri" panose="020F0502020204030204" pitchFamily="34" charset="0"/>
                <a:cs typeface="Calibri" panose="020F0502020204030204" pitchFamily="34" charset="0"/>
              </a:rPr>
              <a:t> </a:t>
            </a:r>
            <a:r>
              <a:rPr lang="lt-LT" sz="5600" b="1" dirty="0" err="1">
                <a:solidFill>
                  <a:schemeClr val="tx1"/>
                </a:solidFill>
                <a:effectLst/>
                <a:ea typeface="Calibri" panose="020F0502020204030204" pitchFamily="34" charset="0"/>
                <a:cs typeface="Calibri" panose="020F0502020204030204" pitchFamily="34" charset="0"/>
              </a:rPr>
              <a:t>eji</a:t>
            </a:r>
            <a:r>
              <a:rPr lang="lt-LT" sz="5600" b="1" dirty="0">
                <a:solidFill>
                  <a:schemeClr val="tx1"/>
                </a:solidFill>
                <a:effectLst/>
                <a:ea typeface="Calibri" panose="020F0502020204030204" pitchFamily="34" charset="0"/>
                <a:cs typeface="Calibri" panose="020F0502020204030204" pitchFamily="34" charset="0"/>
              </a:rPr>
              <a:t>“, „</a:t>
            </a:r>
            <a:r>
              <a:rPr lang="lt-LT" sz="5600" b="1" dirty="0" err="1">
                <a:solidFill>
                  <a:schemeClr val="tx1"/>
                </a:solidFill>
                <a:effectLst/>
                <a:ea typeface="Calibri" panose="020F0502020204030204" pitchFamily="34" charset="0"/>
                <a:cs typeface="Calibri" panose="020F0502020204030204" pitchFamily="34" charset="0"/>
              </a:rPr>
              <a:t>Neiesi</a:t>
            </a:r>
            <a:r>
              <a:rPr lang="lt-LT" sz="5600" b="1" dirty="0">
                <a:solidFill>
                  <a:schemeClr val="tx1"/>
                </a:solidFill>
                <a:effectLst/>
                <a:ea typeface="Calibri" panose="020F0502020204030204" pitchFamily="34" charset="0"/>
                <a:cs typeface="Calibri" panose="020F0502020204030204" pitchFamily="34" charset="0"/>
              </a:rPr>
              <a:t> nediktuosi“.</a:t>
            </a:r>
          </a:p>
          <a:p>
            <a:pPr marL="0">
              <a:lnSpc>
                <a:spcPct val="120000"/>
              </a:lnSpc>
              <a:spcBef>
                <a:spcPts val="300"/>
              </a:spcBef>
              <a:spcAft>
                <a:spcPts val="300"/>
              </a:spcAft>
              <a:buFont typeface="Wingdings" panose="05000000000000000000" pitchFamily="2" charset="2"/>
              <a:buChar char="Ø"/>
            </a:pPr>
            <a:r>
              <a:rPr lang="lt-LT" sz="5600" dirty="0">
                <a:solidFill>
                  <a:schemeClr val="tx1"/>
                </a:solidFill>
                <a:ea typeface="Calibri" panose="020F0502020204030204" pitchFamily="34" charset="0"/>
                <a:cs typeface="Calibri" panose="020F0502020204030204" pitchFamily="34" charset="0"/>
              </a:rPr>
              <a:t> </a:t>
            </a:r>
            <a:r>
              <a:rPr lang="lt-LT" sz="5600" b="1" dirty="0">
                <a:solidFill>
                  <a:schemeClr val="tx1"/>
                </a:solidFill>
                <a:ea typeface="Calibri" panose="020F0502020204030204" pitchFamily="34" charset="0"/>
                <a:cs typeface="Calibri" panose="020F0502020204030204" pitchFamily="34" charset="0"/>
              </a:rPr>
              <a:t>1920 m. </a:t>
            </a:r>
            <a:r>
              <a:rPr lang="lt-LT" sz="5600" dirty="0">
                <a:solidFill>
                  <a:schemeClr val="tx1"/>
                </a:solidFill>
                <a:ea typeface="Calibri" panose="020F0502020204030204" pitchFamily="34" charset="0"/>
                <a:cs typeface="Calibri" panose="020F0502020204030204" pitchFamily="34" charset="0"/>
              </a:rPr>
              <a:t>išleido antrąją žemaitiškų tekstų </a:t>
            </a:r>
            <a:r>
              <a:rPr lang="lt-LT" sz="5600" dirty="0" err="1">
                <a:solidFill>
                  <a:schemeClr val="tx1"/>
                </a:solidFill>
                <a:ea typeface="Calibri" panose="020F0502020204030204" pitchFamily="34" charset="0"/>
                <a:cs typeface="Calibri" panose="020F0502020204030204" pitchFamily="34" charset="0"/>
              </a:rPr>
              <a:t>kygelę</a:t>
            </a:r>
            <a:r>
              <a:rPr lang="lt-LT" sz="5600" dirty="0">
                <a:solidFill>
                  <a:schemeClr val="tx1"/>
                </a:solidFill>
                <a:ea typeface="Calibri" panose="020F0502020204030204" pitchFamily="34" charset="0"/>
                <a:cs typeface="Calibri" panose="020F0502020204030204" pitchFamily="34" charset="0"/>
              </a:rPr>
              <a:t> </a:t>
            </a:r>
            <a:r>
              <a:rPr lang="lt-LT" sz="5600" b="1" dirty="0">
                <a:solidFill>
                  <a:schemeClr val="tx1"/>
                </a:solidFill>
                <a:ea typeface="Calibri" panose="020F0502020204030204" pitchFamily="34" charset="0"/>
                <a:cs typeface="Calibri" panose="020F0502020204030204" pitchFamily="34" charset="0"/>
              </a:rPr>
              <a:t>„</a:t>
            </a:r>
            <a:r>
              <a:rPr lang="lt-LT" sz="5600" b="1" dirty="0" err="1">
                <a:solidFill>
                  <a:schemeClr val="tx1"/>
                </a:solidFill>
                <a:ea typeface="Calibri" panose="020F0502020204030204" pitchFamily="34" charset="0"/>
                <a:cs typeface="Calibri" panose="020F0502020204030204" pitchFamily="34" charset="0"/>
              </a:rPr>
              <a:t>Dolpelis</a:t>
            </a:r>
            <a:r>
              <a:rPr lang="lt-LT" sz="5600" b="1" dirty="0">
                <a:solidFill>
                  <a:schemeClr val="tx1"/>
                </a:solidFill>
                <a:ea typeface="Calibri" panose="020F0502020204030204" pitchFamily="34" charset="0"/>
                <a:cs typeface="Calibri" panose="020F0502020204030204" pitchFamily="34" charset="0"/>
              </a:rPr>
              <a:t> ministerijoje tarnauja“.</a:t>
            </a:r>
            <a:r>
              <a:rPr lang="lt-LT" sz="5600" dirty="0">
                <a:solidFill>
                  <a:schemeClr val="tx1"/>
                </a:solidFill>
                <a:ea typeface="Calibri" panose="020F0502020204030204" pitchFamily="34" charset="0"/>
                <a:cs typeface="Calibri" panose="020F0502020204030204" pitchFamily="34" charset="0"/>
              </a:rPr>
              <a:t> </a:t>
            </a:r>
            <a:endParaRPr lang="lt-LT" sz="5600" dirty="0">
              <a:solidFill>
                <a:schemeClr val="tx1"/>
              </a:solidFill>
              <a:effectLst/>
              <a:ea typeface="Calibri" panose="020F0502020204030204" pitchFamily="34" charset="0"/>
              <a:cs typeface="Times New Roman" panose="02020603050405020304" pitchFamily="18" charset="0"/>
            </a:endParaRPr>
          </a:p>
          <a:p>
            <a:pPr marL="0">
              <a:lnSpc>
                <a:spcPct val="120000"/>
              </a:lnSpc>
              <a:spcBef>
                <a:spcPts val="300"/>
              </a:spcBef>
              <a:spcAft>
                <a:spcPts val="300"/>
              </a:spcAft>
              <a:buFont typeface="Wingdings" panose="05000000000000000000" pitchFamily="2" charset="2"/>
              <a:buChar char="Ø"/>
            </a:pPr>
            <a:r>
              <a:rPr lang="lt-LT" sz="5600" dirty="0">
                <a:solidFill>
                  <a:schemeClr val="tx1"/>
                </a:solidFill>
                <a:effectLst/>
                <a:ea typeface="Calibri" panose="020F0502020204030204" pitchFamily="34" charset="0"/>
                <a:cs typeface="Calibri" panose="020F0502020204030204" pitchFamily="34" charset="0"/>
              </a:rPr>
              <a:t> 1938 m. du jos žemaitiški kūriniai </a:t>
            </a:r>
            <a:r>
              <a:rPr lang="lt-LT" sz="5600" b="1" dirty="0">
                <a:solidFill>
                  <a:schemeClr val="tx1"/>
                </a:solidFill>
                <a:effectLst/>
                <a:ea typeface="Calibri" panose="020F0502020204030204" pitchFamily="34" charset="0"/>
                <a:cs typeface="Calibri" panose="020F0502020204030204" pitchFamily="34" charset="0"/>
              </a:rPr>
              <a:t>(„Mergišius“, „</a:t>
            </a:r>
            <a:r>
              <a:rPr lang="lt-LT" sz="5600" b="1" dirty="0" err="1">
                <a:solidFill>
                  <a:schemeClr val="tx1"/>
                </a:solidFill>
                <a:effectLst/>
                <a:ea typeface="Calibri" panose="020F0502020204030204" pitchFamily="34" charset="0"/>
                <a:cs typeface="Calibri" panose="020F0502020204030204" pitchFamily="34" charset="0"/>
              </a:rPr>
              <a:t>Kažėkas</a:t>
            </a:r>
            <a:r>
              <a:rPr lang="lt-LT" sz="5600" b="1" dirty="0">
                <a:solidFill>
                  <a:schemeClr val="tx1"/>
                </a:solidFill>
                <a:effectLst/>
                <a:ea typeface="Calibri" panose="020F0502020204030204" pitchFamily="34" charset="0"/>
                <a:cs typeface="Calibri" panose="020F0502020204030204" pitchFamily="34" charset="0"/>
              </a:rPr>
              <a:t> </a:t>
            </a:r>
            <a:r>
              <a:rPr lang="lt-LT" sz="5600" b="1" dirty="0" err="1">
                <a:solidFill>
                  <a:schemeClr val="tx1"/>
                </a:solidFill>
                <a:effectLst/>
                <a:ea typeface="Calibri" panose="020F0502020204030204" pitchFamily="34" charset="0"/>
                <a:cs typeface="Calibri" panose="020F0502020204030204" pitchFamily="34" charset="0"/>
              </a:rPr>
              <a:t>pasėgadėna</a:t>
            </a:r>
            <a:r>
              <a:rPr lang="lt-LT" sz="5600" b="1" dirty="0">
                <a:solidFill>
                  <a:schemeClr val="tx1"/>
                </a:solidFill>
                <a:effectLst/>
                <a:ea typeface="Calibri" panose="020F0502020204030204" pitchFamily="34" charset="0"/>
                <a:cs typeface="Calibri" panose="020F0502020204030204" pitchFamily="34" charset="0"/>
              </a:rPr>
              <a:t>“</a:t>
            </a:r>
            <a:r>
              <a:rPr lang="lt-LT" sz="5600" dirty="0">
                <a:solidFill>
                  <a:schemeClr val="tx1"/>
                </a:solidFill>
                <a:effectLst/>
                <a:ea typeface="Calibri" panose="020F0502020204030204" pitchFamily="34" charset="0"/>
                <a:cs typeface="Calibri" panose="020F0502020204030204" pitchFamily="34" charset="0"/>
              </a:rPr>
              <a:t>) išspausdinti Stasio </a:t>
            </a:r>
            <a:r>
              <a:rPr lang="lt-LT" sz="5600" dirty="0" err="1">
                <a:solidFill>
                  <a:schemeClr val="tx1"/>
                </a:solidFill>
                <a:effectLst/>
                <a:ea typeface="Calibri" panose="020F0502020204030204" pitchFamily="34" charset="0"/>
                <a:cs typeface="Calibri" panose="020F0502020204030204" pitchFamily="34" charset="0"/>
              </a:rPr>
              <a:t>Anglickio</a:t>
            </a:r>
            <a:r>
              <a:rPr lang="lt-LT" sz="5600" dirty="0">
                <a:solidFill>
                  <a:schemeClr val="tx1"/>
                </a:solidFill>
                <a:effectLst/>
                <a:ea typeface="Calibri" panose="020F0502020204030204" pitchFamily="34" charset="0"/>
                <a:cs typeface="Calibri" panose="020F0502020204030204" pitchFamily="34" charset="0"/>
              </a:rPr>
              <a:t> sudarytoje žemaičių kūrybos antologijoje „Žemaičiai“.</a:t>
            </a:r>
            <a:endParaRPr lang="lt-LT" sz="5600" dirty="0">
              <a:solidFill>
                <a:schemeClr val="tx1"/>
              </a:solidFill>
              <a:effectLst/>
              <a:ea typeface="Calibri" panose="020F0502020204030204" pitchFamily="34" charset="0"/>
              <a:cs typeface="Times New Roman" panose="02020603050405020304" pitchFamily="18" charset="0"/>
            </a:endParaRPr>
          </a:p>
          <a:p>
            <a:pPr marL="0">
              <a:lnSpc>
                <a:spcPct val="120000"/>
              </a:lnSpc>
              <a:spcBef>
                <a:spcPts val="300"/>
              </a:spcBef>
              <a:spcAft>
                <a:spcPts val="300"/>
              </a:spcAft>
              <a:buFont typeface="Wingdings" panose="05000000000000000000" pitchFamily="2" charset="2"/>
              <a:buChar char="Ø"/>
            </a:pPr>
            <a:r>
              <a:rPr lang="lt-LT" sz="5600" dirty="0">
                <a:solidFill>
                  <a:schemeClr val="tx1"/>
                </a:solidFill>
                <a:effectLst/>
                <a:ea typeface="Calibri" panose="020F0502020204030204" pitchFamily="34" charset="0"/>
                <a:cs typeface="Calibri" panose="020F0502020204030204" pitchFamily="34" charset="0"/>
              </a:rPr>
              <a:t> 1988–2013 m. išspausdintų S. Čiurlionytės- Kymantaitės „</a:t>
            </a:r>
            <a:r>
              <a:rPr lang="lt-LT" sz="5600" b="1" dirty="0">
                <a:solidFill>
                  <a:schemeClr val="tx1"/>
                </a:solidFill>
                <a:effectLst/>
                <a:ea typeface="Calibri" panose="020F0502020204030204" pitchFamily="34" charset="0"/>
                <a:cs typeface="Calibri" panose="020F0502020204030204" pitchFamily="34" charset="0"/>
              </a:rPr>
              <a:t>Raštų“ 3-iojo tomo 359–569 puslapiuose  </a:t>
            </a:r>
            <a:r>
              <a:rPr lang="lt-LT" sz="5600" dirty="0">
                <a:solidFill>
                  <a:schemeClr val="tx1"/>
                </a:solidFill>
                <a:effectLst/>
                <a:ea typeface="Calibri" panose="020F0502020204030204" pitchFamily="34" charset="0"/>
                <a:cs typeface="Calibri" panose="020F0502020204030204" pitchFamily="34" charset="0"/>
              </a:rPr>
              <a:t>yra išspausdinti visi žinomi šios autorės žemaitiški kūriniai: „</a:t>
            </a:r>
            <a:r>
              <a:rPr lang="lt-LT" sz="5600" b="1" dirty="0" err="1">
                <a:solidFill>
                  <a:schemeClr val="tx1"/>
                </a:solidFill>
                <a:effectLst/>
                <a:ea typeface="Calibri" panose="020F0502020204030204" pitchFamily="34" charset="0"/>
                <a:cs typeface="Calibri" panose="020F0502020204030204" pitchFamily="34" charset="0"/>
              </a:rPr>
              <a:t>Žemaitėškė</a:t>
            </a:r>
            <a:r>
              <a:rPr lang="lt-LT" sz="5600" b="1" dirty="0">
                <a:solidFill>
                  <a:schemeClr val="tx1"/>
                </a:solidFill>
                <a:effectLst/>
                <a:ea typeface="Calibri" panose="020F0502020204030204" pitchFamily="34" charset="0"/>
                <a:cs typeface="Calibri" panose="020F0502020204030204" pitchFamily="34" charset="0"/>
              </a:rPr>
              <a:t> </a:t>
            </a:r>
            <a:r>
              <a:rPr lang="lt-LT" sz="5600" b="1" dirty="0" err="1">
                <a:solidFill>
                  <a:schemeClr val="tx1"/>
                </a:solidFill>
                <a:effectLst/>
                <a:ea typeface="Calibri" panose="020F0502020204030204" pitchFamily="34" charset="0"/>
                <a:cs typeface="Calibri" panose="020F0502020204030204" pitchFamily="34" charset="0"/>
              </a:rPr>
              <a:t>pasėpasakuojėmā</a:t>
            </a:r>
            <a:r>
              <a:rPr lang="lt-LT" sz="5600" b="1" dirty="0">
                <a:solidFill>
                  <a:schemeClr val="tx1"/>
                </a:solidFill>
                <a:effectLst/>
                <a:ea typeface="Calibri" panose="020F0502020204030204" pitchFamily="34" charset="0"/>
                <a:cs typeface="Calibri" panose="020F0502020204030204" pitchFamily="34" charset="0"/>
              </a:rPr>
              <a:t>“, kuriuos sudaro 8 apsakymai: </a:t>
            </a:r>
            <a:r>
              <a:rPr lang="lt-LT" sz="5600" dirty="0">
                <a:solidFill>
                  <a:schemeClr val="tx1"/>
                </a:solidFill>
                <a:effectLst/>
                <a:ea typeface="Calibri" panose="020F0502020204030204" pitchFamily="34" charset="0"/>
                <a:cs typeface="Calibri" panose="020F0502020204030204" pitchFamily="34" charset="0"/>
              </a:rPr>
              <a:t>„</a:t>
            </a:r>
            <a:r>
              <a:rPr lang="lt-LT" sz="5600" dirty="0" err="1">
                <a:solidFill>
                  <a:schemeClr val="tx1"/>
                </a:solidFill>
                <a:effectLst/>
                <a:ea typeface="Calibri" panose="020F0502020204030204" pitchFamily="34" charset="0"/>
                <a:cs typeface="Calibri" panose="020F0502020204030204" pitchFamily="34" charset="0"/>
              </a:rPr>
              <a:t>Naiesi</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nedėktousi</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Kažėkas</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pasėgadėna</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Keliuonė</a:t>
            </a:r>
            <a:r>
              <a:rPr lang="lt-LT" sz="5600" dirty="0">
                <a:solidFill>
                  <a:schemeClr val="tx1"/>
                </a:solidFill>
                <a:effectLst/>
                <a:ea typeface="Calibri" panose="020F0502020204030204" pitchFamily="34" charset="0"/>
                <a:cs typeface="Calibri" panose="020F0502020204030204" pitchFamily="34" charset="0"/>
              </a:rPr>
              <a:t> i Šiaulius“, „</a:t>
            </a:r>
            <a:r>
              <a:rPr lang="lt-LT" sz="5600" dirty="0" err="1">
                <a:solidFill>
                  <a:schemeClr val="tx1"/>
                </a:solidFill>
                <a:effectLst/>
                <a:ea typeface="Calibri" panose="020F0502020204030204" pitchFamily="34" charset="0"/>
                <a:cs typeface="Calibri" panose="020F0502020204030204" pitchFamily="34" charset="0"/>
              </a:rPr>
              <a:t>Kāp</a:t>
            </a:r>
            <a:r>
              <a:rPr lang="lt-LT" sz="5600" dirty="0">
                <a:solidFill>
                  <a:schemeClr val="tx1"/>
                </a:solidFill>
                <a:effectLst/>
                <a:ea typeface="Calibri" panose="020F0502020204030204" pitchFamily="34" charset="0"/>
                <a:cs typeface="Calibri" panose="020F0502020204030204" pitchFamily="34" charset="0"/>
              </a:rPr>
              <a:t> Pelelis </a:t>
            </a:r>
            <a:r>
              <a:rPr lang="lt-LT" sz="5600" dirty="0" err="1">
                <a:solidFill>
                  <a:schemeClr val="tx1"/>
                </a:solidFill>
                <a:effectLst/>
                <a:ea typeface="Calibri" panose="020F0502020204030204" pitchFamily="34" charset="0"/>
                <a:cs typeface="Calibri" panose="020F0502020204030204" pitchFamily="34" charset="0"/>
              </a:rPr>
              <a:t>muokslus</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eji</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Naėštėžusi</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Prani</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Pelicėjė</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kompelninkė</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Dolpės</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Dėdgalvė</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atsėmėnėmā</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Dolpės</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ėr</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Dzėduoriaus</a:t>
            </a:r>
            <a:r>
              <a:rPr lang="lt-LT" sz="5600" dirty="0">
                <a:solidFill>
                  <a:schemeClr val="tx1"/>
                </a:solidFill>
                <a:effectLst/>
                <a:ea typeface="Calibri" panose="020F0502020204030204" pitchFamily="34" charset="0"/>
                <a:cs typeface="Calibri" panose="020F0502020204030204" pitchFamily="34" charset="0"/>
              </a:rPr>
              <a:t> </a:t>
            </a:r>
            <a:r>
              <a:rPr lang="lt-LT" sz="5600" dirty="0" err="1">
                <a:solidFill>
                  <a:schemeClr val="tx1"/>
                </a:solidFill>
                <a:effectLst/>
                <a:ea typeface="Calibri" panose="020F0502020204030204" pitchFamily="34" charset="0"/>
                <a:cs typeface="Calibri" panose="020F0502020204030204" pitchFamily="34" charset="0"/>
              </a:rPr>
              <a:t>laiškā</a:t>
            </a:r>
            <a:r>
              <a:rPr lang="lt-LT" sz="5600" dirty="0">
                <a:solidFill>
                  <a:schemeClr val="tx1"/>
                </a:solidFill>
                <a:effectLst/>
                <a:ea typeface="Calibri" panose="020F0502020204030204" pitchFamily="34" charset="0"/>
                <a:cs typeface="Calibri" panose="020F0502020204030204" pitchFamily="34" charset="0"/>
              </a:rPr>
              <a:t>“.</a:t>
            </a:r>
            <a:r>
              <a:rPr lang="lt-LT" sz="5600" b="1" dirty="0">
                <a:solidFill>
                  <a:schemeClr val="tx1"/>
                </a:solidFill>
                <a:effectLst/>
                <a:ea typeface="Calibri" panose="020F0502020204030204" pitchFamily="34" charset="0"/>
                <a:cs typeface="Calibri" panose="020F0502020204030204" pitchFamily="34" charset="0"/>
              </a:rPr>
              <a:t> Atskirą šių tekstų dalį sudaro neužbaigtas rašyti romanas „</a:t>
            </a:r>
            <a:r>
              <a:rPr lang="lt-LT" sz="5600" b="1" dirty="0" err="1">
                <a:solidFill>
                  <a:schemeClr val="tx1"/>
                </a:solidFill>
                <a:effectLst/>
                <a:ea typeface="Calibri" panose="020F0502020204030204" pitchFamily="34" charset="0"/>
                <a:cs typeface="Calibri" panose="020F0502020204030204" pitchFamily="34" charset="0"/>
              </a:rPr>
              <a:t>Žemaitėška</a:t>
            </a:r>
            <a:r>
              <a:rPr lang="lt-LT" sz="5600" b="1" dirty="0">
                <a:solidFill>
                  <a:schemeClr val="tx1"/>
                </a:solidFill>
                <a:effectLst/>
                <a:ea typeface="Calibri" panose="020F0502020204030204" pitchFamily="34" charset="0"/>
                <a:cs typeface="Calibri" panose="020F0502020204030204" pitchFamily="34" charset="0"/>
              </a:rPr>
              <a:t> poema“ (trys jo dalys: „</a:t>
            </a:r>
            <a:r>
              <a:rPr lang="lt-LT" sz="5600" b="1" dirty="0" err="1">
                <a:solidFill>
                  <a:schemeClr val="tx1"/>
                </a:solidFill>
                <a:effectLst/>
                <a:ea typeface="Calibri" panose="020F0502020204030204" pitchFamily="34" charset="0"/>
                <a:cs typeface="Calibri" panose="020F0502020204030204" pitchFamily="34" charset="0"/>
              </a:rPr>
              <a:t>Dainie</a:t>
            </a:r>
            <a:r>
              <a:rPr lang="lt-LT" sz="5600" b="1" dirty="0">
                <a:solidFill>
                  <a:schemeClr val="tx1"/>
                </a:solidFill>
                <a:effectLst/>
                <a:ea typeface="Calibri" panose="020F0502020204030204" pitchFamily="34" charset="0"/>
                <a:cs typeface="Calibri" panose="020F0502020204030204" pitchFamily="34" charset="0"/>
              </a:rPr>
              <a:t> </a:t>
            </a:r>
            <a:r>
              <a:rPr lang="lt-LT" sz="5600" b="1" dirty="0" err="1">
                <a:solidFill>
                  <a:schemeClr val="tx1"/>
                </a:solidFill>
                <a:effectLst/>
                <a:ea typeface="Calibri" panose="020F0502020204030204" pitchFamily="34" charset="0"/>
                <a:cs typeface="Calibri" panose="020F0502020204030204" pitchFamily="34" charset="0"/>
              </a:rPr>
              <a:t>ėr</a:t>
            </a:r>
            <a:r>
              <a:rPr lang="lt-LT" sz="5600" b="1" dirty="0">
                <a:solidFill>
                  <a:schemeClr val="tx1"/>
                </a:solidFill>
                <a:effectLst/>
                <a:ea typeface="Calibri" panose="020F0502020204030204" pitchFamily="34" charset="0"/>
                <a:cs typeface="Calibri" panose="020F0502020204030204" pitchFamily="34" charset="0"/>
              </a:rPr>
              <a:t> </a:t>
            </a:r>
            <a:r>
              <a:rPr lang="lt-LT" sz="5600" b="1" dirty="0" err="1">
                <a:solidFill>
                  <a:schemeClr val="tx1"/>
                </a:solidFill>
                <a:effectLst/>
                <a:ea typeface="Calibri" panose="020F0502020204030204" pitchFamily="34" charset="0"/>
                <a:cs typeface="Calibri" panose="020F0502020204030204" pitchFamily="34" charset="0"/>
              </a:rPr>
              <a:t>šuokis</a:t>
            </a:r>
            <a:r>
              <a:rPr lang="lt-LT" sz="5600" b="1" dirty="0">
                <a:solidFill>
                  <a:schemeClr val="tx1"/>
                </a:solidFill>
                <a:effectLst/>
                <a:ea typeface="Calibri" panose="020F0502020204030204" pitchFamily="34" charset="0"/>
                <a:cs typeface="Calibri" panose="020F0502020204030204" pitchFamily="34" charset="0"/>
              </a:rPr>
              <a:t> </a:t>
            </a:r>
            <a:r>
              <a:rPr lang="lt-LT" sz="5600" b="1" dirty="0" err="1">
                <a:solidFill>
                  <a:schemeClr val="tx1"/>
                </a:solidFill>
                <a:effectLst/>
                <a:ea typeface="Calibri" panose="020F0502020204030204" pitchFamily="34" charset="0"/>
                <a:cs typeface="Calibri" panose="020F0502020204030204" pitchFamily="34" charset="0"/>
              </a:rPr>
              <a:t>aple</a:t>
            </a:r>
            <a:r>
              <a:rPr lang="lt-LT" sz="5600" b="1" dirty="0">
                <a:solidFill>
                  <a:schemeClr val="tx1"/>
                </a:solidFill>
                <a:effectLst/>
                <a:ea typeface="Calibri" panose="020F0502020204030204" pitchFamily="34" charset="0"/>
                <a:cs typeface="Calibri" panose="020F0502020204030204" pitchFamily="34" charset="0"/>
              </a:rPr>
              <a:t> </a:t>
            </a:r>
            <a:r>
              <a:rPr lang="lt-LT" sz="5600" b="1" dirty="0" err="1">
                <a:solidFill>
                  <a:schemeClr val="tx1"/>
                </a:solidFill>
                <a:effectLst/>
                <a:ea typeface="Calibri" panose="020F0502020204030204" pitchFamily="34" charset="0"/>
                <a:cs typeface="Calibri" panose="020F0502020204030204" pitchFamily="34" charset="0"/>
              </a:rPr>
              <a:t>šėrdi</a:t>
            </a:r>
            <a:r>
              <a:rPr lang="lt-LT" sz="5600" b="1" dirty="0">
                <a:solidFill>
                  <a:schemeClr val="tx1"/>
                </a:solidFill>
                <a:effectLst/>
                <a:ea typeface="Calibri" panose="020F0502020204030204" pitchFamily="34" charset="0"/>
                <a:cs typeface="Calibri" panose="020F0502020204030204" pitchFamily="34" charset="0"/>
              </a:rPr>
              <a:t>“, „Sens </a:t>
            </a:r>
            <a:r>
              <a:rPr lang="lt-LT" sz="5600" b="1" dirty="0" err="1">
                <a:solidFill>
                  <a:schemeClr val="tx1"/>
                </a:solidFill>
                <a:effectLst/>
                <a:ea typeface="Calibri" panose="020F0502020204030204" pitchFamily="34" charset="0"/>
                <a:cs typeface="Calibri" panose="020F0502020204030204" pitchFamily="34" charset="0"/>
              </a:rPr>
              <a:t>ėr</a:t>
            </a:r>
            <a:r>
              <a:rPr lang="lt-LT" sz="5600" b="1" dirty="0">
                <a:solidFill>
                  <a:schemeClr val="tx1"/>
                </a:solidFill>
                <a:effectLst/>
                <a:ea typeface="Calibri" panose="020F0502020204030204" pitchFamily="34" charset="0"/>
                <a:cs typeface="Calibri" panose="020F0502020204030204" pitchFamily="34" charset="0"/>
              </a:rPr>
              <a:t> </a:t>
            </a:r>
            <a:r>
              <a:rPr lang="lt-LT" sz="5600" b="1" dirty="0" err="1">
                <a:solidFill>
                  <a:schemeClr val="tx1"/>
                </a:solidFill>
                <a:effectLst/>
                <a:ea typeface="Calibri" panose="020F0502020204030204" pitchFamily="34" charset="0"/>
                <a:cs typeface="Calibri" panose="020F0502020204030204" pitchFamily="34" charset="0"/>
              </a:rPr>
              <a:t>naus</a:t>
            </a:r>
            <a:r>
              <a:rPr lang="lt-LT" sz="5600" b="1" dirty="0">
                <a:solidFill>
                  <a:schemeClr val="tx1"/>
                </a:solidFill>
                <a:effectLst/>
                <a:ea typeface="Calibri" panose="020F0502020204030204" pitchFamily="34" charset="0"/>
                <a:cs typeface="Calibri" panose="020F0502020204030204" pitchFamily="34" charset="0"/>
              </a:rPr>
              <a:t> </a:t>
            </a:r>
            <a:r>
              <a:rPr lang="lt-LT" sz="5600" b="1" dirty="0" err="1">
                <a:solidFill>
                  <a:schemeClr val="tx1"/>
                </a:solidFill>
                <a:effectLst/>
                <a:ea typeface="Calibri" panose="020F0502020204030204" pitchFamily="34" charset="0"/>
                <a:cs typeface="Calibri" panose="020F0502020204030204" pitchFamily="34" charset="0"/>
              </a:rPr>
              <a:t>gīvenėms</a:t>
            </a:r>
            <a:r>
              <a:rPr lang="lt-LT" sz="5600" b="1" dirty="0">
                <a:solidFill>
                  <a:schemeClr val="tx1"/>
                </a:solidFill>
                <a:effectLst/>
                <a:ea typeface="Calibri" panose="020F0502020204030204" pitchFamily="34" charset="0"/>
                <a:cs typeface="Calibri" panose="020F0502020204030204" pitchFamily="34" charset="0"/>
              </a:rPr>
              <a:t>“, „</a:t>
            </a:r>
            <a:r>
              <a:rPr lang="lt-LT" sz="5600" b="1" dirty="0" err="1">
                <a:solidFill>
                  <a:schemeClr val="tx1"/>
                </a:solidFill>
                <a:effectLst/>
                <a:ea typeface="Calibri" panose="020F0502020204030204" pitchFamily="34" charset="0"/>
                <a:cs typeface="Calibri" panose="020F0502020204030204" pitchFamily="34" charset="0"/>
              </a:rPr>
              <a:t>Mona</a:t>
            </a:r>
            <a:r>
              <a:rPr lang="lt-LT" sz="5600" b="1" dirty="0">
                <a:solidFill>
                  <a:schemeClr val="tx1"/>
                </a:solidFill>
                <a:effectLst/>
                <a:ea typeface="Calibri" panose="020F0502020204030204" pitchFamily="34" charset="0"/>
                <a:cs typeface="Calibri" panose="020F0502020204030204" pitchFamily="34" charset="0"/>
              </a:rPr>
              <a:t> </a:t>
            </a:r>
            <a:r>
              <a:rPr lang="lt-LT" sz="5600" b="1" dirty="0" err="1">
                <a:solidFill>
                  <a:schemeClr val="tx1"/>
                </a:solidFill>
                <a:effectLst/>
                <a:ea typeface="Calibri" panose="020F0502020204030204" pitchFamily="34" charset="0"/>
                <a:cs typeface="Calibri" panose="020F0502020204030204" pitchFamily="34" charset="0"/>
              </a:rPr>
              <a:t>jaunīstelė</a:t>
            </a:r>
            <a:r>
              <a:rPr lang="lt-LT" sz="5600" b="1" dirty="0">
                <a:solidFill>
                  <a:schemeClr val="tx1"/>
                </a:solidFill>
                <a:effectLst/>
                <a:ea typeface="Calibri" panose="020F0502020204030204" pitchFamily="34" charset="0"/>
                <a:cs typeface="Calibri" panose="020F0502020204030204" pitchFamily="34" charset="0"/>
              </a:rPr>
              <a:t>“). </a:t>
            </a:r>
            <a:r>
              <a:rPr lang="lt-LT" sz="5600" dirty="0">
                <a:solidFill>
                  <a:schemeClr val="tx1"/>
                </a:solidFill>
                <a:effectLst/>
                <a:ea typeface="Calibri" panose="020F0502020204030204" pitchFamily="34" charset="0"/>
                <a:cs typeface="Calibri" panose="020F0502020204030204" pitchFamily="34" charset="0"/>
              </a:rPr>
              <a:t>Knygos žemaitiškų tekstų pradžioje yra išspausdintas kalbininko, buvusio Vilniaus universiteto  profesoriaus  Alekso Girdenio (1937–2011) straipsnis „Apie žemaitiškųjų kūrinių kalbą ir rašybą“. </a:t>
            </a:r>
          </a:p>
          <a:p>
            <a:pPr marL="0">
              <a:lnSpc>
                <a:spcPct val="120000"/>
              </a:lnSpc>
              <a:spcBef>
                <a:spcPts val="300"/>
              </a:spcBef>
              <a:spcAft>
                <a:spcPts val="300"/>
              </a:spcAft>
              <a:buFont typeface="Wingdings" panose="05000000000000000000" pitchFamily="2" charset="2"/>
              <a:buChar char="Ø"/>
            </a:pPr>
            <a:r>
              <a:rPr lang="lt-LT" sz="5600" dirty="0">
                <a:solidFill>
                  <a:schemeClr val="tx1"/>
                </a:solidFill>
                <a:effectLst/>
                <a:ea typeface="Times New Roman" panose="02020603050405020304" pitchFamily="18" charset="0"/>
                <a:cs typeface="Calibri" panose="020F0502020204030204" pitchFamily="34" charset="0"/>
              </a:rPr>
              <a:t> Sofija Čiurlionienė-Kymantaitė </a:t>
            </a:r>
            <a:r>
              <a:rPr lang="lt-LT" sz="5600" b="1" dirty="0">
                <a:solidFill>
                  <a:schemeClr val="tx1"/>
                </a:solidFill>
                <a:effectLst/>
                <a:ea typeface="Times New Roman" panose="02020603050405020304" pitchFamily="18" charset="0"/>
                <a:cs typeface="Calibri" panose="020F0502020204030204" pitchFamily="34" charset="0"/>
              </a:rPr>
              <a:t>mirė </a:t>
            </a:r>
            <a:r>
              <a:rPr lang="lt-LT" sz="5600" b="1" dirty="0">
                <a:solidFill>
                  <a:schemeClr val="tx1"/>
                </a:solidFill>
                <a:effectLst/>
                <a:ea typeface="Calibri" panose="020F0502020204030204" pitchFamily="34" charset="0"/>
                <a:cs typeface="Calibri" panose="020F0502020204030204" pitchFamily="34" charset="0"/>
              </a:rPr>
              <a:t>1958 m. gruodžio 1 d. Kaune, </a:t>
            </a:r>
            <a:r>
              <a:rPr lang="lt-LT" sz="5600" dirty="0">
                <a:solidFill>
                  <a:schemeClr val="tx1"/>
                </a:solidFill>
                <a:effectLst/>
                <a:ea typeface="Calibri" panose="020F0502020204030204" pitchFamily="34" charset="0"/>
                <a:cs typeface="Calibri" panose="020F0502020204030204" pitchFamily="34" charset="0"/>
              </a:rPr>
              <a:t>palaidota Kauno Petrašiūnų kapinėse.</a:t>
            </a:r>
          </a:p>
          <a:p>
            <a:pPr marL="0">
              <a:lnSpc>
                <a:spcPct val="120000"/>
              </a:lnSpc>
              <a:spcBef>
                <a:spcPts val="300"/>
              </a:spcBef>
              <a:spcAft>
                <a:spcPts val="300"/>
              </a:spcAft>
              <a:buFont typeface="Wingdings" panose="05000000000000000000" pitchFamily="2" charset="2"/>
              <a:buChar char="Ø"/>
            </a:pPr>
            <a:endParaRPr lang="lt-LT" sz="5600" dirty="0">
              <a:effectLst/>
              <a:ea typeface="Calibri" panose="020F0502020204030204" pitchFamily="34" charset="0"/>
              <a:cs typeface="Calibri" panose="020F0502020204030204" pitchFamily="34" charset="0"/>
            </a:endParaRPr>
          </a:p>
          <a:p>
            <a:endParaRPr lang="lt-LT" dirty="0"/>
          </a:p>
        </p:txBody>
      </p:sp>
      <p:sp>
        <p:nvSpPr>
          <p:cNvPr id="4" name="Teksto vietos rezervavimo ženklas 3">
            <a:extLst>
              <a:ext uri="{FF2B5EF4-FFF2-40B4-BE49-F238E27FC236}">
                <a16:creationId xmlns:a16="http://schemas.microsoft.com/office/drawing/2014/main" id="{9535CEF9-DDB9-8237-0FBB-A3E6CAC80568}"/>
              </a:ext>
            </a:extLst>
          </p:cNvPr>
          <p:cNvSpPr>
            <a:spLocks noGrp="1"/>
          </p:cNvSpPr>
          <p:nvPr>
            <p:ph type="body" sz="half" idx="2"/>
          </p:nvPr>
        </p:nvSpPr>
        <p:spPr>
          <a:xfrm>
            <a:off x="457200" y="2276872"/>
            <a:ext cx="3200400" cy="4464496"/>
          </a:xfrm>
        </p:spPr>
        <p:txBody>
          <a:bodyPr>
            <a:normAutofit fontScale="77500" lnSpcReduction="20000"/>
          </a:bodyPr>
          <a:lstStyle/>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r>
              <a:rPr lang="lt-LT" dirty="0">
                <a:effectLst/>
                <a:ea typeface="Calibri" panose="020F0502020204030204" pitchFamily="34" charset="0"/>
                <a:cs typeface="Calibri" panose="020F0502020204030204" pitchFamily="34" charset="0"/>
              </a:rPr>
              <a:t>Sofija Čiurlionienė-Kymantaitė 1932 m. Fotografas nežinomas</a:t>
            </a:r>
            <a:endParaRPr lang="lt-LT" dirty="0">
              <a:effectLst/>
              <a:ea typeface="Calibri" panose="020F0502020204030204" pitchFamily="34" charset="0"/>
              <a:cs typeface="Times New Roman" panose="02020603050405020304" pitchFamily="18" charset="0"/>
            </a:endParaRPr>
          </a:p>
          <a:p>
            <a:endParaRPr lang="lt-LT" dirty="0"/>
          </a:p>
        </p:txBody>
      </p:sp>
      <p:sp>
        <p:nvSpPr>
          <p:cNvPr id="8" name="Pavadinimas 7">
            <a:extLst>
              <a:ext uri="{FF2B5EF4-FFF2-40B4-BE49-F238E27FC236}">
                <a16:creationId xmlns:a16="http://schemas.microsoft.com/office/drawing/2014/main" id="{F6676216-3AB0-967B-28D1-18C9016E25EC}"/>
              </a:ext>
            </a:extLst>
          </p:cNvPr>
          <p:cNvSpPr>
            <a:spLocks noGrp="1"/>
          </p:cNvSpPr>
          <p:nvPr>
            <p:ph type="title"/>
          </p:nvPr>
        </p:nvSpPr>
        <p:spPr>
          <a:xfrm>
            <a:off x="457200" y="0"/>
            <a:ext cx="3200400" cy="3212976"/>
          </a:xfrm>
        </p:spPr>
        <p:txBody>
          <a:bodyPr>
            <a:normAutofit fontScale="90000"/>
          </a:bodyPr>
          <a:lstStyle/>
          <a:p>
            <a:r>
              <a:rPr lang="lt-LT" sz="3600" dirty="0">
                <a:effectLst/>
                <a:ea typeface="Calibri" panose="020F0502020204030204" pitchFamily="34" charset="0"/>
                <a:cs typeface="Calibri" panose="020F0502020204030204" pitchFamily="34" charset="0"/>
              </a:rPr>
              <a:t>Sofija Čiurlionienė-Kymantaitė </a:t>
            </a:r>
            <a:r>
              <a:rPr lang="lt-LT" sz="3600" dirty="0">
                <a:solidFill>
                  <a:srgbClr val="000000"/>
                </a:solidFill>
                <a:effectLst/>
                <a:ea typeface="Calibri" panose="020F0502020204030204" pitchFamily="34" charset="0"/>
                <a:cs typeface="Calibri" panose="020F0502020204030204" pitchFamily="34" charset="0"/>
              </a:rPr>
              <a:t> </a:t>
            </a:r>
            <a:r>
              <a:rPr lang="lt-LT" sz="3600" dirty="0">
                <a:solidFill>
                  <a:srgbClr val="F8F8F8"/>
                </a:solidFill>
                <a:effectLst/>
                <a:ea typeface="Calibri" panose="020F0502020204030204" pitchFamily="34" charset="0"/>
                <a:cs typeface="Calibri" panose="020F0502020204030204" pitchFamily="34" charset="0"/>
              </a:rPr>
              <a:t>(1886–1958) ir jos žemaitiški kūriniai</a:t>
            </a:r>
            <a:br>
              <a:rPr lang="lt-LT" sz="3600" dirty="0">
                <a:solidFill>
                  <a:srgbClr val="F8F8F8"/>
                </a:solidFill>
                <a:effectLst/>
                <a:ea typeface="Calibri" panose="020F0502020204030204" pitchFamily="34" charset="0"/>
                <a:cs typeface="Calibri" panose="020F0502020204030204" pitchFamily="34" charset="0"/>
              </a:rPr>
            </a:br>
            <a:br>
              <a:rPr lang="lt-LT" sz="3600" dirty="0">
                <a:solidFill>
                  <a:srgbClr val="F8F8F8"/>
                </a:solidFill>
                <a:effectLst/>
                <a:ea typeface="Calibri" panose="020F0502020204030204" pitchFamily="34" charset="0"/>
                <a:cs typeface="Calibri" panose="020F0502020204030204" pitchFamily="34" charset="0"/>
              </a:rPr>
            </a:br>
            <a:br>
              <a:rPr lang="lt-LT" dirty="0"/>
            </a:br>
            <a:endParaRPr lang="lt-LT" dirty="0"/>
          </a:p>
        </p:txBody>
      </p:sp>
      <p:pic>
        <p:nvPicPr>
          <p:cNvPr id="5" name="Paveikslėlis 4">
            <a:extLst>
              <a:ext uri="{FF2B5EF4-FFF2-40B4-BE49-F238E27FC236}">
                <a16:creationId xmlns:a16="http://schemas.microsoft.com/office/drawing/2014/main" id="{D34D2970-CD5A-4D87-15EC-08749F67DB57}"/>
              </a:ext>
            </a:extLst>
          </p:cNvPr>
          <p:cNvPicPr>
            <a:picLocks noChangeAspect="1"/>
          </p:cNvPicPr>
          <p:nvPr/>
        </p:nvPicPr>
        <p:blipFill>
          <a:blip r:embed="rId2"/>
          <a:stretch>
            <a:fillRect/>
          </a:stretch>
        </p:blipFill>
        <p:spPr>
          <a:xfrm>
            <a:off x="551384" y="2204864"/>
            <a:ext cx="2683894" cy="3967952"/>
          </a:xfrm>
          <a:prstGeom prst="rect">
            <a:avLst/>
          </a:prstGeom>
        </p:spPr>
      </p:pic>
    </p:spTree>
    <p:extLst>
      <p:ext uri="{BB962C8B-B14F-4D97-AF65-F5344CB8AC3E}">
        <p14:creationId xmlns:p14="http://schemas.microsoft.com/office/powerpoint/2010/main" val="682276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FA70117-8BD7-EE92-5246-41FBBF6D7F04}"/>
              </a:ext>
            </a:extLst>
          </p:cNvPr>
          <p:cNvSpPr>
            <a:spLocks noGrp="1"/>
          </p:cNvSpPr>
          <p:nvPr>
            <p:ph type="title"/>
          </p:nvPr>
        </p:nvSpPr>
        <p:spPr>
          <a:xfrm>
            <a:off x="457200" y="214641"/>
            <a:ext cx="3200400" cy="2206247"/>
          </a:xfrm>
        </p:spPr>
        <p:txBody>
          <a:bodyPr>
            <a:normAutofit fontScale="90000"/>
          </a:bodyPr>
          <a:lstStyle/>
          <a:p>
            <a:r>
              <a:rPr lang="lt-LT" sz="3600" kern="100" dirty="0">
                <a:effectLst/>
                <a:latin typeface="Calibri" panose="020F0502020204030204" pitchFamily="34" charset="0"/>
                <a:ea typeface="Calibri" panose="020F0502020204030204" pitchFamily="34" charset="0"/>
                <a:cs typeface="Times New Roman" panose="02020603050405020304" pitchFamily="18" charset="0"/>
              </a:rPr>
              <a:t>Kun. Kazimieras Ambrozaitis, jo žemaičių kalba parašyti veikalai</a:t>
            </a:r>
            <a:br>
              <a:rPr lang="lt-LT" sz="3600" kern="100" dirty="0">
                <a:effectLst/>
                <a:latin typeface="Calibri" panose="020F0502020204030204" pitchFamily="34" charset="0"/>
                <a:ea typeface="Calibri" panose="020F0502020204030204" pitchFamily="34" charset="0"/>
                <a:cs typeface="Times New Roman" panose="02020603050405020304" pitchFamily="18" charset="0"/>
              </a:rPr>
            </a:br>
            <a:endParaRPr lang="lt-LT" dirty="0"/>
          </a:p>
        </p:txBody>
      </p:sp>
      <p:sp>
        <p:nvSpPr>
          <p:cNvPr id="3" name="Turinio vietos rezervavimo ženklas 2">
            <a:extLst>
              <a:ext uri="{FF2B5EF4-FFF2-40B4-BE49-F238E27FC236}">
                <a16:creationId xmlns:a16="http://schemas.microsoft.com/office/drawing/2014/main" id="{2E4C1C91-C10D-52E5-22C5-06C440F90CC5}"/>
              </a:ext>
            </a:extLst>
          </p:cNvPr>
          <p:cNvSpPr>
            <a:spLocks noGrp="1"/>
          </p:cNvSpPr>
          <p:nvPr>
            <p:ph idx="1"/>
          </p:nvPr>
        </p:nvSpPr>
        <p:spPr>
          <a:xfrm>
            <a:off x="4367808" y="214640"/>
            <a:ext cx="7366992" cy="6643359"/>
          </a:xfrm>
        </p:spPr>
        <p:txBody>
          <a:bodyPr>
            <a:normAutofit/>
          </a:bodyPr>
          <a:lstStyle/>
          <a:p>
            <a:pPr marL="0" indent="-285750">
              <a:lnSpc>
                <a:spcPct val="100000"/>
              </a:lnSpc>
              <a:spcBef>
                <a:spcPts val="200"/>
              </a:spcBef>
              <a:buFont typeface="Wingdings" panose="05000000000000000000" pitchFamily="2" charset="2"/>
              <a:buChar char="Ø"/>
            </a:pPr>
            <a:r>
              <a:rPr lang="lt-LT" sz="1600" b="1" kern="100" dirty="0">
                <a:effectLst/>
                <a:ea typeface="Calibri" panose="020F0502020204030204" pitchFamily="34" charset="0"/>
                <a:cs typeface="Times New Roman" panose="02020603050405020304" pitchFamily="18" charset="0"/>
              </a:rPr>
              <a:t>Kun. Kazimieras Ambrozaitis</a:t>
            </a:r>
            <a:r>
              <a:rPr lang="lt-LT" sz="1600" kern="100" dirty="0">
                <a:effectLst/>
                <a:ea typeface="Calibri" panose="020F0502020204030204" pitchFamily="34" charset="0"/>
                <a:cs typeface="Times New Roman" panose="02020603050405020304" pitchFamily="18" charset="0"/>
              </a:rPr>
              <a:t> </a:t>
            </a:r>
            <a:r>
              <a:rPr lang="lt-LT" sz="1600" kern="100" dirty="0">
                <a:ea typeface="Calibri" panose="020F0502020204030204" pitchFamily="34" charset="0"/>
                <a:cs typeface="Times New Roman" panose="02020603050405020304" pitchFamily="18" charset="0"/>
              </a:rPr>
              <a:t>(</a:t>
            </a:r>
            <a:r>
              <a:rPr lang="lt-LT" sz="1600" b="0" i="0" dirty="0">
                <a:solidFill>
                  <a:srgbClr val="202122"/>
                </a:solidFill>
                <a:effectLst/>
              </a:rPr>
              <a:t>1859–1947) </a:t>
            </a:r>
            <a:r>
              <a:rPr lang="lt-LT" sz="1600" kern="100" dirty="0">
                <a:effectLst/>
                <a:ea typeface="Calibri" panose="020F0502020204030204" pitchFamily="34" charset="0"/>
                <a:cs typeface="Times New Roman" panose="02020603050405020304" pitchFamily="18" charset="0"/>
              </a:rPr>
              <a:t>gimė Eržvilke (Jurbarko r.). 1924 m. sugrįžęs iš Amerikos, kur jis kunigavo, gyveno Šiauliuose, buvo J. Miliausko-Miglovaros bičiulis. Turėdamas finansinių galimybių, pradėjo įgyvendinti savo leidybinius sumanymus. </a:t>
            </a:r>
          </a:p>
          <a:p>
            <a:pPr marL="0" indent="-285750">
              <a:lnSpc>
                <a:spcPct val="100000"/>
              </a:lnSpc>
              <a:spcBef>
                <a:spcPts val="200"/>
              </a:spcBef>
              <a:buFont typeface="Wingdings" panose="05000000000000000000" pitchFamily="2" charset="2"/>
              <a:buChar char="Ø"/>
            </a:pPr>
            <a:r>
              <a:rPr lang="lt-LT" sz="1600" b="1" kern="100" dirty="0">
                <a:effectLst/>
                <a:ea typeface="Calibri" panose="020F0502020204030204" pitchFamily="34" charset="0"/>
                <a:cs typeface="Times New Roman" panose="02020603050405020304" pitchFamily="18" charset="0"/>
              </a:rPr>
              <a:t>Kai kurios K. Ambrozaičio žemaičių kalbos pagrindu parašytos knygos:</a:t>
            </a:r>
          </a:p>
          <a:p>
            <a:pPr marL="0" indent="-285750">
              <a:lnSpc>
                <a:spcPct val="100000"/>
              </a:lnSpc>
              <a:spcBef>
                <a:spcPts val="200"/>
              </a:spcBef>
              <a:buFont typeface="Wingdings" panose="05000000000000000000" pitchFamily="2" charset="2"/>
              <a:buChar char="Ø"/>
            </a:pPr>
            <a:r>
              <a:rPr lang="lt-LT" sz="1600" b="1" kern="100" dirty="0">
                <a:effectLst/>
                <a:ea typeface="Calibri" panose="020F0502020204030204" pitchFamily="34" charset="0"/>
                <a:cs typeface="Times New Roman" panose="02020603050405020304" pitchFamily="18" charset="0"/>
              </a:rPr>
              <a:t>„</a:t>
            </a:r>
            <a:r>
              <a:rPr lang="lt-LT" sz="1600" b="1" kern="100" dirty="0" err="1">
                <a:effectLst/>
                <a:ea typeface="Calibri" panose="020F0502020204030204" pitchFamily="34" charset="0"/>
                <a:cs typeface="Times New Roman" panose="02020603050405020304" pitchFamily="18" charset="0"/>
              </a:rPr>
              <a:t>Grinaj</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musishkaj</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parashytu</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gismiu</a:t>
            </a:r>
            <a:r>
              <a:rPr lang="lt-LT" sz="1600" b="1" kern="100" dirty="0">
                <a:effectLst/>
                <a:ea typeface="Calibri" panose="020F0502020204030204" pitchFamily="34" charset="0"/>
                <a:cs typeface="Times New Roman" panose="02020603050405020304" pitchFamily="18" charset="0"/>
              </a:rPr>
              <a:t> lobynas“ = (</a:t>
            </a:r>
            <a:r>
              <a:rPr lang="lt-LT" sz="1600" b="1" kern="100" dirty="0" err="1">
                <a:effectLst/>
                <a:ea typeface="Calibri" panose="020F0502020204030204" pitchFamily="34" charset="0"/>
                <a:cs typeface="Times New Roman" panose="02020603050405020304" pitchFamily="18" charset="0"/>
              </a:rPr>
              <a:t>Theasautrus</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Lietuvanorum</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Hymonorum</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gysmes</a:t>
            </a:r>
            <a:r>
              <a:rPr lang="lt-LT" sz="1600" b="1" kern="100" dirty="0">
                <a:effectLst/>
                <a:ea typeface="Calibri" panose="020F0502020204030204" pitchFamily="34" charset="0"/>
                <a:cs typeface="Times New Roman" panose="02020603050405020304" pitchFamily="18" charset="0"/>
              </a:rPr>
              <a:t> su </a:t>
            </a:r>
            <a:r>
              <a:rPr lang="lt-LT" sz="1600" b="1" kern="100" dirty="0" err="1">
                <a:effectLst/>
                <a:ea typeface="Calibri" panose="020F0502020204030204" pitchFamily="34" charset="0"/>
                <a:cs typeface="Times New Roman" panose="02020603050405020304" pitchFamily="18" charset="0"/>
              </a:rPr>
              <a:t>natums</a:t>
            </a:r>
            <a:r>
              <a:rPr lang="lt-LT" sz="1600" b="1" kern="100" dirty="0">
                <a:effectLst/>
                <a:ea typeface="Calibri" panose="020F0502020204030204" pitchFamily="34" charset="0"/>
                <a:cs typeface="Times New Roman" panose="02020603050405020304" pitchFamily="18" charset="0"/>
              </a:rPr>
              <a:t> i </a:t>
            </a:r>
            <a:r>
              <a:rPr lang="lt-LT" sz="1600" b="1" kern="100" dirty="0" err="1">
                <a:effectLst/>
                <a:ea typeface="Calibri" panose="020F0502020204030204" pitchFamily="34" charset="0"/>
                <a:cs typeface="Times New Roman" panose="02020603050405020304" pitchFamily="18" charset="0"/>
              </a:rPr>
              <a:t>senovishkuju</a:t>
            </a:r>
            <a:r>
              <a:rPr lang="lt-LT" sz="1600" b="1" kern="100" dirty="0">
                <a:effectLst/>
                <a:ea typeface="Calibri" panose="020F0502020204030204" pitchFamily="34" charset="0"/>
                <a:cs typeface="Times New Roman" panose="02020603050405020304" pitchFamily="18" charset="0"/>
              </a:rPr>
              <a:t> vyta atstatytas ir </a:t>
            </a:r>
            <a:r>
              <a:rPr lang="lt-LT" sz="1600" b="1" kern="100" dirty="0" err="1">
                <a:effectLst/>
                <a:ea typeface="Calibri" panose="020F0502020204030204" pitchFamily="34" charset="0"/>
                <a:cs typeface="Times New Roman" panose="02020603050405020304" pitchFamily="18" charset="0"/>
              </a:rPr>
              <a:t>naujums</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papilditas</a:t>
            </a:r>
            <a:r>
              <a:rPr lang="lt-LT" sz="1600" b="1" kern="100" dirty="0">
                <a:effectLst/>
                <a:ea typeface="Calibri" panose="020F0502020204030204" pitchFamily="34" charset="0"/>
                <a:cs typeface="Times New Roman" panose="02020603050405020304" pitchFamily="18" charset="0"/>
              </a:rPr>
              <a:t> su </a:t>
            </a:r>
            <a:r>
              <a:rPr lang="lt-LT" sz="1600" b="1" kern="100" dirty="0" err="1">
                <a:effectLst/>
                <a:ea typeface="Calibri" panose="020F0502020204030204" pitchFamily="34" charset="0"/>
                <a:cs typeface="Times New Roman" panose="02020603050405020304" pitchFamily="18" charset="0"/>
              </a:rPr>
              <a:t>didelejs</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prydais</a:t>
            </a:r>
            <a:r>
              <a:rPr lang="lt-LT" sz="1600" b="1" kern="100" dirty="0">
                <a:effectLst/>
                <a:ea typeface="Calibri" panose="020F0502020204030204" pitchFamily="34" charset="0"/>
                <a:cs typeface="Times New Roman" panose="02020603050405020304" pitchFamily="18" charset="0"/>
              </a:rPr>
              <a:t> gale“ (1925; 1926). </a:t>
            </a:r>
            <a:r>
              <a:rPr lang="lt-LT" sz="1600" kern="100" dirty="0">
                <a:effectLst/>
                <a:ea typeface="Calibri" panose="020F0502020204030204" pitchFamily="34" charset="0"/>
                <a:cs typeface="Times New Roman" panose="02020603050405020304" pitchFamily="18" charset="0"/>
              </a:rPr>
              <a:t>Jo rankraštis – LNB RS f. 130-2239),šioje bibliotekoje yra šio veikalo korektūros bei  papildymai. Leidinio neaprobavo Kauno arkivyskupas Juozapas Jonas Skvireckas, tad, išleidus knygą, ją  sekėsi sunkiau platinti, bet kunigas pradėtą darbą tęsė.</a:t>
            </a:r>
          </a:p>
          <a:p>
            <a:pPr marL="0" indent="-285750">
              <a:lnSpc>
                <a:spcPct val="100000"/>
              </a:lnSpc>
              <a:spcBef>
                <a:spcPts val="200"/>
              </a:spcBef>
              <a:buFont typeface="Wingdings" panose="05000000000000000000" pitchFamily="2" charset="2"/>
              <a:buChar char="Ø"/>
            </a:pPr>
            <a:r>
              <a:rPr lang="lt-LT" sz="1600" kern="100" dirty="0">
                <a:effectLst/>
                <a:ea typeface="Calibri" panose="020F0502020204030204" pitchFamily="34" charset="0"/>
                <a:cs typeface="Times New Roman" panose="02020603050405020304" pitchFamily="18" charset="0"/>
              </a:rPr>
              <a:t>1927 m. – </a:t>
            </a:r>
            <a:r>
              <a:rPr lang="lt-LT" sz="1600" b="1" kern="100" dirty="0">
                <a:effectLst/>
                <a:ea typeface="Calibri" panose="020F0502020204030204" pitchFamily="34" charset="0"/>
                <a:cs typeface="Times New Roman" panose="02020603050405020304" pitchFamily="18" charset="0"/>
              </a:rPr>
              <a:t>„Apskritu metu </a:t>
            </a:r>
            <a:r>
              <a:rPr lang="lt-LT" sz="1600" b="1" kern="100" dirty="0" err="1">
                <a:effectLst/>
                <a:ea typeface="Calibri" panose="020F0502020204030204" pitchFamily="34" charset="0"/>
                <a:cs typeface="Times New Roman" panose="02020603050405020304" pitchFamily="18" charset="0"/>
              </a:rPr>
              <a:t>ivajrenibės</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musu</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krashte</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Annales</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varietates</a:t>
            </a:r>
            <a:r>
              <a:rPr lang="lt-LT" sz="1600" b="1" kern="100" dirty="0">
                <a:effectLst/>
                <a:ea typeface="Calibri" panose="020F0502020204030204" pitchFamily="34" charset="0"/>
                <a:cs typeface="Times New Roman" panose="02020603050405020304" pitchFamily="18" charset="0"/>
              </a:rPr>
              <a:t>) su </a:t>
            </a:r>
            <a:r>
              <a:rPr lang="lt-LT" sz="1600" b="1" kern="100" dirty="0" err="1">
                <a:effectLst/>
                <a:ea typeface="Calibri" panose="020F0502020204030204" pitchFamily="34" charset="0"/>
                <a:cs typeface="Times New Roman" panose="02020603050405020304" pitchFamily="18" charset="0"/>
              </a:rPr>
              <a:t>notu</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prydais</a:t>
            </a:r>
            <a:r>
              <a:rPr lang="lt-LT" sz="1600" b="1" kern="100" dirty="0">
                <a:effectLst/>
                <a:ea typeface="Calibri" panose="020F0502020204030204" pitchFamily="34" charset="0"/>
                <a:cs typeface="Times New Roman" panose="02020603050405020304" pitchFamily="18" charset="0"/>
              </a:rPr>
              <a:t> gale“.</a:t>
            </a:r>
            <a:endParaRPr lang="lt-LT" sz="1600" kern="100" dirty="0">
              <a:effectLst/>
              <a:ea typeface="Calibri" panose="020F0502020204030204" pitchFamily="34" charset="0"/>
              <a:cs typeface="Times New Roman" panose="02020603050405020304" pitchFamily="18" charset="0"/>
            </a:endParaRPr>
          </a:p>
          <a:p>
            <a:pPr marL="0" indent="-285750">
              <a:lnSpc>
                <a:spcPct val="100000"/>
              </a:lnSpc>
              <a:spcBef>
                <a:spcPts val="200"/>
              </a:spcBef>
              <a:buFont typeface="Wingdings" panose="05000000000000000000" pitchFamily="2" charset="2"/>
              <a:buChar char="Ø"/>
            </a:pPr>
            <a:r>
              <a:rPr lang="lt-LT" sz="1600" kern="100" dirty="0">
                <a:effectLst/>
                <a:ea typeface="Calibri" panose="020F0502020204030204" pitchFamily="34" charset="0"/>
                <a:cs typeface="Times New Roman" panose="02020603050405020304" pitchFamily="18" charset="0"/>
              </a:rPr>
              <a:t>1929 m. – gramatiką </a:t>
            </a:r>
            <a:r>
              <a:rPr lang="lt-LT" sz="1600" b="1" kern="100" dirty="0">
                <a:effectLst/>
                <a:ea typeface="Calibri" panose="020F0502020204030204" pitchFamily="34" charset="0"/>
                <a:cs typeface="Times New Roman" panose="02020603050405020304" pitchFamily="18" charset="0"/>
              </a:rPr>
              <a:t>„Kalbos </a:t>
            </a:r>
            <a:r>
              <a:rPr lang="lt-LT" sz="1600" b="1" kern="100" dirty="0" err="1">
                <a:effectLst/>
                <a:ea typeface="Calibri" panose="020F0502020204030204" pitchFamily="34" charset="0"/>
                <a:cs typeface="Times New Roman" panose="02020603050405020304" pitchFamily="18" charset="0"/>
              </a:rPr>
              <a:t>sanskrita</a:t>
            </a:r>
            <a:r>
              <a:rPr lang="lt-LT" sz="1600" b="1" kern="100" dirty="0">
                <a:effectLst/>
                <a:ea typeface="Calibri" panose="020F0502020204030204" pitchFamily="34" charset="0"/>
                <a:cs typeface="Times New Roman" panose="02020603050405020304" pitchFamily="18" charset="0"/>
              </a:rPr>
              <a:t>, mokinanti skaityti ir </a:t>
            </a:r>
            <a:r>
              <a:rPr lang="lt-LT" sz="1600" b="1" kern="100" dirty="0" err="1">
                <a:effectLst/>
                <a:ea typeface="Calibri" panose="020F0502020204030204" pitchFamily="34" charset="0"/>
                <a:cs typeface="Times New Roman" panose="02020603050405020304" pitchFamily="18" charset="0"/>
              </a:rPr>
              <a:t>rashyti</a:t>
            </a:r>
            <a:r>
              <a:rPr lang="lt-LT" sz="1600" b="1" kern="100" dirty="0">
                <a:effectLst/>
                <a:ea typeface="Calibri" panose="020F0502020204030204" pitchFamily="34" charset="0"/>
                <a:cs typeface="Times New Roman" panose="02020603050405020304" pitchFamily="18" charset="0"/>
              </a:rPr>
              <a:t>“. </a:t>
            </a:r>
            <a:r>
              <a:rPr lang="lt-LT" sz="1600" kern="100" dirty="0">
                <a:effectLst/>
                <a:ea typeface="Calibri" panose="020F0502020204030204" pitchFamily="34" charset="0"/>
                <a:cs typeface="Times New Roman" panose="02020603050405020304" pitchFamily="18" charset="0"/>
              </a:rPr>
              <a:t>(Sanskrito reikšmė čia – elementorius). Knygoje išspausdinta gramatika ir trumpas žodynėlis. </a:t>
            </a:r>
          </a:p>
          <a:p>
            <a:pPr marL="0" indent="-285750">
              <a:lnSpc>
                <a:spcPct val="100000"/>
              </a:lnSpc>
              <a:spcBef>
                <a:spcPts val="200"/>
              </a:spcBef>
              <a:buFont typeface="Wingdings" panose="05000000000000000000" pitchFamily="2" charset="2"/>
              <a:buChar char="Ø"/>
            </a:pPr>
            <a:r>
              <a:rPr lang="lt-LT" sz="1600" b="1" kern="100" dirty="0">
                <a:effectLst/>
                <a:ea typeface="Calibri" panose="020F0502020204030204" pitchFamily="34" charset="0"/>
                <a:cs typeface="Times New Roman" panose="02020603050405020304" pitchFamily="18" charset="0"/>
              </a:rPr>
              <a:t>„</a:t>
            </a:r>
            <a:r>
              <a:rPr lang="lt-LT" sz="1600" b="1" kern="100" dirty="0" err="1">
                <a:effectLst/>
                <a:ea typeface="Calibri" panose="020F0502020204030204" pitchFamily="34" charset="0"/>
                <a:cs typeface="Times New Roman" panose="02020603050405020304" pitchFamily="18" charset="0"/>
              </a:rPr>
              <a:t>Zemaitishku</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gismiu</a:t>
            </a:r>
            <a:r>
              <a:rPr lang="lt-LT" sz="1600" b="1" kern="100" dirty="0">
                <a:effectLst/>
                <a:ea typeface="Calibri" panose="020F0502020204030204" pitchFamily="34" charset="0"/>
                <a:cs typeface="Times New Roman" panose="02020603050405020304" pitchFamily="18" charset="0"/>
              </a:rPr>
              <a:t> – </a:t>
            </a:r>
            <a:r>
              <a:rPr lang="lt-LT" sz="1600" b="1" kern="100" dirty="0" err="1">
                <a:effectLst/>
                <a:ea typeface="Calibri" panose="020F0502020204030204" pitchFamily="34" charset="0"/>
                <a:cs typeface="Times New Roman" panose="02020603050405020304" pitchFamily="18" charset="0"/>
              </a:rPr>
              <a:t>Arudas</a:t>
            </a:r>
            <a:r>
              <a:rPr lang="lt-LT" sz="1600" b="1" kern="100" dirty="0">
                <a:effectLst/>
                <a:ea typeface="Calibri" panose="020F0502020204030204" pitchFamily="34" charset="0"/>
                <a:cs typeface="Times New Roman" panose="02020603050405020304" pitchFamily="18" charset="0"/>
              </a:rPr>
              <a:t> arba </a:t>
            </a:r>
            <a:r>
              <a:rPr lang="lt-LT" sz="1600" b="1" kern="100" dirty="0" err="1">
                <a:effectLst/>
                <a:ea typeface="Calibri" panose="020F0502020204030204" pitchFamily="34" charset="0"/>
                <a:cs typeface="Times New Roman" panose="02020603050405020304" pitchFamily="18" charset="0"/>
              </a:rPr>
              <a:t>Miga</a:t>
            </a:r>
            <a:r>
              <a:rPr lang="lt-LT" sz="1600" b="1" kern="100" dirty="0">
                <a:effectLst/>
                <a:ea typeface="Calibri" panose="020F0502020204030204" pitchFamily="34" charset="0"/>
                <a:cs typeface="Times New Roman" panose="02020603050405020304" pitchFamily="18" charset="0"/>
              </a:rPr>
              <a:t> – (</a:t>
            </a:r>
            <a:r>
              <a:rPr lang="lt-LT" sz="1600" b="1" kern="100" dirty="0" err="1">
                <a:effectLst/>
                <a:ea typeface="Calibri" panose="020F0502020204030204" pitchFamily="34" charset="0"/>
                <a:cs typeface="Times New Roman" panose="02020603050405020304" pitchFamily="18" charset="0"/>
              </a:rPr>
              <a:t>Summa</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Lithuanorum</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Hymnorum</a:t>
            </a:r>
            <a:r>
              <a:rPr lang="lt-LT" sz="1600" b="1" kern="100" dirty="0">
                <a:effectLst/>
                <a:ea typeface="Calibri" panose="020F0502020204030204" pitchFamily="34" charset="0"/>
                <a:cs typeface="Times New Roman" panose="02020603050405020304" pitchFamily="18" charset="0"/>
              </a:rPr>
              <a:t>) i </a:t>
            </a:r>
            <a:r>
              <a:rPr lang="lt-LT" sz="1600" b="1" kern="100" dirty="0" err="1">
                <a:effectLst/>
                <a:ea typeface="Calibri" panose="020F0502020204030204" pitchFamily="34" charset="0"/>
                <a:cs typeface="Times New Roman" panose="02020603050405020304" pitchFamily="18" charset="0"/>
              </a:rPr>
              <a:t>Senovishkuju</a:t>
            </a:r>
            <a:r>
              <a:rPr lang="lt-LT" sz="1600" b="1" kern="100" dirty="0">
                <a:effectLst/>
                <a:ea typeface="Calibri" panose="020F0502020204030204" pitchFamily="34" charset="0"/>
                <a:cs typeface="Times New Roman" panose="02020603050405020304" pitchFamily="18" charset="0"/>
              </a:rPr>
              <a:t> vyta atstatytas ir – </a:t>
            </a:r>
            <a:r>
              <a:rPr lang="lt-LT" sz="1600" b="1" kern="100" dirty="0" err="1">
                <a:effectLst/>
                <a:ea typeface="Calibri" panose="020F0502020204030204" pitchFamily="34" charset="0"/>
                <a:cs typeface="Times New Roman" panose="02020603050405020304" pitchFamily="18" charset="0"/>
              </a:rPr>
              <a:t>Naujums</a:t>
            </a:r>
            <a:r>
              <a:rPr lang="lt-LT" sz="1600" b="1" kern="100" dirty="0">
                <a:effectLst/>
                <a:ea typeface="Calibri" panose="020F0502020204030204" pitchFamily="34" charset="0"/>
                <a:cs typeface="Times New Roman" panose="02020603050405020304" pitchFamily="18" charset="0"/>
              </a:rPr>
              <a:t> papildytas </a:t>
            </a:r>
            <a:r>
              <a:rPr lang="lt-LT" sz="1600" kern="100" dirty="0">
                <a:effectLst/>
                <a:ea typeface="Calibri" panose="020F0502020204030204" pitchFamily="34" charset="0"/>
                <a:cs typeface="Times New Roman" panose="02020603050405020304" pitchFamily="18" charset="0"/>
              </a:rPr>
              <a:t>(LNB RS f. 130–2242).</a:t>
            </a:r>
          </a:p>
          <a:p>
            <a:pPr marL="0" indent="-285750">
              <a:lnSpc>
                <a:spcPct val="100000"/>
              </a:lnSpc>
              <a:spcBef>
                <a:spcPts val="200"/>
              </a:spcBef>
              <a:buFont typeface="Wingdings" panose="05000000000000000000" pitchFamily="2" charset="2"/>
              <a:buChar char="Ø"/>
            </a:pPr>
            <a:r>
              <a:rPr lang="lt-LT" sz="1600" b="0" i="0" dirty="0">
                <a:solidFill>
                  <a:srgbClr val="000000"/>
                </a:solidFill>
                <a:effectLst/>
              </a:rPr>
              <a:t>Kun. K. Ambrozaičio rašto kalba savita, su nieko nepalyginama. Pvz.: </a:t>
            </a:r>
            <a:r>
              <a:rPr lang="lt-LT" sz="1600" b="1" i="0" dirty="0">
                <a:solidFill>
                  <a:srgbClr val="000000"/>
                </a:solidFill>
                <a:effectLst/>
              </a:rPr>
              <a:t>„</a:t>
            </a:r>
            <a:r>
              <a:rPr lang="lt-LT" sz="1600" b="1" i="0" dirty="0" err="1">
                <a:solidFill>
                  <a:srgbClr val="000000"/>
                </a:solidFill>
                <a:effectLst/>
              </a:rPr>
              <a:t>Shatj</a:t>
            </a:r>
            <a:r>
              <a:rPr lang="lt-LT" sz="1600" b="1" i="0" dirty="0">
                <a:solidFill>
                  <a:srgbClr val="000000"/>
                </a:solidFill>
                <a:effectLst/>
              </a:rPr>
              <a:t> ant </a:t>
            </a:r>
            <a:r>
              <a:rPr lang="lt-LT" sz="1600" b="1" i="0" dirty="0" err="1">
                <a:solidFill>
                  <a:srgbClr val="000000"/>
                </a:solidFill>
                <a:effectLst/>
              </a:rPr>
              <a:t>kaliedų</a:t>
            </a:r>
            <a:r>
              <a:rPr lang="lt-LT" sz="1600" b="1" i="0" dirty="0">
                <a:solidFill>
                  <a:srgbClr val="000000"/>
                </a:solidFill>
                <a:effectLst/>
              </a:rPr>
              <a:t> (Kalėdų – J. N.) / </a:t>
            </a:r>
            <a:r>
              <a:rPr lang="lt-LT" sz="1600" b="1" i="0" dirty="0" err="1">
                <a:solidFill>
                  <a:srgbClr val="000000"/>
                </a:solidFill>
                <a:effectLst/>
              </a:rPr>
              <a:t>Prisied</a:t>
            </a:r>
            <a:r>
              <a:rPr lang="lt-LT" sz="1600" b="1" i="0" dirty="0">
                <a:solidFill>
                  <a:srgbClr val="000000"/>
                </a:solidFill>
                <a:effectLst/>
              </a:rPr>
              <a:t> </a:t>
            </a:r>
            <a:r>
              <a:rPr lang="lt-LT" sz="1600" b="1" i="0" dirty="0" err="1">
                <a:solidFill>
                  <a:srgbClr val="000000"/>
                </a:solidFill>
                <a:effectLst/>
              </a:rPr>
              <a:t>susiedu</a:t>
            </a:r>
            <a:r>
              <a:rPr lang="lt-LT" sz="1600" b="1" i="0" dirty="0">
                <a:solidFill>
                  <a:srgbClr val="000000"/>
                </a:solidFill>
                <a:effectLst/>
              </a:rPr>
              <a:t> / Jaunu ir diedu“ (Kazimieras A. Ambrozaitis. Apskritu metu </a:t>
            </a:r>
            <a:r>
              <a:rPr lang="lt-LT" sz="1600" b="1" i="0" dirty="0" err="1">
                <a:solidFill>
                  <a:srgbClr val="000000"/>
                </a:solidFill>
                <a:effectLst/>
              </a:rPr>
              <a:t>ivairenibes</a:t>
            </a:r>
            <a:r>
              <a:rPr lang="lt-LT" sz="1600" b="1" i="0" dirty="0">
                <a:solidFill>
                  <a:srgbClr val="000000"/>
                </a:solidFill>
                <a:effectLst/>
              </a:rPr>
              <a:t> </a:t>
            </a:r>
            <a:r>
              <a:rPr lang="lt-LT" sz="1600" b="1" i="0" dirty="0" err="1">
                <a:solidFill>
                  <a:srgbClr val="000000"/>
                </a:solidFill>
                <a:effectLst/>
              </a:rPr>
              <a:t>musu</a:t>
            </a:r>
            <a:r>
              <a:rPr lang="lt-LT" sz="1600" b="1" i="0" dirty="0">
                <a:solidFill>
                  <a:srgbClr val="000000"/>
                </a:solidFill>
                <a:effectLst/>
              </a:rPr>
              <a:t> </a:t>
            </a:r>
            <a:r>
              <a:rPr lang="lt-LT" sz="1600" b="1" i="0" dirty="0" err="1">
                <a:solidFill>
                  <a:srgbClr val="000000"/>
                </a:solidFill>
                <a:effectLst/>
              </a:rPr>
              <a:t>krashte</a:t>
            </a:r>
            <a:r>
              <a:rPr lang="lt-LT" sz="1600" b="1" i="0" dirty="0">
                <a:solidFill>
                  <a:srgbClr val="000000"/>
                </a:solidFill>
                <a:effectLst/>
              </a:rPr>
              <a:t>.</a:t>
            </a:r>
            <a:r>
              <a:rPr lang="lt-LT" sz="1600" b="0" i="0" dirty="0">
                <a:solidFill>
                  <a:srgbClr val="000000"/>
                </a:solidFill>
                <a:effectLst/>
              </a:rPr>
              <a:t> Spausdinta Lietuva, 1927, p. 91).</a:t>
            </a:r>
          </a:p>
          <a:p>
            <a:pPr marL="0" indent="0">
              <a:lnSpc>
                <a:spcPct val="100000"/>
              </a:lnSpc>
              <a:spcBef>
                <a:spcPts val="300"/>
              </a:spcBef>
              <a:spcAft>
                <a:spcPts val="300"/>
              </a:spcAft>
              <a:buNone/>
            </a:pPr>
            <a:endParaRPr lang="lt-LT" sz="1500" b="0" i="1" dirty="0">
              <a:solidFill>
                <a:schemeClr val="tx1"/>
              </a:solidFill>
              <a:effectLst/>
            </a:endParaRPr>
          </a:p>
          <a:p>
            <a:pPr marL="0" indent="0">
              <a:lnSpc>
                <a:spcPct val="100000"/>
              </a:lnSpc>
              <a:spcBef>
                <a:spcPts val="300"/>
              </a:spcBef>
              <a:spcAft>
                <a:spcPts val="300"/>
              </a:spcAft>
              <a:buNone/>
            </a:pPr>
            <a:r>
              <a:rPr lang="lt-LT" sz="1500" i="1" dirty="0">
                <a:solidFill>
                  <a:schemeClr val="tx1"/>
                </a:solidFill>
              </a:rPr>
              <a:t>Nuotraukoje iš Petro Kaminsko rinkinio – k</a:t>
            </a:r>
            <a:r>
              <a:rPr lang="lt-LT" sz="1500" b="0" i="1" dirty="0">
                <a:solidFill>
                  <a:schemeClr val="tx1"/>
                </a:solidFill>
                <a:effectLst/>
              </a:rPr>
              <a:t>un. Kazimieras Amb­ro­zai­tis </a:t>
            </a:r>
            <a:r>
              <a:rPr lang="lt-LT" sz="1500" b="0" i="1" dirty="0" err="1">
                <a:solidFill>
                  <a:schemeClr val="tx1"/>
                </a:solidFill>
                <a:effectLst/>
              </a:rPr>
              <a:t>Palendriuose</a:t>
            </a:r>
            <a:r>
              <a:rPr lang="lt-LT" sz="1500" b="0" i="1" dirty="0">
                <a:solidFill>
                  <a:schemeClr val="tx1"/>
                </a:solidFill>
                <a:effectLst/>
              </a:rPr>
              <a:t> (Kelmės r.)</a:t>
            </a:r>
            <a:endParaRPr lang="lt-LT" dirty="0"/>
          </a:p>
        </p:txBody>
      </p:sp>
      <p:sp>
        <p:nvSpPr>
          <p:cNvPr id="4" name="Teksto vietos rezervavimo ženklas 3">
            <a:extLst>
              <a:ext uri="{FF2B5EF4-FFF2-40B4-BE49-F238E27FC236}">
                <a16:creationId xmlns:a16="http://schemas.microsoft.com/office/drawing/2014/main" id="{0A7D8291-673E-05E9-80CB-0A9ABF77D4BA}"/>
              </a:ext>
            </a:extLst>
          </p:cNvPr>
          <p:cNvSpPr>
            <a:spLocks noGrp="1"/>
          </p:cNvSpPr>
          <p:nvPr>
            <p:ph type="body" sz="half" idx="2"/>
          </p:nvPr>
        </p:nvSpPr>
        <p:spPr>
          <a:xfrm>
            <a:off x="457200" y="1988840"/>
            <a:ext cx="3200400" cy="4316364"/>
          </a:xfrm>
        </p:spPr>
        <p:txBody>
          <a:bodyPr/>
          <a:lstStyle/>
          <a:p>
            <a:endParaRPr lang="lt-LT" dirty="0"/>
          </a:p>
        </p:txBody>
      </p:sp>
      <p:pic>
        <p:nvPicPr>
          <p:cNvPr id="6" name="Paveikslėlis 5">
            <a:extLst>
              <a:ext uri="{FF2B5EF4-FFF2-40B4-BE49-F238E27FC236}">
                <a16:creationId xmlns:a16="http://schemas.microsoft.com/office/drawing/2014/main" id="{DFA8EF56-0D8D-4F9C-281C-A325444A8D31}"/>
              </a:ext>
            </a:extLst>
          </p:cNvPr>
          <p:cNvPicPr>
            <a:picLocks noChangeAspect="1"/>
          </p:cNvPicPr>
          <p:nvPr/>
        </p:nvPicPr>
        <p:blipFill>
          <a:blip r:embed="rId2"/>
          <a:stretch>
            <a:fillRect/>
          </a:stretch>
        </p:blipFill>
        <p:spPr>
          <a:xfrm>
            <a:off x="457200" y="2189213"/>
            <a:ext cx="2882900" cy="4495800"/>
          </a:xfrm>
          <a:prstGeom prst="rect">
            <a:avLst/>
          </a:prstGeom>
        </p:spPr>
      </p:pic>
    </p:spTree>
    <p:extLst>
      <p:ext uri="{BB962C8B-B14F-4D97-AF65-F5344CB8AC3E}">
        <p14:creationId xmlns:p14="http://schemas.microsoft.com/office/powerpoint/2010/main" val="1878821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BDF59A8-A9AE-D0C4-57EE-5056A9BC809B}"/>
              </a:ext>
            </a:extLst>
          </p:cNvPr>
          <p:cNvSpPr>
            <a:spLocks noGrp="1"/>
          </p:cNvSpPr>
          <p:nvPr>
            <p:ph type="title"/>
          </p:nvPr>
        </p:nvSpPr>
        <p:spPr>
          <a:xfrm>
            <a:off x="457200" y="332656"/>
            <a:ext cx="3200400" cy="2232249"/>
          </a:xfrm>
        </p:spPr>
        <p:txBody>
          <a:bodyPr>
            <a:normAutofit fontScale="90000"/>
          </a:bodyPr>
          <a:lstStyle/>
          <a:p>
            <a:r>
              <a:rPr lang="lt-LT" dirty="0"/>
              <a:t>Kiti XX a. pr. žemaitiškai rašę, kūrinius viešinę autoriai</a:t>
            </a:r>
            <a:br>
              <a:rPr lang="lt-LT" dirty="0"/>
            </a:br>
            <a:endParaRPr lang="lt-LT" dirty="0"/>
          </a:p>
        </p:txBody>
      </p:sp>
      <p:sp>
        <p:nvSpPr>
          <p:cNvPr id="3" name="Turinio vietos rezervavimo ženklas 2">
            <a:extLst>
              <a:ext uri="{FF2B5EF4-FFF2-40B4-BE49-F238E27FC236}">
                <a16:creationId xmlns:a16="http://schemas.microsoft.com/office/drawing/2014/main" id="{1BCF4852-CB0B-6F79-CCA6-168448B42B6E}"/>
              </a:ext>
            </a:extLst>
          </p:cNvPr>
          <p:cNvSpPr>
            <a:spLocks noGrp="1"/>
          </p:cNvSpPr>
          <p:nvPr>
            <p:ph idx="1"/>
          </p:nvPr>
        </p:nvSpPr>
        <p:spPr>
          <a:xfrm>
            <a:off x="4439816" y="548680"/>
            <a:ext cx="7416824" cy="6192688"/>
          </a:xfrm>
        </p:spPr>
        <p:txBody>
          <a:bodyPr>
            <a:normAutofit fontScale="92500" lnSpcReduction="20000"/>
          </a:bodyPr>
          <a:lstStyle/>
          <a:p>
            <a:pPr>
              <a:lnSpc>
                <a:spcPct val="110000"/>
              </a:lnSpc>
              <a:spcBef>
                <a:spcPts val="0"/>
              </a:spcBef>
              <a:buFont typeface="Wingdings" panose="05000000000000000000" pitchFamily="2" charset="2"/>
              <a:buChar char="Ø"/>
            </a:pP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lt-LT" sz="17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Žemaičiu iš Jomantų </a:t>
            </a: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pasivadinęs leidinio „Sekma diena“ korespondentas 1921 m. išspausdino žemaitišką skundą, adresuotą kalbininkui Jonui Jablonskiui dėl naujų mokytojų Žemaitijoje. </a:t>
            </a:r>
          </a:p>
          <a:p>
            <a:pPr>
              <a:lnSpc>
                <a:spcPct val="110000"/>
              </a:lnSpc>
              <a:spcBef>
                <a:spcPts val="0"/>
              </a:spcBef>
              <a:buFont typeface="Wingdings" panose="05000000000000000000" pitchFamily="2" charset="2"/>
              <a:buChar char="Ø"/>
            </a:pP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Pirmasis savo žemaitiškų humoristinių apsakymų ciklą, pavadinęs jį „</a:t>
            </a:r>
            <a:r>
              <a:rPr lang="lt-LT" sz="17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Plukiava</a:t>
            </a: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Petro </a:t>
            </a:r>
            <a:r>
              <a:rPr lang="lt-LT" sz="17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Balvočiaus</a:t>
            </a: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nuotykiai Palangoje ir Kaune“ (1926), išleido iš Skuodo rajono Ylakių krašto kilęs žurnalistas </a:t>
            </a:r>
            <a:r>
              <a:rPr lang="lt-LT" sz="17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Juozas Pronckus</a:t>
            </a: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a:lnSpc>
                <a:spcPct val="110000"/>
              </a:lnSpc>
              <a:spcBef>
                <a:spcPts val="0"/>
              </a:spcBef>
              <a:spcAft>
                <a:spcPts val="800"/>
              </a:spcAft>
              <a:buFont typeface="Wingdings" panose="05000000000000000000" pitchFamily="2" charset="2"/>
              <a:buChar char="Ø"/>
            </a:pP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lt-LT" sz="17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Rašytojas Juozas Butkus (Butkų Juzė), </a:t>
            </a: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1926 m. grįžęs į Lietuvą, mokytojavo Tauragės gimnazijoje). Tų pačių metų pabaigoje rašytojas žemaičių tarme jau buvo spaudai parengęs aštuoniasdešimties puslapių veikalą „Žemaičio priepuoliai“. Kūrinys 1926 m. naktį iš gruodžio 17 į 18 d., per Antano Smetonos autoritarinį perversmą, įsilaužus į rašytojo butą, buvo konfiskuotas ir sudegintas kartu su kitais jo dokumentais ir rankraščiais. Na o pats Butkų Juzė buvo uždarytas į Varnių koncentracijos stovyklą. Nors rankraštis sudegė, bet jo ciklo dalis anksčiau buvo paskelbta spaudoje, todėl 1927 m. „Žemaičio“ redakcija išspausdino </a:t>
            </a:r>
            <a:r>
              <a:rPr lang="lt-LT" sz="17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informacija</a:t>
            </a: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kad bus išleista knyga „Kulių žemaičio </a:t>
            </a:r>
            <a:r>
              <a:rPr lang="lt-LT" sz="17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priepoulee</a:t>
            </a: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10000"/>
              </a:lnSpc>
              <a:spcBef>
                <a:spcPts val="0"/>
              </a:spcBef>
              <a:spcAft>
                <a:spcPts val="800"/>
              </a:spcAft>
              <a:buFont typeface="Wingdings" panose="05000000000000000000" pitchFamily="2" charset="2"/>
              <a:buChar char="Ø"/>
            </a:pP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1931 m. „Žemaičių kalendoriuje“ išspausdintas Butkų Juzės žemaitiškas feljetonas „Kaip Kulių žemaitis našlys paliko“.</a:t>
            </a:r>
          </a:p>
          <a:p>
            <a:pPr>
              <a:lnSpc>
                <a:spcPct val="110000"/>
              </a:lnSpc>
              <a:spcBef>
                <a:spcPts val="0"/>
              </a:spcBef>
              <a:spcAft>
                <a:spcPts val="800"/>
              </a:spcAft>
              <a:buFont typeface="Wingdings" panose="05000000000000000000" pitchFamily="2" charset="2"/>
              <a:buChar char="Ø"/>
            </a:pPr>
            <a:r>
              <a:rPr lang="lt-LT" sz="17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Kunigas Pranciškus Urbonavičius </a:t>
            </a: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knygoje „Spinduliai“ (1931 m.) vietomis įterpė žemaitiškų dialogo dalių. </a:t>
            </a:r>
          </a:p>
          <a:p>
            <a:pPr>
              <a:lnSpc>
                <a:spcPct val="110000"/>
              </a:lnSpc>
              <a:spcBef>
                <a:spcPts val="0"/>
              </a:spcBef>
              <a:spcAft>
                <a:spcPts val="800"/>
              </a:spcAft>
              <a:buFont typeface="Wingdings" panose="05000000000000000000" pitchFamily="2" charset="2"/>
              <a:buChar char="Ø"/>
            </a:pP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lt-LT" sz="17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Butkų Juzė, Juozas Pronckus, Pranas Urbonavičius </a:t>
            </a: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vietoje ilgųjų balsių pagal Jurgio Ambraziejaus Pabrėžos siūlymus  rašė sudvigubintas balses.</a:t>
            </a:r>
          </a:p>
          <a:p>
            <a:pPr>
              <a:lnSpc>
                <a:spcPct val="110000"/>
              </a:lnSpc>
              <a:spcBef>
                <a:spcPts val="0"/>
              </a:spcBef>
              <a:spcAft>
                <a:spcPts val="800"/>
              </a:spcAft>
              <a:buFont typeface="Wingdings" panose="05000000000000000000" pitchFamily="2" charset="2"/>
              <a:buChar char="Ø"/>
            </a:pP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Žemaitiškai rašė ir </a:t>
            </a:r>
            <a:r>
              <a:rPr lang="lt-LT" sz="17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kurtuvėniškis</a:t>
            </a:r>
            <a:r>
              <a:rPr lang="lt-LT" sz="17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lt-LT" sz="17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Stasys Butkus.</a:t>
            </a:r>
          </a:p>
          <a:p>
            <a:pPr>
              <a:lnSpc>
                <a:spcPct val="110000"/>
              </a:lnSpc>
              <a:spcBef>
                <a:spcPts val="0"/>
              </a:spcBef>
              <a:spcAft>
                <a:spcPts val="800"/>
              </a:spcAft>
              <a:buFont typeface="Wingdings" panose="05000000000000000000" pitchFamily="2" charset="2"/>
              <a:buChar char="Ø"/>
            </a:pPr>
            <a:endParaRPr lang="lt-LT" sz="1500" b="1" i="1" kern="100" dirty="0">
              <a:solidFill>
                <a:schemeClr val="tx1"/>
              </a:solidFill>
              <a:ea typeface="Calibri" panose="020F0502020204030204" pitchFamily="34" charset="0"/>
              <a:cs typeface="Times New Roman" panose="02020603050405020304" pitchFamily="18" charset="0"/>
            </a:endParaRPr>
          </a:p>
          <a:p>
            <a:pPr marL="0" indent="0">
              <a:lnSpc>
                <a:spcPct val="110000"/>
              </a:lnSpc>
              <a:spcBef>
                <a:spcPts val="0"/>
              </a:spcBef>
              <a:spcAft>
                <a:spcPts val="800"/>
              </a:spcAft>
              <a:buNone/>
            </a:pPr>
            <a:r>
              <a:rPr lang="lt-LT" sz="1500" b="0" i="1" dirty="0">
                <a:solidFill>
                  <a:srgbClr val="000000"/>
                </a:solidFill>
                <a:effectLst/>
              </a:rPr>
              <a:t>Poetas Juozas Butkus. XX a. 3 </a:t>
            </a:r>
            <a:r>
              <a:rPr lang="lt-LT" sz="1500" b="0" i="1" dirty="0" err="1">
                <a:solidFill>
                  <a:srgbClr val="000000"/>
                </a:solidFill>
                <a:effectLst/>
              </a:rPr>
              <a:t>deš</a:t>
            </a:r>
            <a:r>
              <a:rPr lang="lt-LT" sz="1500" b="0" i="1" dirty="0">
                <a:solidFill>
                  <a:srgbClr val="000000"/>
                </a:solidFill>
                <a:effectLst/>
              </a:rPr>
              <a:t>. I p. Fotografas Ignas Stropus (Kretingos muziejaus fondas)</a:t>
            </a:r>
            <a:endParaRPr lang="lt-LT" sz="1500" i="1" kern="100" dirty="0">
              <a:solidFill>
                <a:schemeClr val="tx1"/>
              </a:solidFill>
              <a:effectLst/>
              <a:ea typeface="Calibri" panose="020F0502020204030204" pitchFamily="34" charset="0"/>
              <a:cs typeface="Times New Roman" panose="02020603050405020304" pitchFamily="18" charset="0"/>
            </a:endParaRPr>
          </a:p>
          <a:p>
            <a:pPr>
              <a:lnSpc>
                <a:spcPct val="107000"/>
              </a:lnSpc>
              <a:spcAft>
                <a:spcPts val="800"/>
              </a:spcAft>
            </a:pPr>
            <a:endParaRPr lang="lt-LT"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
        <p:nvSpPr>
          <p:cNvPr id="4" name="Teksto vietos rezervavimo ženklas 3">
            <a:extLst>
              <a:ext uri="{FF2B5EF4-FFF2-40B4-BE49-F238E27FC236}">
                <a16:creationId xmlns:a16="http://schemas.microsoft.com/office/drawing/2014/main" id="{7A41C82F-3DBC-004E-E900-4B5043A99E21}"/>
              </a:ext>
            </a:extLst>
          </p:cNvPr>
          <p:cNvSpPr>
            <a:spLocks noGrp="1"/>
          </p:cNvSpPr>
          <p:nvPr>
            <p:ph type="body" sz="half" idx="2"/>
          </p:nvPr>
        </p:nvSpPr>
        <p:spPr>
          <a:xfrm>
            <a:off x="457200" y="2204864"/>
            <a:ext cx="3200400" cy="4536504"/>
          </a:xfrm>
        </p:spPr>
        <p:txBody>
          <a:bodyPr/>
          <a:lstStyle/>
          <a:p>
            <a:endParaRPr lang="lt-LT" dirty="0"/>
          </a:p>
        </p:txBody>
      </p:sp>
      <p:pic>
        <p:nvPicPr>
          <p:cNvPr id="6" name="Paveikslėlis 5">
            <a:extLst>
              <a:ext uri="{FF2B5EF4-FFF2-40B4-BE49-F238E27FC236}">
                <a16:creationId xmlns:a16="http://schemas.microsoft.com/office/drawing/2014/main" id="{8BB3F2FB-7EDE-90FE-0BD3-B8123F458F92}"/>
              </a:ext>
            </a:extLst>
          </p:cNvPr>
          <p:cNvPicPr>
            <a:picLocks noChangeAspect="1"/>
          </p:cNvPicPr>
          <p:nvPr/>
        </p:nvPicPr>
        <p:blipFill>
          <a:blip r:embed="rId3"/>
          <a:stretch>
            <a:fillRect/>
          </a:stretch>
        </p:blipFill>
        <p:spPr>
          <a:xfrm>
            <a:off x="540180" y="2231878"/>
            <a:ext cx="3035540" cy="4509490"/>
          </a:xfrm>
          <a:prstGeom prst="rect">
            <a:avLst/>
          </a:prstGeom>
        </p:spPr>
      </p:pic>
    </p:spTree>
    <p:extLst>
      <p:ext uri="{BB962C8B-B14F-4D97-AF65-F5344CB8AC3E}">
        <p14:creationId xmlns:p14="http://schemas.microsoft.com/office/powerpoint/2010/main" val="603424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BBA381F-8D11-E1B8-E986-A1B3B044D044}"/>
              </a:ext>
            </a:extLst>
          </p:cNvPr>
          <p:cNvSpPr>
            <a:spLocks noGrp="1"/>
          </p:cNvSpPr>
          <p:nvPr>
            <p:ph type="title"/>
          </p:nvPr>
        </p:nvSpPr>
        <p:spPr>
          <a:xfrm>
            <a:off x="407368" y="609480"/>
            <a:ext cx="3486236" cy="2316599"/>
          </a:xfrm>
        </p:spPr>
        <p:txBody>
          <a:bodyPr>
            <a:normAutofit fontScale="90000"/>
          </a:bodyPr>
          <a:lstStyle/>
          <a:p>
            <a:r>
              <a:rPr lang="lt-LT" dirty="0"/>
              <a:t>XX a. 3 </a:t>
            </a:r>
            <a:r>
              <a:rPr lang="lt-LT" dirty="0" err="1"/>
              <a:t>deš</a:t>
            </a:r>
            <a:r>
              <a:rPr lang="lt-LT" dirty="0"/>
              <a:t>. Telšiai –žemaitiškos leidybos centras</a:t>
            </a:r>
            <a:br>
              <a:rPr lang="lt-LT" dirty="0"/>
            </a:br>
            <a:br>
              <a:rPr lang="lt-LT" dirty="0"/>
            </a:br>
            <a:br>
              <a:rPr lang="lt-LT" dirty="0"/>
            </a:br>
            <a:endParaRPr lang="lt-LT" dirty="0"/>
          </a:p>
        </p:txBody>
      </p:sp>
      <p:sp>
        <p:nvSpPr>
          <p:cNvPr id="3" name="Turinio vietos rezervavimo ženklas 2">
            <a:extLst>
              <a:ext uri="{FF2B5EF4-FFF2-40B4-BE49-F238E27FC236}">
                <a16:creationId xmlns:a16="http://schemas.microsoft.com/office/drawing/2014/main" id="{734D2155-2ECE-AAE5-2F84-CC4C3E3CD59E}"/>
              </a:ext>
            </a:extLst>
          </p:cNvPr>
          <p:cNvSpPr>
            <a:spLocks noGrp="1"/>
          </p:cNvSpPr>
          <p:nvPr>
            <p:ph idx="1"/>
          </p:nvPr>
        </p:nvSpPr>
        <p:spPr>
          <a:xfrm>
            <a:off x="4439816" y="404664"/>
            <a:ext cx="7488832" cy="6336704"/>
          </a:xfrm>
        </p:spPr>
        <p:txBody>
          <a:bodyPr>
            <a:normAutofit/>
          </a:bodyPr>
          <a:lstStyle/>
          <a:p>
            <a:pPr>
              <a:buFont typeface="Wingdings" panose="05000000000000000000" pitchFamily="2" charset="2"/>
              <a:buChar char="Ø"/>
            </a:pPr>
            <a:r>
              <a:rPr lang="lt-LT" sz="1500" kern="100" dirty="0">
                <a:effectLst/>
                <a:latin typeface="Calibri" panose="020F0502020204030204" pitchFamily="34" charset="0"/>
                <a:ea typeface="Calibri" panose="020F0502020204030204" pitchFamily="34" charset="0"/>
                <a:cs typeface="Times New Roman" panose="02020603050405020304" pitchFamily="18" charset="0"/>
              </a:rPr>
              <a:t> XX a. 3 dešimtmetyje </a:t>
            </a:r>
            <a:r>
              <a:rPr lang="lt-LT" sz="1500" kern="100" dirty="0" err="1">
                <a:effectLst/>
                <a:latin typeface="Calibri" panose="020F0502020204030204" pitchFamily="34" charset="0"/>
                <a:ea typeface="Calibri" panose="020F0502020204030204" pitchFamily="34" charset="0"/>
                <a:cs typeface="Times New Roman" panose="02020603050405020304" pitchFamily="18" charset="0"/>
              </a:rPr>
              <a:t>regionalistinių</a:t>
            </a:r>
            <a:r>
              <a:rPr lang="lt-LT" sz="1500" kern="100" dirty="0">
                <a:effectLst/>
                <a:latin typeface="Calibri" panose="020F0502020204030204" pitchFamily="34" charset="0"/>
                <a:ea typeface="Calibri" panose="020F0502020204030204" pitchFamily="34" charset="0"/>
                <a:cs typeface="Times New Roman" panose="02020603050405020304" pitchFamily="18" charset="0"/>
              </a:rPr>
              <a:t> pažiūrų kairieji pradėjo telktis apie Klaipėdoje leidžiamą laikraštį </a:t>
            </a:r>
            <a:r>
              <a:rPr lang="lt-LT" sz="1500" b="1" kern="100" dirty="0">
                <a:effectLst/>
                <a:latin typeface="Calibri" panose="020F0502020204030204" pitchFamily="34" charset="0"/>
                <a:ea typeface="Calibri" panose="020F0502020204030204" pitchFamily="34" charset="0"/>
                <a:cs typeface="Times New Roman" panose="02020603050405020304" pitchFamily="18" charset="0"/>
              </a:rPr>
              <a:t>„Klaipėdos žinios“ </a:t>
            </a:r>
            <a:r>
              <a:rPr lang="lt-LT" sz="1500" kern="100" dirty="0">
                <a:effectLst/>
                <a:latin typeface="Calibri" panose="020F0502020204030204" pitchFamily="34" charset="0"/>
                <a:ea typeface="Calibri" panose="020F0502020204030204" pitchFamily="34" charset="0"/>
                <a:cs typeface="Times New Roman" panose="02020603050405020304" pitchFamily="18" charset="0"/>
              </a:rPr>
              <a:t>(1924–1926). Valstiečiai liaudininkai Telšiuose leido laikraštį </a:t>
            </a:r>
            <a:r>
              <a:rPr lang="lt-LT" sz="1500" b="1" kern="100" dirty="0">
                <a:effectLst/>
                <a:latin typeface="Calibri" panose="020F0502020204030204" pitchFamily="34" charset="0"/>
                <a:ea typeface="Calibri" panose="020F0502020204030204" pitchFamily="34" charset="0"/>
                <a:cs typeface="Times New Roman" panose="02020603050405020304" pitchFamily="18" charset="0"/>
              </a:rPr>
              <a:t>„Žemaitis“</a:t>
            </a:r>
            <a:r>
              <a:rPr lang="lt-LT" sz="1500" kern="100" dirty="0">
                <a:effectLst/>
                <a:latin typeface="Calibri" panose="020F0502020204030204" pitchFamily="34" charset="0"/>
                <a:ea typeface="Calibri" panose="020F0502020204030204" pitchFamily="34" charset="0"/>
                <a:cs typeface="Times New Roman" panose="02020603050405020304" pitchFamily="18" charset="0"/>
              </a:rPr>
              <a:t> (1925–1933), Tauragėje „Žemaičių balsą“ (1924–1925). Kairieji Telšiuose įsteigė žemaičių moksleivių ir studentų pašalpos fondą, Lietuvos universitete įsikūrė Žemaičių studentų susivienijimas (1925–1930). Šiai krypčiai atsvarą stengėsi sudaryti krikščionys demokratai, pradėję Telšiuose leisti populiarų laikraštį </a:t>
            </a:r>
            <a:r>
              <a:rPr lang="lt-LT" sz="1500" b="1" kern="100" dirty="0">
                <a:effectLst/>
                <a:latin typeface="Calibri" panose="020F0502020204030204" pitchFamily="34" charset="0"/>
                <a:ea typeface="Calibri" panose="020F0502020204030204" pitchFamily="34" charset="0"/>
                <a:cs typeface="Times New Roman" panose="02020603050405020304" pitchFamily="18" charset="0"/>
              </a:rPr>
              <a:t>„Žemaičių </a:t>
            </a:r>
            <a:r>
              <a:rPr lang="lt-LT" sz="1500" b="1" kern="100" dirty="0" err="1">
                <a:effectLst/>
                <a:latin typeface="Calibri" panose="020F0502020204030204" pitchFamily="34" charset="0"/>
                <a:ea typeface="Calibri" panose="020F0502020204030204" pitchFamily="34" charset="0"/>
                <a:cs typeface="Times New Roman" panose="02020603050405020304" pitchFamily="18" charset="0"/>
              </a:rPr>
              <a:t>prietelius</a:t>
            </a:r>
            <a:r>
              <a:rPr lang="lt-LT" sz="1500" b="1"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1500" kern="100" dirty="0">
                <a:effectLst/>
                <a:latin typeface="Calibri" panose="020F0502020204030204" pitchFamily="34" charset="0"/>
                <a:ea typeface="Calibri" panose="020F0502020204030204" pitchFamily="34" charset="0"/>
                <a:cs typeface="Times New Roman" panose="02020603050405020304" pitchFamily="18" charset="0"/>
              </a:rPr>
              <a:t>(1925–1940).</a:t>
            </a:r>
          </a:p>
          <a:p>
            <a:pPr>
              <a:buFont typeface="Wingdings" panose="05000000000000000000" pitchFamily="2" charset="2"/>
              <a:buChar char="Ø"/>
            </a:pPr>
            <a:r>
              <a:rPr lang="lt-LT" sz="1500" kern="100" dirty="0">
                <a:latin typeface="Calibri" panose="020F0502020204030204" pitchFamily="34" charset="0"/>
                <a:ea typeface="Calibri" panose="020F0502020204030204" pitchFamily="34" charset="0"/>
                <a:cs typeface="Times New Roman" panose="02020603050405020304" pitchFamily="18" charset="0"/>
              </a:rPr>
              <a:t> 1926 m. uždarius „Klaipėdos žinias“, visos kairiosios jėgos telkėsi aplink Telšiuose leidžiamą „Žemaitį“ ir „Perkūno“ spaustuvę. 1929 m. laikraštyje atsirado „Žemaičių liaudies kraičio“ skyrelis, kuriame buvo skelbiama žemaitiškoji kūryba. „Perkūno“ spaustuvė išleido 1931 metams skirtą Žemaičio kalendorių (1930) su Butkų Juzės žemaitišku feljetonu „Kaip Kulių žemaitis našlys paliko“ (Butkus 1930: 99–101). Žemaičių vyskupystei skirtame „Žemaičių </a:t>
            </a:r>
            <a:r>
              <a:rPr lang="lt-LT" sz="1500" kern="100" dirty="0" err="1">
                <a:latin typeface="Calibri" panose="020F0502020204030204" pitchFamily="34" charset="0"/>
                <a:ea typeface="Calibri" panose="020F0502020204030204" pitchFamily="34" charset="0"/>
                <a:cs typeface="Times New Roman" panose="02020603050405020304" pitchFamily="18" charset="0"/>
              </a:rPr>
              <a:t>prieteliuje</a:t>
            </a:r>
            <a:r>
              <a:rPr lang="lt-LT" sz="1500" kern="100" dirty="0">
                <a:latin typeface="Calibri" panose="020F0502020204030204" pitchFamily="34" charset="0"/>
                <a:ea typeface="Calibri" panose="020F0502020204030204" pitchFamily="34" charset="0"/>
                <a:cs typeface="Times New Roman" panose="02020603050405020304" pitchFamily="18" charset="0"/>
              </a:rPr>
              <a:t>“ (1925–1940) pirmaisiais leidybos metais taip pat buvo paskelbta keletas žemaitiškų kūrinių, tik vėliau jame retai beaptinkami žemaičių tarmės prestižą keliantys straipsniai (1934: 2). Butkų Juzė, J. Pronckus ir kiti „Klaipėdos žinių“ ir „Žemaičio“ bendradarbiai raštuose stengėsi išlaikyti savo tarmę nekeisdami nusistovėjusio raidyno, tik ilgai ištariamus </a:t>
            </a:r>
            <a:r>
              <a:rPr lang="lt-LT" sz="1500" b="1" i="1" kern="100" dirty="0">
                <a:latin typeface="Calibri" panose="020F0502020204030204" pitchFamily="34" charset="0"/>
                <a:ea typeface="Calibri" panose="020F0502020204030204" pitchFamily="34" charset="0"/>
                <a:cs typeface="Times New Roman" panose="02020603050405020304" pitchFamily="18" charset="0"/>
              </a:rPr>
              <a:t>a</a:t>
            </a:r>
            <a:r>
              <a:rPr lang="lt-LT" sz="1500" kern="100" dirty="0">
                <a:latin typeface="Calibri" panose="020F0502020204030204" pitchFamily="34" charset="0"/>
                <a:ea typeface="Calibri" panose="020F0502020204030204" pitchFamily="34" charset="0"/>
                <a:cs typeface="Times New Roman" panose="02020603050405020304" pitchFamily="18" charset="0"/>
              </a:rPr>
              <a:t>, </a:t>
            </a:r>
            <a:r>
              <a:rPr lang="lt-LT" sz="1500" b="1" i="1" kern="100" dirty="0">
                <a:latin typeface="Calibri" panose="020F0502020204030204" pitchFamily="34" charset="0"/>
                <a:ea typeface="Calibri" panose="020F0502020204030204" pitchFamily="34" charset="0"/>
                <a:cs typeface="Times New Roman" panose="02020603050405020304" pitchFamily="18" charset="0"/>
              </a:rPr>
              <a:t>e</a:t>
            </a:r>
            <a:r>
              <a:rPr lang="lt-LT" sz="1500" kern="100" dirty="0">
                <a:latin typeface="Calibri" panose="020F0502020204030204" pitchFamily="34" charset="0"/>
                <a:ea typeface="Calibri" panose="020F0502020204030204" pitchFamily="34" charset="0"/>
                <a:cs typeface="Times New Roman" panose="02020603050405020304" pitchFamily="18" charset="0"/>
              </a:rPr>
              <a:t> ir kitus balsius rašė dvigubus: </a:t>
            </a:r>
            <a:r>
              <a:rPr lang="lt-LT" sz="1500" b="1" i="1" kern="100" dirty="0" err="1">
                <a:latin typeface="Calibri" panose="020F0502020204030204" pitchFamily="34" charset="0"/>
                <a:ea typeface="Calibri" panose="020F0502020204030204" pitchFamily="34" charset="0"/>
                <a:cs typeface="Times New Roman" panose="02020603050405020304" pitchFamily="18" charset="0"/>
              </a:rPr>
              <a:t>aa</a:t>
            </a:r>
            <a:r>
              <a:rPr lang="lt-LT" sz="1500" kern="100" dirty="0">
                <a:latin typeface="Calibri" panose="020F0502020204030204" pitchFamily="34" charset="0"/>
                <a:ea typeface="Calibri" panose="020F0502020204030204" pitchFamily="34" charset="0"/>
                <a:cs typeface="Times New Roman" panose="02020603050405020304" pitchFamily="18" charset="0"/>
              </a:rPr>
              <a:t>, </a:t>
            </a:r>
            <a:r>
              <a:rPr lang="lt-LT" sz="1500" b="1" i="1" kern="100" dirty="0" err="1">
                <a:latin typeface="Calibri" panose="020F0502020204030204" pitchFamily="34" charset="0"/>
                <a:ea typeface="Calibri" panose="020F0502020204030204" pitchFamily="34" charset="0"/>
                <a:cs typeface="Times New Roman" panose="02020603050405020304" pitchFamily="18" charset="0"/>
              </a:rPr>
              <a:t>ee</a:t>
            </a:r>
            <a:r>
              <a:rPr lang="lt-LT" sz="1500" kern="100" dirty="0">
                <a:latin typeface="Calibri" panose="020F0502020204030204" pitchFamily="34" charset="0"/>
                <a:ea typeface="Calibri" panose="020F0502020204030204" pitchFamily="34" charset="0"/>
                <a:cs typeface="Times New Roman" panose="02020603050405020304" pitchFamily="18" charset="0"/>
              </a:rPr>
              <a:t> ir kt. Šių principų nesilaikė „Žemaičių </a:t>
            </a:r>
            <a:r>
              <a:rPr lang="lt-LT" sz="1500" kern="100" dirty="0" err="1">
                <a:latin typeface="Calibri" panose="020F0502020204030204" pitchFamily="34" charset="0"/>
                <a:ea typeface="Calibri" panose="020F0502020204030204" pitchFamily="34" charset="0"/>
                <a:cs typeface="Times New Roman" panose="02020603050405020304" pitchFamily="18" charset="0"/>
              </a:rPr>
              <a:t>prietelius</a:t>
            </a:r>
            <a:r>
              <a:rPr lang="lt-LT" sz="1500" kern="100" dirty="0">
                <a:latin typeface="Calibri" panose="020F0502020204030204" pitchFamily="34" charset="0"/>
                <a:ea typeface="Calibri" panose="020F0502020204030204" pitchFamily="34" charset="0"/>
                <a:cs typeface="Times New Roman" panose="02020603050405020304" pitchFamily="18" charset="0"/>
              </a:rPr>
              <a:t>“: ilgųjų balsių jis papildomai niekaip nežymėjo. </a:t>
            </a:r>
          </a:p>
          <a:p>
            <a:pPr>
              <a:lnSpc>
                <a:spcPct val="107000"/>
              </a:lnSpc>
              <a:spcAft>
                <a:spcPts val="800"/>
              </a:spcAft>
              <a:buFont typeface="Wingdings" panose="05000000000000000000" pitchFamily="2" charset="2"/>
              <a:buChar char="Ø"/>
            </a:pPr>
            <a:r>
              <a:rPr lang="lt-LT" sz="1500" kern="100" dirty="0">
                <a:effectLst/>
                <a:latin typeface="Calibri" panose="020F0502020204030204" pitchFamily="34" charset="0"/>
                <a:ea typeface="Calibri" panose="020F0502020204030204" pitchFamily="34" charset="0"/>
                <a:cs typeface="Times New Roman" panose="02020603050405020304" pitchFamily="18" charset="0"/>
              </a:rPr>
              <a:t> 1926 m. panaikinus Žemaičių vyskupystę ir įkūrus Telšių vyskupija, vyskupas Justinas Staugaitis Telšiuose sutelkė katalikiškąją opoziciją. Kitais metais įkūrus Telšių kunigų seminariją, jaunieji ganytojai veržliai įsitraukė į kūrybinį darbą. Vyskupo prižiūrimas „Žemaičių </a:t>
            </a:r>
            <a:r>
              <a:rPr lang="lt-LT" sz="1500" kern="100" dirty="0" err="1">
                <a:effectLst/>
                <a:latin typeface="Calibri" panose="020F0502020204030204" pitchFamily="34" charset="0"/>
                <a:ea typeface="Calibri" panose="020F0502020204030204" pitchFamily="34" charset="0"/>
                <a:cs typeface="Times New Roman" panose="02020603050405020304" pitchFamily="18" charset="0"/>
              </a:rPr>
              <a:t>prietelius</a:t>
            </a:r>
            <a:r>
              <a:rPr lang="lt-LT" sz="1500" kern="100" dirty="0">
                <a:effectLst/>
                <a:latin typeface="Calibri" panose="020F0502020204030204" pitchFamily="34" charset="0"/>
                <a:ea typeface="Calibri" panose="020F0502020204030204" pitchFamily="34" charset="0"/>
                <a:cs typeface="Times New Roman" panose="02020603050405020304" pitchFamily="18" charset="0"/>
              </a:rPr>
              <a:t>“ (1926–1940, tiražas iki 9 000) tapo Telšių vyskupijos katalikiškosios visuomenės dalies tribūna. Katalikiškų pažiūrų studentai Lietuvos universitete telkėsi apie Simono </a:t>
            </a:r>
            <a:r>
              <a:rPr lang="lt-LT" sz="1500" kern="100" dirty="0">
                <a:latin typeface="Calibri" panose="020F0502020204030204" pitchFamily="34" charset="0"/>
                <a:ea typeface="Calibri" panose="020F0502020204030204" pitchFamily="34" charset="0"/>
                <a:cs typeface="Times New Roman" panose="02020603050405020304" pitchFamily="18" charset="0"/>
              </a:rPr>
              <a:t>D</a:t>
            </a:r>
            <a:r>
              <a:rPr lang="lt-LT" sz="1500" kern="100" dirty="0">
                <a:effectLst/>
                <a:latin typeface="Calibri" panose="020F0502020204030204" pitchFamily="34" charset="0"/>
                <a:ea typeface="Calibri" panose="020F0502020204030204" pitchFamily="34" charset="0"/>
                <a:cs typeface="Times New Roman" panose="02020603050405020304" pitchFamily="18" charset="0"/>
              </a:rPr>
              <a:t>aukanto draugiją (1925–1940), bei jos globėjas prof. Ignas Končius neleido </a:t>
            </a:r>
            <a:r>
              <a:rPr lang="lt-LT" sz="1500" kern="100" dirty="0" err="1">
                <a:effectLst/>
                <a:latin typeface="Calibri" panose="020F0502020204030204" pitchFamily="34" charset="0"/>
                <a:ea typeface="Calibri" panose="020F0502020204030204" pitchFamily="34" charset="0"/>
                <a:cs typeface="Times New Roman" panose="02020603050405020304" pitchFamily="18" charset="0"/>
              </a:rPr>
              <a:t>daukantiečių</a:t>
            </a:r>
            <a:r>
              <a:rPr lang="lt-LT" sz="1500" kern="100" dirty="0">
                <a:effectLst/>
                <a:latin typeface="Calibri" panose="020F0502020204030204" pitchFamily="34" charset="0"/>
                <a:ea typeface="Calibri" panose="020F0502020204030204" pitchFamily="34" charset="0"/>
                <a:cs typeface="Times New Roman" panose="02020603050405020304" pitchFamily="18" charset="0"/>
              </a:rPr>
              <a:t> veiklos politizuoti, skatino domėtis žemaičių etnografija.</a:t>
            </a:r>
          </a:p>
          <a:p>
            <a:pPr marL="0" indent="0">
              <a:lnSpc>
                <a:spcPct val="107000"/>
              </a:lnSpc>
              <a:spcAft>
                <a:spcPts val="800"/>
              </a:spcAft>
              <a:buNone/>
            </a:pPr>
            <a:r>
              <a:rPr lang="lt-LT" sz="1400" i="1" kern="100" dirty="0">
                <a:latin typeface="Calibri" panose="020F0502020204030204" pitchFamily="34" charset="0"/>
                <a:ea typeface="Calibri" panose="020F0502020204030204" pitchFamily="34" charset="0"/>
                <a:cs typeface="Times New Roman" panose="02020603050405020304" pitchFamily="18" charset="0"/>
              </a:rPr>
              <a:t>Nuotraukoje – laikraštis „Klaipėdos žinios“ Nr. 31 (1924 m. kovo 8 d.)</a:t>
            </a:r>
            <a:endParaRPr lang="lt-LT" sz="1400" i="1"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
        <p:nvSpPr>
          <p:cNvPr id="4" name="Teksto vietos rezervavimo ženklas 3">
            <a:extLst>
              <a:ext uri="{FF2B5EF4-FFF2-40B4-BE49-F238E27FC236}">
                <a16:creationId xmlns:a16="http://schemas.microsoft.com/office/drawing/2014/main" id="{35382CB8-8355-2879-BEBF-D17923B0A01F}"/>
              </a:ext>
            </a:extLst>
          </p:cNvPr>
          <p:cNvSpPr>
            <a:spLocks noGrp="1"/>
          </p:cNvSpPr>
          <p:nvPr>
            <p:ph type="body" sz="half" idx="2"/>
          </p:nvPr>
        </p:nvSpPr>
        <p:spPr>
          <a:xfrm>
            <a:off x="457200" y="1700808"/>
            <a:ext cx="3200400" cy="4604396"/>
          </a:xfrm>
        </p:spPr>
        <p:txBody>
          <a:bodyPr/>
          <a:lstStyle/>
          <a:p>
            <a:endParaRPr lang="lt-LT" dirty="0"/>
          </a:p>
        </p:txBody>
      </p:sp>
      <p:pic>
        <p:nvPicPr>
          <p:cNvPr id="8" name="Paveikslėlis 7">
            <a:extLst>
              <a:ext uri="{FF2B5EF4-FFF2-40B4-BE49-F238E27FC236}">
                <a16:creationId xmlns:a16="http://schemas.microsoft.com/office/drawing/2014/main" id="{4C42CC7C-DC65-0AC0-902A-B68100CB0646}"/>
              </a:ext>
            </a:extLst>
          </p:cNvPr>
          <p:cNvPicPr>
            <a:picLocks noChangeAspect="1"/>
          </p:cNvPicPr>
          <p:nvPr/>
        </p:nvPicPr>
        <p:blipFill>
          <a:blip r:embed="rId2"/>
          <a:stretch>
            <a:fillRect/>
          </a:stretch>
        </p:blipFill>
        <p:spPr>
          <a:xfrm>
            <a:off x="487690" y="1899592"/>
            <a:ext cx="3219742" cy="4841776"/>
          </a:xfrm>
          <a:prstGeom prst="rect">
            <a:avLst/>
          </a:prstGeom>
        </p:spPr>
      </p:pic>
    </p:spTree>
    <p:extLst>
      <p:ext uri="{BB962C8B-B14F-4D97-AF65-F5344CB8AC3E}">
        <p14:creationId xmlns:p14="http://schemas.microsoft.com/office/powerpoint/2010/main" val="1309046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9B72A-6F2D-4A5E-8228-0C4B63752ABE}"/>
              </a:ext>
            </a:extLst>
          </p:cNvPr>
          <p:cNvSpPr>
            <a:spLocks noGrp="1"/>
          </p:cNvSpPr>
          <p:nvPr>
            <p:ph type="title"/>
          </p:nvPr>
        </p:nvSpPr>
        <p:spPr>
          <a:xfrm>
            <a:off x="457200" y="594359"/>
            <a:ext cx="3200400" cy="2211572"/>
          </a:xfrm>
        </p:spPr>
        <p:txBody>
          <a:bodyPr>
            <a:normAutofit fontScale="90000"/>
          </a:bodyPr>
          <a:lstStyle/>
          <a:p>
            <a:r>
              <a:rPr lang="lt-LT" dirty="0"/>
              <a:t>„Žemaičių </a:t>
            </a:r>
            <a:r>
              <a:rPr lang="lt-LT" dirty="0" err="1"/>
              <a:t>prietelius</a:t>
            </a:r>
            <a:r>
              <a:rPr lang="lt-LT" dirty="0"/>
              <a:t>“</a:t>
            </a:r>
            <a:br>
              <a:rPr lang="lt-LT" dirty="0"/>
            </a:br>
            <a:br>
              <a:rPr lang="lt-LT" dirty="0"/>
            </a:br>
            <a:br>
              <a:rPr lang="lt-LT" dirty="0"/>
            </a:br>
            <a:endParaRPr lang="en-US" dirty="0"/>
          </a:p>
        </p:txBody>
      </p:sp>
      <p:sp>
        <p:nvSpPr>
          <p:cNvPr id="3" name="Content Placeholder 2">
            <a:extLst>
              <a:ext uri="{FF2B5EF4-FFF2-40B4-BE49-F238E27FC236}">
                <a16:creationId xmlns:a16="http://schemas.microsoft.com/office/drawing/2014/main" id="{12635F6B-BEA6-485E-9C10-4210FE4D8A6E}"/>
              </a:ext>
            </a:extLst>
          </p:cNvPr>
          <p:cNvSpPr>
            <a:spLocks noGrp="1"/>
          </p:cNvSpPr>
          <p:nvPr>
            <p:ph idx="1"/>
          </p:nvPr>
        </p:nvSpPr>
        <p:spPr>
          <a:xfrm>
            <a:off x="4800600" y="731520"/>
            <a:ext cx="6492240" cy="5865832"/>
          </a:xfrm>
        </p:spPr>
        <p:txBody>
          <a:bodyPr>
            <a:noAutofit/>
          </a:bodyPr>
          <a:lstStyle/>
          <a:p>
            <a:pPr>
              <a:buFont typeface="Wingdings" panose="05000000000000000000" pitchFamily="2" charset="2"/>
              <a:buChar char="Ø"/>
            </a:pPr>
            <a:r>
              <a:rPr lang="en-US" sz="1400" dirty="0" err="1">
                <a:cs typeface="Times New Roman" panose="02020603050405020304" pitchFamily="18" charset="0"/>
              </a:rPr>
              <a:t>Didelį</a:t>
            </a:r>
            <a:r>
              <a:rPr lang="en-US" sz="1400" dirty="0">
                <a:cs typeface="Times New Roman" panose="02020603050405020304" pitchFamily="18" charset="0"/>
              </a:rPr>
              <a:t> </a:t>
            </a:r>
            <a:r>
              <a:rPr lang="en-US" sz="1400" dirty="0" err="1">
                <a:cs typeface="Times New Roman" panose="02020603050405020304" pitchFamily="18" charset="0"/>
              </a:rPr>
              <a:t>vaidmenį</a:t>
            </a:r>
            <a:r>
              <a:rPr lang="en-US" sz="1400" dirty="0">
                <a:cs typeface="Times New Roman" panose="02020603050405020304" pitchFamily="18" charset="0"/>
              </a:rPr>
              <a:t> </a:t>
            </a:r>
            <a:r>
              <a:rPr lang="en-US" sz="1400" dirty="0" err="1">
                <a:cs typeface="Times New Roman" panose="02020603050405020304" pitchFamily="18" charset="0"/>
              </a:rPr>
              <a:t>tiek</a:t>
            </a:r>
            <a:r>
              <a:rPr lang="en-US" sz="1400" dirty="0">
                <a:cs typeface="Times New Roman" panose="02020603050405020304" pitchFamily="18" charset="0"/>
              </a:rPr>
              <a:t> </a:t>
            </a:r>
            <a:r>
              <a:rPr lang="en-US" sz="1400" dirty="0" err="1">
                <a:cs typeface="Times New Roman" panose="02020603050405020304" pitchFamily="18" charset="0"/>
              </a:rPr>
              <a:t>politiniame</a:t>
            </a:r>
            <a:r>
              <a:rPr lang="en-US" sz="1400" dirty="0">
                <a:cs typeface="Times New Roman" panose="02020603050405020304" pitchFamily="18" charset="0"/>
              </a:rPr>
              <a:t>, </a:t>
            </a:r>
            <a:r>
              <a:rPr lang="en-US" sz="1400" dirty="0" err="1">
                <a:cs typeface="Times New Roman" panose="02020603050405020304" pitchFamily="18" charset="0"/>
              </a:rPr>
              <a:t>tiek</a:t>
            </a:r>
            <a:r>
              <a:rPr lang="en-US" sz="1400" dirty="0">
                <a:cs typeface="Times New Roman" panose="02020603050405020304" pitchFamily="18" charset="0"/>
              </a:rPr>
              <a:t> </a:t>
            </a:r>
            <a:r>
              <a:rPr lang="en-US" sz="1400" dirty="0" err="1">
                <a:cs typeface="Times New Roman" panose="02020603050405020304" pitchFamily="18" charset="0"/>
              </a:rPr>
              <a:t>kultūriniame</a:t>
            </a:r>
            <a:r>
              <a:rPr lang="en-US" sz="1400" dirty="0">
                <a:cs typeface="Times New Roman" panose="02020603050405020304" pitchFamily="18" charset="0"/>
              </a:rPr>
              <a:t> </a:t>
            </a:r>
            <a:r>
              <a:rPr lang="lt-LT" sz="1400" dirty="0">
                <a:cs typeface="Times New Roman" panose="02020603050405020304" pitchFamily="18" charset="0"/>
              </a:rPr>
              <a:t>Žemaitijos </a:t>
            </a:r>
            <a:r>
              <a:rPr lang="en-US" sz="1400" dirty="0" err="1">
                <a:cs typeface="Times New Roman" panose="02020603050405020304" pitchFamily="18" charset="0"/>
              </a:rPr>
              <a:t>gyvenime</a:t>
            </a:r>
            <a:r>
              <a:rPr lang="en-US" sz="1400" dirty="0">
                <a:cs typeface="Times New Roman" panose="02020603050405020304" pitchFamily="18" charset="0"/>
              </a:rPr>
              <a:t> </a:t>
            </a:r>
            <a:r>
              <a:rPr lang="en-US" sz="1400" dirty="0" err="1">
                <a:cs typeface="Times New Roman" panose="02020603050405020304" pitchFamily="18" charset="0"/>
              </a:rPr>
              <a:t>atliko</a:t>
            </a:r>
            <a:r>
              <a:rPr lang="en-US" sz="1400" dirty="0">
                <a:cs typeface="Times New Roman" panose="02020603050405020304" pitchFamily="18" charset="0"/>
              </a:rPr>
              <a:t> 1925 met</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kovo</a:t>
            </a:r>
            <a:r>
              <a:rPr lang="en-US" sz="1400" dirty="0">
                <a:cs typeface="Times New Roman" panose="02020603050405020304" pitchFamily="18" charset="0"/>
              </a:rPr>
              <a:t> 18 d. </a:t>
            </a:r>
            <a:r>
              <a:rPr lang="lt-LT" sz="1400" dirty="0">
                <a:cs typeface="Times New Roman" panose="02020603050405020304" pitchFamily="18" charset="0"/>
              </a:rPr>
              <a:t>pradėtas leisti </a:t>
            </a:r>
            <a:r>
              <a:rPr lang="en-US" sz="1400" dirty="0" err="1">
                <a:cs typeface="Times New Roman" panose="02020603050405020304" pitchFamily="18" charset="0"/>
              </a:rPr>
              <a:t>Telši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katalik</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veikimo</a:t>
            </a:r>
            <a:r>
              <a:rPr lang="en-US" sz="1400" dirty="0">
                <a:cs typeface="Times New Roman" panose="02020603050405020304" pitchFamily="18" charset="0"/>
              </a:rPr>
              <a:t> </a:t>
            </a:r>
            <a:r>
              <a:rPr lang="en-US" sz="1400" dirty="0" err="1">
                <a:cs typeface="Times New Roman" panose="02020603050405020304" pitchFamily="18" charset="0"/>
              </a:rPr>
              <a:t>centro</a:t>
            </a:r>
            <a:r>
              <a:rPr lang="en-US" sz="1400" dirty="0">
                <a:cs typeface="Times New Roman" panose="02020603050405020304" pitchFamily="18" charset="0"/>
              </a:rPr>
              <a:t> </a:t>
            </a:r>
            <a:r>
              <a:rPr lang="en-US" sz="1400" dirty="0" err="1">
                <a:cs typeface="Times New Roman" panose="02020603050405020304" pitchFamily="18" charset="0"/>
              </a:rPr>
              <a:t>laikraštis</a:t>
            </a:r>
            <a:r>
              <a:rPr lang="en-US" sz="1400" dirty="0">
                <a:cs typeface="Times New Roman" panose="02020603050405020304" pitchFamily="18" charset="0"/>
              </a:rPr>
              <a:t> „</a:t>
            </a:r>
            <a:r>
              <a:rPr lang="en-US" sz="1400" dirty="0" err="1">
                <a:cs typeface="Times New Roman" panose="02020603050405020304" pitchFamily="18" charset="0"/>
              </a:rPr>
              <a:t>Žemaiči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prietelius</a:t>
            </a:r>
            <a:r>
              <a:rPr lang="en-US" sz="1400" dirty="0">
                <a:cs typeface="Times New Roman" panose="02020603050405020304" pitchFamily="18" charset="0"/>
              </a:rPr>
              <a:t>“, </a:t>
            </a:r>
            <a:r>
              <a:rPr lang="en-US" sz="1400" dirty="0" err="1">
                <a:cs typeface="Times New Roman" panose="02020603050405020304" pitchFamily="18" charset="0"/>
              </a:rPr>
              <a:t>kuris</a:t>
            </a:r>
            <a:r>
              <a:rPr lang="en-US" sz="1400" dirty="0">
                <a:cs typeface="Times New Roman" panose="02020603050405020304" pitchFamily="18" charset="0"/>
              </a:rPr>
              <a:t> </a:t>
            </a:r>
            <a:r>
              <a:rPr lang="en-US" sz="1400" dirty="0" err="1">
                <a:cs typeface="Times New Roman" panose="02020603050405020304" pitchFamily="18" charset="0"/>
              </a:rPr>
              <a:t>buvo</a:t>
            </a:r>
            <a:r>
              <a:rPr lang="en-US" sz="1400" dirty="0">
                <a:cs typeface="Times New Roman" panose="02020603050405020304" pitchFamily="18" charset="0"/>
              </a:rPr>
              <a:t> </a:t>
            </a:r>
            <a:r>
              <a:rPr lang="en-US" sz="1400" dirty="0" err="1">
                <a:cs typeface="Times New Roman" panose="02020603050405020304" pitchFamily="18" charset="0"/>
              </a:rPr>
              <a:t>skirtas</a:t>
            </a:r>
            <a:r>
              <a:rPr lang="en-US" sz="1400" dirty="0">
                <a:cs typeface="Times New Roman" panose="02020603050405020304" pitchFamily="18" charset="0"/>
              </a:rPr>
              <a:t> </a:t>
            </a:r>
            <a:r>
              <a:rPr lang="en-US" sz="1400" dirty="0" err="1">
                <a:cs typeface="Times New Roman" panose="02020603050405020304" pitchFamily="18" charset="0"/>
              </a:rPr>
              <a:t>visai</a:t>
            </a:r>
            <a:r>
              <a:rPr lang="en-US" sz="1400" dirty="0">
                <a:cs typeface="Times New Roman" panose="02020603050405020304" pitchFamily="18" charset="0"/>
              </a:rPr>
              <a:t> </a:t>
            </a:r>
            <a:r>
              <a:rPr lang="en-US" sz="1400" dirty="0" err="1">
                <a:cs typeface="Times New Roman" panose="02020603050405020304" pitchFamily="18" charset="0"/>
              </a:rPr>
              <a:t>Žemaiči</a:t>
            </a:r>
            <a:r>
              <a:rPr lang="lt-LT" sz="1400" dirty="0">
                <a:cs typeface="Times New Roman" panose="02020603050405020304" pitchFamily="18" charset="0"/>
              </a:rPr>
              <a:t>ų</a:t>
            </a:r>
            <a:r>
              <a:rPr lang="en-US" sz="1400" dirty="0">
                <a:cs typeface="Times New Roman" panose="02020603050405020304" pitchFamily="18" charset="0"/>
              </a:rPr>
              <a:t> (v</a:t>
            </a:r>
            <a:r>
              <a:rPr lang="lt-LT" sz="1400" dirty="0">
                <a:cs typeface="Times New Roman" panose="02020603050405020304" pitchFamily="18" charset="0"/>
              </a:rPr>
              <a:t>ė</a:t>
            </a:r>
            <a:r>
              <a:rPr lang="en-US" sz="1400" dirty="0" err="1">
                <a:cs typeface="Times New Roman" panose="02020603050405020304" pitchFamily="18" charset="0"/>
              </a:rPr>
              <a:t>liau</a:t>
            </a:r>
            <a:r>
              <a:rPr lang="en-US" sz="1400" dirty="0">
                <a:cs typeface="Times New Roman" panose="02020603050405020304" pitchFamily="18" charset="0"/>
              </a:rPr>
              <a:t> – </a:t>
            </a:r>
            <a:r>
              <a:rPr lang="en-US" sz="1400" dirty="0" err="1">
                <a:cs typeface="Times New Roman" panose="02020603050405020304" pitchFamily="18" charset="0"/>
              </a:rPr>
              <a:t>Telši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vyskupystei</a:t>
            </a:r>
            <a:r>
              <a:rPr lang="en-US" sz="1400" dirty="0">
                <a:cs typeface="Times New Roman" panose="02020603050405020304" pitchFamily="18" charset="0"/>
              </a:rPr>
              <a:t>. </a:t>
            </a:r>
            <a:r>
              <a:rPr lang="lt-LT" sz="1400" dirty="0">
                <a:cs typeface="Times New Roman" panose="02020603050405020304" pitchFamily="18" charset="0"/>
              </a:rPr>
              <a:t>Jo leidyba nutraukta 1940 metais.</a:t>
            </a:r>
          </a:p>
          <a:p>
            <a:pPr>
              <a:buFont typeface="Wingdings" panose="05000000000000000000" pitchFamily="2" charset="2"/>
              <a:buChar char="Ø"/>
            </a:pPr>
            <a:r>
              <a:rPr lang="en-US" sz="1400" dirty="0" err="1">
                <a:cs typeface="Times New Roman" panose="02020603050405020304" pitchFamily="18" charset="0"/>
              </a:rPr>
              <a:t>Pirmame</a:t>
            </a:r>
            <a:r>
              <a:rPr lang="en-US" sz="1400" dirty="0">
                <a:cs typeface="Times New Roman" panose="02020603050405020304" pitchFamily="18" charset="0"/>
              </a:rPr>
              <a:t> „</a:t>
            </a:r>
            <a:r>
              <a:rPr lang="en-US" sz="1400" dirty="0" err="1">
                <a:cs typeface="Times New Roman" panose="02020603050405020304" pitchFamily="18" charset="0"/>
              </a:rPr>
              <a:t>Žemaiči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prieteliaus</a:t>
            </a:r>
            <a:r>
              <a:rPr lang="en-US" sz="1400" dirty="0">
                <a:cs typeface="Times New Roman" panose="02020603050405020304" pitchFamily="18" charset="0"/>
              </a:rPr>
              <a:t>“ </a:t>
            </a:r>
            <a:r>
              <a:rPr lang="en-US" sz="1400" dirty="0" err="1">
                <a:cs typeface="Times New Roman" panose="02020603050405020304" pitchFamily="18" charset="0"/>
              </a:rPr>
              <a:t>numeryje</a:t>
            </a:r>
            <a:r>
              <a:rPr lang="en-US" sz="1400" dirty="0">
                <a:cs typeface="Times New Roman" panose="02020603050405020304" pitchFamily="18" charset="0"/>
              </a:rPr>
              <a:t>, </a:t>
            </a:r>
            <a:r>
              <a:rPr lang="en-US" sz="1400" dirty="0" err="1">
                <a:cs typeface="Times New Roman" panose="02020603050405020304" pitchFamily="18" charset="0"/>
              </a:rPr>
              <a:t>atsakydami</a:t>
            </a:r>
            <a:r>
              <a:rPr lang="en-US" sz="1400" dirty="0">
                <a:cs typeface="Times New Roman" panose="02020603050405020304" pitchFamily="18" charset="0"/>
              </a:rPr>
              <a:t> į </a:t>
            </a:r>
            <a:r>
              <a:rPr lang="en-US" sz="1400" dirty="0" err="1">
                <a:cs typeface="Times New Roman" panose="02020603050405020304" pitchFamily="18" charset="0"/>
              </a:rPr>
              <a:t>klausimą</a:t>
            </a:r>
            <a:r>
              <a:rPr lang="en-US" sz="1400" dirty="0">
                <a:cs typeface="Times New Roman" panose="02020603050405020304" pitchFamily="18" charset="0"/>
              </a:rPr>
              <a:t>, kas vert</a:t>
            </a:r>
            <a:r>
              <a:rPr lang="lt-LT" sz="1400" dirty="0">
                <a:cs typeface="Times New Roman" panose="02020603050405020304" pitchFamily="18" charset="0"/>
              </a:rPr>
              <a:t>ė</a:t>
            </a:r>
            <a:r>
              <a:rPr lang="en-US" sz="1400" dirty="0">
                <a:cs typeface="Times New Roman" panose="02020603050405020304" pitchFamily="18" charset="0"/>
              </a:rPr>
              <a:t> </a:t>
            </a:r>
            <a:r>
              <a:rPr lang="en-US" sz="1400" dirty="0" err="1">
                <a:cs typeface="Times New Roman" panose="02020603050405020304" pitchFamily="18" charset="0"/>
              </a:rPr>
              <a:t>leisti</a:t>
            </a:r>
            <a:r>
              <a:rPr lang="en-US" sz="1400" dirty="0">
                <a:cs typeface="Times New Roman" panose="02020603050405020304" pitchFamily="18" charset="0"/>
              </a:rPr>
              <a:t> </a:t>
            </a:r>
            <a:r>
              <a:rPr lang="en-US" sz="1400" dirty="0" err="1">
                <a:cs typeface="Times New Roman" panose="02020603050405020304" pitchFamily="18" charset="0"/>
              </a:rPr>
              <a:t>atskirą</a:t>
            </a:r>
            <a:r>
              <a:rPr lang="en-US" sz="1400" dirty="0">
                <a:cs typeface="Times New Roman" panose="02020603050405020304" pitchFamily="18" charset="0"/>
              </a:rPr>
              <a:t> </a:t>
            </a:r>
            <a:r>
              <a:rPr lang="en-US" sz="1400" dirty="0" err="1">
                <a:cs typeface="Times New Roman" panose="02020603050405020304" pitchFamily="18" charset="0"/>
              </a:rPr>
              <a:t>žemaičiams</a:t>
            </a:r>
            <a:r>
              <a:rPr lang="en-US" sz="1400" dirty="0">
                <a:cs typeface="Times New Roman" panose="02020603050405020304" pitchFamily="18" charset="0"/>
              </a:rPr>
              <a:t> </a:t>
            </a:r>
            <a:r>
              <a:rPr lang="en-US" sz="1400" dirty="0" err="1">
                <a:cs typeface="Times New Roman" panose="02020603050405020304" pitchFamily="18" charset="0"/>
              </a:rPr>
              <a:t>laikrašt</a:t>
            </a:r>
            <a:r>
              <a:rPr lang="lt-LT" sz="1400" dirty="0">
                <a:cs typeface="Times New Roman" panose="02020603050405020304" pitchFamily="18" charset="0"/>
              </a:rPr>
              <a:t>į</a:t>
            </a:r>
            <a:r>
              <a:rPr lang="en-US" sz="1400" dirty="0">
                <a:cs typeface="Times New Roman" panose="02020603050405020304" pitchFamily="18" charset="0"/>
              </a:rPr>
              <a:t>, jo </a:t>
            </a:r>
            <a:r>
              <a:rPr lang="en-US" sz="1400" dirty="0" err="1">
                <a:cs typeface="Times New Roman" panose="02020603050405020304" pitchFamily="18" charset="0"/>
              </a:rPr>
              <a:t>leid</a:t>
            </a:r>
            <a:r>
              <a:rPr lang="lt-LT" sz="1400" dirty="0">
                <a:cs typeface="Times New Roman" panose="02020603050405020304" pitchFamily="18" charset="0"/>
              </a:rPr>
              <a:t>ė</a:t>
            </a:r>
            <a:r>
              <a:rPr lang="en-US" sz="1400" dirty="0">
                <a:cs typeface="Times New Roman" panose="02020603050405020304" pitchFamily="18" charset="0"/>
              </a:rPr>
              <a:t>jai </a:t>
            </a:r>
            <a:r>
              <a:rPr lang="en-US" sz="1400" dirty="0" err="1">
                <a:cs typeface="Times New Roman" panose="02020603050405020304" pitchFamily="18" charset="0"/>
              </a:rPr>
              <a:t>nurod</a:t>
            </a:r>
            <a:r>
              <a:rPr lang="lt-LT" sz="1400" dirty="0">
                <a:cs typeface="Times New Roman" panose="02020603050405020304" pitchFamily="18" charset="0"/>
              </a:rPr>
              <a:t>ė</a:t>
            </a:r>
            <a:r>
              <a:rPr lang="en-US" sz="1400" dirty="0">
                <a:cs typeface="Times New Roman" panose="02020603050405020304" pitchFamily="18" charset="0"/>
              </a:rPr>
              <a:t>, </a:t>
            </a:r>
            <a:r>
              <a:rPr lang="en-US" sz="1400" dirty="0" err="1">
                <a:cs typeface="Times New Roman" panose="02020603050405020304" pitchFamily="18" charset="0"/>
              </a:rPr>
              <a:t>kad</a:t>
            </a:r>
            <a:r>
              <a:rPr lang="en-US" sz="1400" dirty="0">
                <a:cs typeface="Times New Roman" panose="02020603050405020304" pitchFamily="18" charset="0"/>
              </a:rPr>
              <a:t> „</a:t>
            </a:r>
            <a:r>
              <a:rPr lang="en-US" sz="1400" dirty="0" err="1">
                <a:cs typeface="Times New Roman" panose="02020603050405020304" pitchFamily="18" charset="0"/>
              </a:rPr>
              <a:t>Kaune</a:t>
            </a:r>
            <a:r>
              <a:rPr lang="en-US" sz="1400" dirty="0">
                <a:cs typeface="Times New Roman" panose="02020603050405020304" pitchFamily="18" charset="0"/>
              </a:rPr>
              <a:t> </a:t>
            </a:r>
            <a:r>
              <a:rPr lang="en-US" sz="1400" dirty="0" err="1">
                <a:cs typeface="Times New Roman" panose="02020603050405020304" pitchFamily="18" charset="0"/>
              </a:rPr>
              <a:t>leidžiamieji</a:t>
            </a:r>
            <a:r>
              <a:rPr lang="en-US" sz="1400" dirty="0">
                <a:cs typeface="Times New Roman" panose="02020603050405020304" pitchFamily="18" charset="0"/>
              </a:rPr>
              <a:t> </a:t>
            </a:r>
            <a:r>
              <a:rPr lang="en-US" sz="1400" dirty="0" err="1">
                <a:cs typeface="Times New Roman" panose="02020603050405020304" pitchFamily="18" charset="0"/>
              </a:rPr>
              <a:t>laikraðčiai</a:t>
            </a:r>
            <a:r>
              <a:rPr lang="en-US" sz="1400" dirty="0">
                <a:cs typeface="Times New Roman" panose="02020603050405020304" pitchFamily="18" charset="0"/>
              </a:rPr>
              <a:t> </a:t>
            </a:r>
            <a:r>
              <a:rPr lang="en-US" sz="1400" b="1" dirty="0" err="1">
                <a:cs typeface="Times New Roman" panose="02020603050405020304" pitchFamily="18" charset="0"/>
              </a:rPr>
              <a:t>sunkiai</a:t>
            </a:r>
            <a:r>
              <a:rPr lang="en-US" sz="1400" b="1" dirty="0">
                <a:cs typeface="Times New Roman" panose="02020603050405020304" pitchFamily="18" charset="0"/>
              </a:rPr>
              <a:t> </a:t>
            </a:r>
            <a:r>
              <a:rPr lang="en-US" sz="1400" b="1" dirty="0" err="1">
                <a:cs typeface="Times New Roman" panose="02020603050405020304" pitchFamily="18" charset="0"/>
              </a:rPr>
              <a:t>prieinami</a:t>
            </a:r>
            <a:r>
              <a:rPr lang="en-US" sz="1400" b="1" dirty="0">
                <a:cs typeface="Times New Roman" panose="02020603050405020304" pitchFamily="18" charset="0"/>
              </a:rPr>
              <a:t> </a:t>
            </a:r>
            <a:r>
              <a:rPr lang="en-US" sz="1400" b="1" dirty="0" err="1">
                <a:cs typeface="Times New Roman" panose="02020603050405020304" pitchFamily="18" charset="0"/>
              </a:rPr>
              <a:t>mūs</a:t>
            </a:r>
            <a:r>
              <a:rPr lang="lt-LT" sz="1400" b="1" dirty="0">
                <a:cs typeface="Times New Roman" panose="02020603050405020304" pitchFamily="18" charset="0"/>
              </a:rPr>
              <a:t>ų</a:t>
            </a:r>
            <a:r>
              <a:rPr lang="en-US" sz="1400" b="1" dirty="0">
                <a:cs typeface="Times New Roman" panose="02020603050405020304" pitchFamily="18" charset="0"/>
              </a:rPr>
              <a:t> </a:t>
            </a:r>
            <a:r>
              <a:rPr lang="en-US" sz="1400" b="1" dirty="0" err="1">
                <a:cs typeface="Times New Roman" panose="02020603050405020304" pitchFamily="18" charset="0"/>
              </a:rPr>
              <a:t>liaudžiai</a:t>
            </a:r>
            <a:r>
              <a:rPr lang="en-US" sz="1400" b="1" dirty="0">
                <a:cs typeface="Times New Roman" panose="02020603050405020304" pitchFamily="18" charset="0"/>
              </a:rPr>
              <a:t> </a:t>
            </a:r>
            <a:r>
              <a:rPr lang="en-US" sz="1400" b="1" dirty="0" err="1">
                <a:cs typeface="Times New Roman" panose="02020603050405020304" pitchFamily="18" charset="0"/>
              </a:rPr>
              <a:t>kalbos</a:t>
            </a:r>
            <a:r>
              <a:rPr lang="en-US" sz="1400" b="1" dirty="0">
                <a:cs typeface="Times New Roman" panose="02020603050405020304" pitchFamily="18" charset="0"/>
              </a:rPr>
              <a:t> </a:t>
            </a:r>
            <a:r>
              <a:rPr lang="en-US" sz="1400" b="1" dirty="0" err="1">
                <a:cs typeface="Times New Roman" panose="02020603050405020304" pitchFamily="18" charset="0"/>
              </a:rPr>
              <a:t>atžvilgiu</a:t>
            </a:r>
            <a:r>
              <a:rPr lang="en-US" sz="1400" b="1" dirty="0">
                <a:cs typeface="Times New Roman" panose="02020603050405020304" pitchFamily="18" charset="0"/>
              </a:rPr>
              <a:t>,</a:t>
            </a:r>
            <a:r>
              <a:rPr lang="en-US" sz="1400" dirty="0">
                <a:cs typeface="Times New Roman" panose="02020603050405020304" pitchFamily="18" charset="0"/>
              </a:rPr>
              <a:t> </a:t>
            </a:r>
            <a:r>
              <a:rPr lang="en-US" sz="1400" dirty="0" err="1">
                <a:cs typeface="Times New Roman" panose="02020603050405020304" pitchFamily="18" charset="0"/>
              </a:rPr>
              <a:t>gyvenimo</a:t>
            </a:r>
            <a:r>
              <a:rPr lang="en-US" sz="1400" dirty="0">
                <a:cs typeface="Times New Roman" panose="02020603050405020304" pitchFamily="18" charset="0"/>
              </a:rPr>
              <a:t> </a:t>
            </a:r>
            <a:r>
              <a:rPr lang="en-US" sz="1400" dirty="0" err="1">
                <a:cs typeface="Times New Roman" panose="02020603050405020304" pitchFamily="18" charset="0"/>
              </a:rPr>
              <a:t>kasdienini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reikal</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skirtingumu</a:t>
            </a:r>
            <a:r>
              <a:rPr lang="en-US" sz="1400" dirty="0">
                <a:cs typeface="Times New Roman" panose="02020603050405020304" pitchFamily="18" charset="0"/>
              </a:rPr>
              <a:t> [...]“. </a:t>
            </a:r>
            <a:endParaRPr lang="lt-LT" sz="1400" dirty="0">
              <a:cs typeface="Times New Roman" panose="02020603050405020304" pitchFamily="18" charset="0"/>
            </a:endParaRPr>
          </a:p>
          <a:p>
            <a:pPr>
              <a:buFont typeface="Wingdings" panose="05000000000000000000" pitchFamily="2" charset="2"/>
              <a:buChar char="Ø"/>
            </a:pPr>
            <a:r>
              <a:rPr lang="en-US" sz="1400" dirty="0" err="1">
                <a:cs typeface="Times New Roman" panose="02020603050405020304" pitchFamily="18" charset="0"/>
              </a:rPr>
              <a:t>Daug</a:t>
            </a:r>
            <a:r>
              <a:rPr lang="en-US" sz="1400" dirty="0">
                <a:cs typeface="Times New Roman" panose="02020603050405020304" pitchFamily="18" charset="0"/>
              </a:rPr>
              <a:t> </a:t>
            </a:r>
            <a:r>
              <a:rPr lang="en-US" sz="1400" dirty="0" err="1">
                <a:cs typeface="Times New Roman" panose="02020603050405020304" pitchFamily="18" charset="0"/>
              </a:rPr>
              <a:t>vietos</a:t>
            </a:r>
            <a:r>
              <a:rPr lang="en-US" sz="1400" dirty="0">
                <a:cs typeface="Times New Roman" panose="02020603050405020304" pitchFamily="18" charset="0"/>
              </a:rPr>
              <a:t> „</a:t>
            </a:r>
            <a:r>
              <a:rPr lang="en-US" sz="1400" dirty="0" err="1">
                <a:cs typeface="Times New Roman" panose="02020603050405020304" pitchFamily="18" charset="0"/>
              </a:rPr>
              <a:t>Žemaiči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prieteliuje</a:t>
            </a:r>
            <a:r>
              <a:rPr lang="en-US" sz="1400" dirty="0">
                <a:cs typeface="Times New Roman" panose="02020603050405020304" pitchFamily="18" charset="0"/>
              </a:rPr>
              <a:t>“</a:t>
            </a:r>
            <a:r>
              <a:rPr lang="lt-LT" sz="1400" dirty="0">
                <a:cs typeface="Times New Roman" panose="02020603050405020304" pitchFamily="18" charset="0"/>
              </a:rPr>
              <a:t> buvo skiriama </a:t>
            </a:r>
            <a:r>
              <a:rPr lang="en-US" sz="1400" dirty="0" err="1">
                <a:cs typeface="Times New Roman" panose="02020603050405020304" pitchFamily="18" charset="0"/>
              </a:rPr>
              <a:t>Žemaitijos</a:t>
            </a:r>
            <a:r>
              <a:rPr lang="en-US" sz="1400" dirty="0">
                <a:cs typeface="Times New Roman" panose="02020603050405020304" pitchFamily="18" charset="0"/>
              </a:rPr>
              <a:t> </a:t>
            </a:r>
            <a:r>
              <a:rPr lang="en-US" sz="1400" dirty="0" err="1">
                <a:cs typeface="Times New Roman" panose="02020603050405020304" pitchFamily="18" charset="0"/>
              </a:rPr>
              <a:t>kultūros</a:t>
            </a:r>
            <a:r>
              <a:rPr lang="en-US" sz="1400" dirty="0">
                <a:cs typeface="Times New Roman" panose="02020603050405020304" pitchFamily="18" charset="0"/>
              </a:rPr>
              <a:t>, </a:t>
            </a:r>
            <a:r>
              <a:rPr lang="en-US" sz="1400" dirty="0" err="1">
                <a:cs typeface="Times New Roman" panose="02020603050405020304" pitchFamily="18" charset="0"/>
              </a:rPr>
              <a:t>šio</a:t>
            </a:r>
            <a:r>
              <a:rPr lang="en-US" sz="1400" dirty="0">
                <a:cs typeface="Times New Roman" panose="02020603050405020304" pitchFamily="18" charset="0"/>
              </a:rPr>
              <a:t> </a:t>
            </a:r>
            <a:r>
              <a:rPr lang="en-US" sz="1400" dirty="0" err="1">
                <a:cs typeface="Times New Roman" panose="02020603050405020304" pitchFamily="18" charset="0"/>
              </a:rPr>
              <a:t>krašto</a:t>
            </a:r>
            <a:r>
              <a:rPr lang="en-US" sz="1400" dirty="0">
                <a:cs typeface="Times New Roman" panose="02020603050405020304" pitchFamily="18" charset="0"/>
              </a:rPr>
              <a:t> </a:t>
            </a:r>
            <a:r>
              <a:rPr lang="en-US" sz="1400" dirty="0" err="1">
                <a:cs typeface="Times New Roman" panose="02020603050405020304" pitchFamily="18" charset="0"/>
              </a:rPr>
              <a:t>identiteto</a:t>
            </a:r>
            <a:r>
              <a:rPr lang="en-US" sz="1400" dirty="0">
                <a:cs typeface="Times New Roman" panose="02020603050405020304" pitchFamily="18" charset="0"/>
              </a:rPr>
              <a:t> </a:t>
            </a:r>
            <a:r>
              <a:rPr lang="en-US" sz="1400" dirty="0" err="1">
                <a:cs typeface="Times New Roman" panose="02020603050405020304" pitchFamily="18" charset="0"/>
              </a:rPr>
              <a:t>išlaikymui</a:t>
            </a:r>
            <a:r>
              <a:rPr lang="en-US" sz="1400" dirty="0">
                <a:cs typeface="Times New Roman" panose="02020603050405020304" pitchFamily="18" charset="0"/>
              </a:rPr>
              <a:t>, </a:t>
            </a:r>
            <a:r>
              <a:rPr lang="en-US" sz="1400" dirty="0" err="1">
                <a:cs typeface="Times New Roman" panose="02020603050405020304" pitchFamily="18" charset="0"/>
              </a:rPr>
              <a:t>gyventoj</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švietimui</a:t>
            </a:r>
            <a:r>
              <a:rPr lang="en-US" sz="1400" dirty="0">
                <a:cs typeface="Times New Roman" panose="02020603050405020304" pitchFamily="18" charset="0"/>
              </a:rPr>
              <a:t> </a:t>
            </a:r>
            <a:r>
              <a:rPr lang="en-US" sz="1400" dirty="0" err="1">
                <a:cs typeface="Times New Roman" panose="02020603050405020304" pitchFamily="18" charset="0"/>
              </a:rPr>
              <a:t>ir</a:t>
            </a:r>
            <a:r>
              <a:rPr lang="en-US" sz="1400" dirty="0">
                <a:cs typeface="Times New Roman" panose="02020603050405020304" pitchFamily="18" charset="0"/>
              </a:rPr>
              <a:t> </a:t>
            </a:r>
            <a:r>
              <a:rPr lang="en-US" sz="1400" dirty="0" err="1">
                <a:cs typeface="Times New Roman" panose="02020603050405020304" pitchFamily="18" charset="0"/>
              </a:rPr>
              <a:t>Žemaitijos</a:t>
            </a:r>
            <a:r>
              <a:rPr lang="en-US" sz="1400" dirty="0">
                <a:cs typeface="Times New Roman" panose="02020603050405020304" pitchFamily="18" charset="0"/>
              </a:rPr>
              <a:t> </a:t>
            </a:r>
            <a:r>
              <a:rPr lang="en-US" sz="1400" dirty="0" err="1">
                <a:cs typeface="Times New Roman" panose="02020603050405020304" pitchFamily="18" charset="0"/>
              </a:rPr>
              <a:t>istorijos</a:t>
            </a:r>
            <a:r>
              <a:rPr lang="en-US" sz="1400" dirty="0">
                <a:cs typeface="Times New Roman" panose="02020603050405020304" pitchFamily="18" charset="0"/>
              </a:rPr>
              <a:t> </a:t>
            </a:r>
            <a:r>
              <a:rPr lang="en-US" sz="1400" dirty="0" err="1">
                <a:cs typeface="Times New Roman" panose="02020603050405020304" pitchFamily="18" charset="0"/>
              </a:rPr>
              <a:t>klausimams</a:t>
            </a:r>
            <a:r>
              <a:rPr lang="en-US" sz="1400" dirty="0">
                <a:cs typeface="Times New Roman" panose="02020603050405020304" pitchFamily="18" charset="0"/>
              </a:rPr>
              <a:t>.</a:t>
            </a:r>
            <a:endParaRPr lang="lt-LT" sz="1400" dirty="0">
              <a:cs typeface="Times New Roman" panose="02020603050405020304" pitchFamily="18" charset="0"/>
            </a:endParaRPr>
          </a:p>
          <a:p>
            <a:pPr>
              <a:buFont typeface="Wingdings" panose="05000000000000000000" pitchFamily="2" charset="2"/>
              <a:buChar char="Ø"/>
            </a:pPr>
            <a:r>
              <a:rPr lang="lt-LT" sz="1400" dirty="0">
                <a:cs typeface="Times New Roman" panose="02020603050405020304" pitchFamily="18" charset="0"/>
              </a:rPr>
              <a:t>Tuo laikotarpiu T</a:t>
            </a:r>
            <a:r>
              <a:rPr lang="en-US" sz="1400" dirty="0" err="1">
                <a:cs typeface="Times New Roman" panose="02020603050405020304" pitchFamily="18" charset="0"/>
              </a:rPr>
              <a:t>elši</a:t>
            </a:r>
            <a:r>
              <a:rPr lang="lt-LT" sz="1400" dirty="0">
                <a:cs typeface="Times New Roman" panose="02020603050405020304" pitchFamily="18" charset="0"/>
              </a:rPr>
              <a:t>ų</a:t>
            </a:r>
            <a:r>
              <a:rPr lang="en-US" sz="1400" dirty="0">
                <a:cs typeface="Times New Roman" panose="02020603050405020304" pitchFamily="18" charset="0"/>
              </a:rPr>
              <a:t> </a:t>
            </a:r>
            <a:r>
              <a:rPr lang="lt-LT" sz="1400" dirty="0">
                <a:cs typeface="Times New Roman" panose="02020603050405020304" pitchFamily="18" charset="0"/>
              </a:rPr>
              <a:t>kunigų </a:t>
            </a:r>
            <a:r>
              <a:rPr lang="en-US" sz="1400" dirty="0" err="1">
                <a:cs typeface="Times New Roman" panose="02020603050405020304" pitchFamily="18" charset="0"/>
              </a:rPr>
              <a:t>seminarijoje</a:t>
            </a:r>
            <a:r>
              <a:rPr lang="en-US" sz="1400" dirty="0">
                <a:cs typeface="Times New Roman" panose="02020603050405020304" pitchFamily="18" charset="0"/>
              </a:rPr>
              <a:t> </a:t>
            </a:r>
            <a:r>
              <a:rPr lang="en-US" sz="1400" dirty="0" err="1">
                <a:cs typeface="Times New Roman" panose="02020603050405020304" pitchFamily="18" charset="0"/>
              </a:rPr>
              <a:t>dirbo</a:t>
            </a:r>
            <a:r>
              <a:rPr lang="en-US" sz="1400" dirty="0">
                <a:cs typeface="Times New Roman" panose="02020603050405020304" pitchFamily="18" charset="0"/>
              </a:rPr>
              <a:t>, </a:t>
            </a:r>
            <a:r>
              <a:rPr lang="en-US" sz="1400" dirty="0" err="1">
                <a:cs typeface="Times New Roman" panose="02020603050405020304" pitchFamily="18" charset="0"/>
              </a:rPr>
              <a:t>mok</a:t>
            </a:r>
            <a:r>
              <a:rPr lang="lt-LT" sz="1400" dirty="0">
                <a:cs typeface="Times New Roman" panose="02020603050405020304" pitchFamily="18" charset="0"/>
              </a:rPr>
              <a:t>ė</a:t>
            </a:r>
            <a:r>
              <a:rPr lang="en-US" sz="1400" dirty="0" err="1">
                <a:cs typeface="Times New Roman" panose="02020603050405020304" pitchFamily="18" charset="0"/>
              </a:rPr>
              <a:t>si</a:t>
            </a:r>
            <a:r>
              <a:rPr lang="en-US" sz="1400" dirty="0">
                <a:cs typeface="Times New Roman" panose="02020603050405020304" pitchFamily="18" charset="0"/>
              </a:rPr>
              <a:t> </a:t>
            </a:r>
            <a:r>
              <a:rPr lang="en-US" sz="1400" dirty="0" err="1">
                <a:cs typeface="Times New Roman" panose="02020603050405020304" pitchFamily="18" charset="0"/>
              </a:rPr>
              <a:t>didel</a:t>
            </a:r>
            <a:r>
              <a:rPr lang="lt-LT" sz="1400" dirty="0">
                <a:cs typeface="Times New Roman" panose="02020603050405020304" pitchFamily="18" charset="0"/>
              </a:rPr>
              <a:t>ė</a:t>
            </a:r>
            <a:r>
              <a:rPr lang="en-US" sz="1400" dirty="0">
                <a:cs typeface="Times New Roman" panose="02020603050405020304" pitchFamily="18" charset="0"/>
              </a:rPr>
              <a:t> </a:t>
            </a:r>
            <a:r>
              <a:rPr lang="en-US" sz="1400" dirty="0" err="1">
                <a:cs typeface="Times New Roman" panose="02020603050405020304" pitchFamily="18" charset="0"/>
              </a:rPr>
              <a:t>dalis</a:t>
            </a:r>
            <a:r>
              <a:rPr lang="en-US" sz="1400" dirty="0">
                <a:cs typeface="Times New Roman" panose="02020603050405020304" pitchFamily="18" charset="0"/>
              </a:rPr>
              <a:t> „</a:t>
            </a:r>
            <a:r>
              <a:rPr lang="en-US" sz="1400" dirty="0" err="1">
                <a:cs typeface="Times New Roman" panose="02020603050405020304" pitchFamily="18" charset="0"/>
              </a:rPr>
              <a:t>Žemaiči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prieteliaus</a:t>
            </a:r>
            <a:r>
              <a:rPr lang="en-US" sz="1400" dirty="0">
                <a:cs typeface="Times New Roman" panose="02020603050405020304" pitchFamily="18" charset="0"/>
              </a:rPr>
              <a:t>“ </a:t>
            </a:r>
            <a:r>
              <a:rPr lang="en-US" sz="1400" dirty="0" err="1">
                <a:cs typeface="Times New Roman" panose="02020603050405020304" pitchFamily="18" charset="0"/>
              </a:rPr>
              <a:t>bendradarbi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ir</a:t>
            </a:r>
            <a:r>
              <a:rPr lang="en-US" sz="1400" dirty="0">
                <a:cs typeface="Times New Roman" panose="02020603050405020304" pitchFamily="18" charset="0"/>
              </a:rPr>
              <a:t> </a:t>
            </a:r>
            <a:r>
              <a:rPr lang="en-US" sz="1400" dirty="0" err="1">
                <a:cs typeface="Times New Roman" panose="02020603050405020304" pitchFamily="18" charset="0"/>
              </a:rPr>
              <a:t>redaktori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iš</a:t>
            </a:r>
            <a:r>
              <a:rPr lang="en-US" sz="1400" dirty="0">
                <a:cs typeface="Times New Roman" panose="02020603050405020304" pitchFamily="18" charset="0"/>
              </a:rPr>
              <a:t> </a:t>
            </a:r>
            <a:r>
              <a:rPr lang="en-US" sz="1400" dirty="0" err="1">
                <a:cs typeface="Times New Roman" panose="02020603050405020304" pitchFamily="18" charset="0"/>
              </a:rPr>
              <a:t>kuri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išskirtinio</a:t>
            </a:r>
            <a:r>
              <a:rPr lang="en-US" sz="1400" dirty="0">
                <a:cs typeface="Times New Roman" panose="02020603050405020304" pitchFamily="18" charset="0"/>
              </a:rPr>
              <a:t> d</a:t>
            </a:r>
            <a:r>
              <a:rPr lang="lt-LT" sz="1400" dirty="0">
                <a:cs typeface="Times New Roman" panose="02020603050405020304" pitchFamily="18" charset="0"/>
              </a:rPr>
              <a:t>ė</a:t>
            </a:r>
            <a:r>
              <a:rPr lang="en-US" sz="1400" dirty="0" err="1">
                <a:cs typeface="Times New Roman" panose="02020603050405020304" pitchFamily="18" charset="0"/>
              </a:rPr>
              <a:t>mesio</a:t>
            </a:r>
            <a:r>
              <a:rPr lang="en-US" sz="1400" dirty="0">
                <a:cs typeface="Times New Roman" panose="02020603050405020304" pitchFamily="18" charset="0"/>
              </a:rPr>
              <a:t> </a:t>
            </a:r>
            <a:r>
              <a:rPr lang="en-US" sz="1400" dirty="0" err="1">
                <a:cs typeface="Times New Roman" panose="02020603050405020304" pitchFamily="18" charset="0"/>
              </a:rPr>
              <a:t>vertas</a:t>
            </a:r>
            <a:r>
              <a:rPr lang="en-US" sz="1400" dirty="0">
                <a:cs typeface="Times New Roman" panose="02020603050405020304" pitchFamily="18" charset="0"/>
              </a:rPr>
              <a:t> </a:t>
            </a:r>
            <a:r>
              <a:rPr lang="en-US" sz="1400" dirty="0" err="1">
                <a:cs typeface="Times New Roman" panose="02020603050405020304" pitchFamily="18" charset="0"/>
              </a:rPr>
              <a:t>vyskupo</a:t>
            </a:r>
            <a:r>
              <a:rPr lang="en-US" sz="1400" dirty="0">
                <a:cs typeface="Times New Roman" panose="02020603050405020304" pitchFamily="18" charset="0"/>
              </a:rPr>
              <a:t> P</a:t>
            </a:r>
            <a:r>
              <a:rPr lang="lt-LT" sz="1400" dirty="0" err="1">
                <a:cs typeface="Times New Roman" panose="02020603050405020304" pitchFamily="18" charset="0"/>
              </a:rPr>
              <a:t>etro</a:t>
            </a:r>
            <a:r>
              <a:rPr lang="en-US" sz="1400" dirty="0">
                <a:cs typeface="Times New Roman" panose="02020603050405020304" pitchFamily="18" charset="0"/>
              </a:rPr>
              <a:t> </a:t>
            </a:r>
            <a:r>
              <a:rPr lang="en-US" sz="1400" dirty="0" err="1">
                <a:cs typeface="Times New Roman" panose="02020603050405020304" pitchFamily="18" charset="0"/>
              </a:rPr>
              <a:t>Maželio</a:t>
            </a:r>
            <a:r>
              <a:rPr lang="en-US" sz="1400" dirty="0">
                <a:cs typeface="Times New Roman" panose="02020603050405020304" pitchFamily="18" charset="0"/>
              </a:rPr>
              <a:t>, </a:t>
            </a:r>
            <a:r>
              <a:rPr lang="en-US" sz="1400" dirty="0" err="1">
                <a:cs typeface="Times New Roman" panose="02020603050405020304" pitchFamily="18" charset="0"/>
              </a:rPr>
              <a:t>profesoriaus</a:t>
            </a:r>
            <a:r>
              <a:rPr lang="en-US" sz="1400" dirty="0">
                <a:cs typeface="Times New Roman" panose="02020603050405020304" pitchFamily="18" charset="0"/>
              </a:rPr>
              <a:t>, </a:t>
            </a:r>
            <a:r>
              <a:rPr lang="en-US" sz="1400" dirty="0" err="1">
                <a:cs typeface="Times New Roman" panose="02020603050405020304" pitchFamily="18" charset="0"/>
              </a:rPr>
              <a:t>kunigo</a:t>
            </a:r>
            <a:r>
              <a:rPr lang="en-US" sz="1400" dirty="0">
                <a:cs typeface="Times New Roman" panose="02020603050405020304" pitchFamily="18" charset="0"/>
              </a:rPr>
              <a:t> K</a:t>
            </a:r>
            <a:r>
              <a:rPr lang="lt-LT" sz="1400" dirty="0" err="1">
                <a:cs typeface="Times New Roman" panose="02020603050405020304" pitchFamily="18" charset="0"/>
              </a:rPr>
              <a:t>azimiero</a:t>
            </a:r>
            <a:r>
              <a:rPr lang="lt-LT" sz="1400" dirty="0">
                <a:cs typeface="Times New Roman" panose="02020603050405020304" pitchFamily="18" charset="0"/>
              </a:rPr>
              <a:t> </a:t>
            </a:r>
            <a:r>
              <a:rPr lang="en-US" sz="1400" dirty="0">
                <a:cs typeface="Times New Roman" panose="02020603050405020304" pitchFamily="18" charset="0"/>
              </a:rPr>
              <a:t>. </a:t>
            </a:r>
            <a:r>
              <a:rPr lang="en-US" sz="1400" dirty="0" err="1">
                <a:cs typeface="Times New Roman" panose="02020603050405020304" pitchFamily="18" charset="0"/>
              </a:rPr>
              <a:t>Olšausko</a:t>
            </a:r>
            <a:r>
              <a:rPr lang="en-US" sz="1400" dirty="0">
                <a:cs typeface="Times New Roman" panose="02020603050405020304" pitchFamily="18" charset="0"/>
              </a:rPr>
              <a:t> </a:t>
            </a:r>
            <a:r>
              <a:rPr lang="en-US" sz="1400" dirty="0" err="1">
                <a:cs typeface="Times New Roman" panose="02020603050405020304" pitchFamily="18" charset="0"/>
              </a:rPr>
              <a:t>darbas</a:t>
            </a:r>
            <a:r>
              <a:rPr lang="en-US" sz="1400" dirty="0">
                <a:cs typeface="Times New Roman" panose="02020603050405020304" pitchFamily="18" charset="0"/>
              </a:rPr>
              <a:t> </a:t>
            </a:r>
            <a:r>
              <a:rPr lang="en-US" sz="1400" dirty="0" err="1">
                <a:cs typeface="Times New Roman" panose="02020603050405020304" pitchFamily="18" charset="0"/>
              </a:rPr>
              <a:t>žemaiči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spaudoje</a:t>
            </a:r>
            <a:r>
              <a:rPr lang="en-US" sz="1400" dirty="0">
                <a:cs typeface="Times New Roman" panose="02020603050405020304" pitchFamily="18" charset="0"/>
              </a:rPr>
              <a:t>. </a:t>
            </a:r>
            <a:endParaRPr lang="lt-LT" sz="1400" dirty="0">
              <a:cs typeface="Times New Roman" panose="02020603050405020304" pitchFamily="18" charset="0"/>
            </a:endParaRPr>
          </a:p>
          <a:p>
            <a:pPr>
              <a:buFont typeface="Wingdings" panose="05000000000000000000" pitchFamily="2" charset="2"/>
              <a:buChar char="Ø"/>
            </a:pPr>
            <a:r>
              <a:rPr lang="en-US" sz="1400" dirty="0" err="1">
                <a:cs typeface="Times New Roman" panose="02020603050405020304" pitchFamily="18" charset="0"/>
              </a:rPr>
              <a:t>Tuo</a:t>
            </a:r>
            <a:r>
              <a:rPr lang="en-US" sz="1400" dirty="0">
                <a:cs typeface="Times New Roman" panose="02020603050405020304" pitchFamily="18" charset="0"/>
              </a:rPr>
              <a:t> </a:t>
            </a:r>
            <a:r>
              <a:rPr lang="en-US" sz="1400" dirty="0" err="1">
                <a:cs typeface="Times New Roman" panose="02020603050405020304" pitchFamily="18" charset="0"/>
              </a:rPr>
              <a:t>laiku</a:t>
            </a:r>
            <a:r>
              <a:rPr lang="en-US" sz="1400" dirty="0">
                <a:cs typeface="Times New Roman" panose="02020603050405020304" pitchFamily="18" charset="0"/>
              </a:rPr>
              <a:t> „</a:t>
            </a:r>
            <a:r>
              <a:rPr lang="en-US" sz="1400" dirty="0" err="1">
                <a:cs typeface="Times New Roman" panose="02020603050405020304" pitchFamily="18" charset="0"/>
              </a:rPr>
              <a:t>Žemaiči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prietelius</a:t>
            </a:r>
            <a:r>
              <a:rPr lang="en-US" sz="1400" dirty="0">
                <a:cs typeface="Times New Roman" panose="02020603050405020304" pitchFamily="18" charset="0"/>
              </a:rPr>
              <a:t>“ </a:t>
            </a:r>
            <a:r>
              <a:rPr lang="en-US" sz="1400" dirty="0" err="1">
                <a:cs typeface="Times New Roman" panose="02020603050405020304" pitchFamily="18" charset="0"/>
              </a:rPr>
              <a:t>buvo</a:t>
            </a:r>
            <a:r>
              <a:rPr lang="en-US" sz="1400" dirty="0">
                <a:cs typeface="Times New Roman" panose="02020603050405020304" pitchFamily="18" charset="0"/>
              </a:rPr>
              <a:t> </a:t>
            </a:r>
            <a:r>
              <a:rPr lang="en-US" sz="1400" dirty="0" err="1">
                <a:cs typeface="Times New Roman" panose="02020603050405020304" pitchFamily="18" charset="0"/>
              </a:rPr>
              <a:t>vienas</a:t>
            </a:r>
            <a:r>
              <a:rPr lang="en-US" sz="1400" dirty="0">
                <a:cs typeface="Times New Roman" panose="02020603050405020304" pitchFamily="18" charset="0"/>
              </a:rPr>
              <a:t> </a:t>
            </a:r>
            <a:r>
              <a:rPr lang="en-US" sz="1400" dirty="0" err="1">
                <a:cs typeface="Times New Roman" panose="02020603050405020304" pitchFamily="18" charset="0"/>
              </a:rPr>
              <a:t>iš</a:t>
            </a:r>
            <a:r>
              <a:rPr lang="en-US" sz="1400" dirty="0">
                <a:cs typeface="Times New Roman" panose="02020603050405020304" pitchFamily="18" charset="0"/>
              </a:rPr>
              <a:t> </a:t>
            </a:r>
            <a:r>
              <a:rPr lang="en-US" sz="1400" dirty="0" err="1">
                <a:cs typeface="Times New Roman" panose="02020603050405020304" pitchFamily="18" charset="0"/>
              </a:rPr>
              <a:t>labiausiai</a:t>
            </a:r>
            <a:r>
              <a:rPr lang="en-US" sz="1400" dirty="0">
                <a:cs typeface="Times New Roman" panose="02020603050405020304" pitchFamily="18" charset="0"/>
              </a:rPr>
              <a:t> </a:t>
            </a:r>
            <a:r>
              <a:rPr lang="en-US" sz="1400" dirty="0" err="1">
                <a:cs typeface="Times New Roman" panose="02020603050405020304" pitchFamily="18" charset="0"/>
              </a:rPr>
              <a:t>Žemaitijoje</a:t>
            </a:r>
            <a:r>
              <a:rPr lang="en-US" sz="1400" dirty="0">
                <a:cs typeface="Times New Roman" panose="02020603050405020304" pitchFamily="18" charset="0"/>
              </a:rPr>
              <a:t> </a:t>
            </a:r>
            <a:r>
              <a:rPr lang="en-US" sz="1400" dirty="0" err="1">
                <a:cs typeface="Times New Roman" panose="02020603050405020304" pitchFamily="18" charset="0"/>
              </a:rPr>
              <a:t>skaitom</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laikra</a:t>
            </a:r>
            <a:r>
              <a:rPr lang="lt-LT" sz="1400" dirty="0">
                <a:cs typeface="Times New Roman" panose="02020603050405020304" pitchFamily="18" charset="0"/>
              </a:rPr>
              <a:t>š</a:t>
            </a:r>
            <a:r>
              <a:rPr lang="en-US" sz="1400" dirty="0" err="1">
                <a:cs typeface="Times New Roman" panose="02020603050405020304" pitchFamily="18" charset="0"/>
              </a:rPr>
              <a:t>či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Jis</a:t>
            </a:r>
            <a:r>
              <a:rPr lang="en-US" sz="1400" dirty="0">
                <a:cs typeface="Times New Roman" panose="02020603050405020304" pitchFamily="18" charset="0"/>
              </a:rPr>
              <a:t> </a:t>
            </a:r>
            <a:r>
              <a:rPr lang="en-US" sz="1400" dirty="0" err="1">
                <a:cs typeface="Times New Roman" panose="02020603050405020304" pitchFamily="18" charset="0"/>
              </a:rPr>
              <a:t>daugiau</a:t>
            </a:r>
            <a:r>
              <a:rPr lang="en-US" sz="1400" dirty="0">
                <a:cs typeface="Times New Roman" panose="02020603050405020304" pitchFamily="18" charset="0"/>
              </a:rPr>
              <a:t> </a:t>
            </a:r>
            <a:r>
              <a:rPr lang="en-US" sz="1400" dirty="0" err="1">
                <a:cs typeface="Times New Roman" panose="02020603050405020304" pitchFamily="18" charset="0"/>
              </a:rPr>
              <a:t>buvo</a:t>
            </a:r>
            <a:r>
              <a:rPr lang="en-US" sz="1400" dirty="0">
                <a:cs typeface="Times New Roman" panose="02020603050405020304" pitchFamily="18" charset="0"/>
              </a:rPr>
              <a:t> </a:t>
            </a:r>
            <a:r>
              <a:rPr lang="en-US" sz="1400" dirty="0" err="1">
                <a:cs typeface="Times New Roman" panose="02020603050405020304" pitchFamily="18" charset="0"/>
              </a:rPr>
              <a:t>žinomas</a:t>
            </a:r>
            <a:r>
              <a:rPr lang="en-US" sz="1400" dirty="0">
                <a:cs typeface="Times New Roman" panose="02020603050405020304" pitchFamily="18" charset="0"/>
              </a:rPr>
              <a:t> </a:t>
            </a:r>
            <a:r>
              <a:rPr lang="en-US" sz="1400" dirty="0" err="1">
                <a:cs typeface="Times New Roman" panose="02020603050405020304" pitchFamily="18" charset="0"/>
              </a:rPr>
              <a:t>kaip</a:t>
            </a:r>
            <a:r>
              <a:rPr lang="en-US" sz="1400" dirty="0">
                <a:cs typeface="Times New Roman" panose="02020603050405020304" pitchFamily="18" charset="0"/>
              </a:rPr>
              <a:t> </a:t>
            </a:r>
            <a:r>
              <a:rPr lang="en-US" sz="1400" dirty="0" err="1">
                <a:cs typeface="Times New Roman" panose="02020603050405020304" pitchFamily="18" charset="0"/>
              </a:rPr>
              <a:t>kultūrinis</a:t>
            </a:r>
            <a:r>
              <a:rPr lang="en-US" sz="1400" dirty="0">
                <a:cs typeface="Times New Roman" panose="02020603050405020304" pitchFamily="18" charset="0"/>
              </a:rPr>
              <a:t> </a:t>
            </a:r>
            <a:r>
              <a:rPr lang="en-US" sz="1400" dirty="0" err="1">
                <a:cs typeface="Times New Roman" panose="02020603050405020304" pitchFamily="18" charset="0"/>
              </a:rPr>
              <a:t>leidinys</a:t>
            </a:r>
            <a:r>
              <a:rPr lang="en-US" sz="1400" dirty="0">
                <a:cs typeface="Times New Roman" panose="02020603050405020304" pitchFamily="18" charset="0"/>
              </a:rPr>
              <a:t>. </a:t>
            </a:r>
            <a:r>
              <a:rPr lang="en-US" sz="1400" dirty="0" err="1">
                <a:cs typeface="Times New Roman" panose="02020603050405020304" pitchFamily="18" charset="0"/>
              </a:rPr>
              <a:t>Būtent</a:t>
            </a:r>
            <a:r>
              <a:rPr lang="en-US" sz="1400" dirty="0">
                <a:cs typeface="Times New Roman" panose="02020603050405020304" pitchFamily="18" charset="0"/>
              </a:rPr>
              <a:t> </a:t>
            </a:r>
            <a:r>
              <a:rPr lang="en-US" sz="1400" dirty="0" err="1">
                <a:cs typeface="Times New Roman" panose="02020603050405020304" pitchFamily="18" charset="0"/>
              </a:rPr>
              <a:t>jame</a:t>
            </a:r>
            <a:r>
              <a:rPr lang="en-US" sz="1400" dirty="0">
                <a:cs typeface="Times New Roman" panose="02020603050405020304" pitchFamily="18" charset="0"/>
              </a:rPr>
              <a:t> </a:t>
            </a:r>
            <a:r>
              <a:rPr lang="en-US" sz="1400" dirty="0" err="1">
                <a:cs typeface="Times New Roman" panose="02020603050405020304" pitchFamily="18" charset="0"/>
              </a:rPr>
              <a:t>dirbęs</a:t>
            </a:r>
            <a:r>
              <a:rPr lang="en-US" sz="1400" dirty="0">
                <a:cs typeface="Times New Roman" panose="02020603050405020304" pitchFamily="18" charset="0"/>
              </a:rPr>
              <a:t> </a:t>
            </a:r>
            <a:r>
              <a:rPr lang="en-US" sz="1400" dirty="0" err="1">
                <a:cs typeface="Times New Roman" panose="02020603050405020304" pitchFamily="18" charset="0"/>
              </a:rPr>
              <a:t>kunigas</a:t>
            </a:r>
            <a:r>
              <a:rPr lang="en-US" sz="1400" dirty="0">
                <a:cs typeface="Times New Roman" panose="02020603050405020304" pitchFamily="18" charset="0"/>
              </a:rPr>
              <a:t> </a:t>
            </a:r>
            <a:r>
              <a:rPr lang="en-US" sz="1400" b="1" dirty="0">
                <a:cs typeface="Times New Roman" panose="02020603050405020304" pitchFamily="18" charset="0"/>
              </a:rPr>
              <a:t>B</a:t>
            </a:r>
            <a:r>
              <a:rPr lang="lt-LT" sz="1400" b="1" dirty="0" err="1">
                <a:cs typeface="Times New Roman" panose="02020603050405020304" pitchFamily="18" charset="0"/>
              </a:rPr>
              <a:t>ronius</a:t>
            </a:r>
            <a:r>
              <a:rPr lang="en-US" sz="1400" b="1" dirty="0">
                <a:cs typeface="Times New Roman" panose="02020603050405020304" pitchFamily="18" charset="0"/>
              </a:rPr>
              <a:t> </a:t>
            </a:r>
            <a:r>
              <a:rPr lang="en-US" sz="1400" b="1" dirty="0" err="1">
                <a:cs typeface="Times New Roman" panose="02020603050405020304" pitchFamily="18" charset="0"/>
              </a:rPr>
              <a:t>Jurgutis</a:t>
            </a:r>
            <a:r>
              <a:rPr lang="en-US" sz="1400" b="1" dirty="0">
                <a:cs typeface="Times New Roman" panose="02020603050405020304" pitchFamily="18" charset="0"/>
              </a:rPr>
              <a:t> </a:t>
            </a:r>
            <a:r>
              <a:rPr lang="en-US" sz="1400" b="1" dirty="0" err="1">
                <a:cs typeface="Times New Roman" panose="02020603050405020304" pitchFamily="18" charset="0"/>
              </a:rPr>
              <a:t>Telši</a:t>
            </a:r>
            <a:r>
              <a:rPr lang="lt-LT" sz="1400" b="1" dirty="0">
                <a:cs typeface="Times New Roman" panose="02020603050405020304" pitchFamily="18" charset="0"/>
              </a:rPr>
              <a:t>ų</a:t>
            </a:r>
            <a:r>
              <a:rPr lang="en-US" sz="1400" b="1" dirty="0">
                <a:cs typeface="Times New Roman" panose="02020603050405020304" pitchFamily="18" charset="0"/>
              </a:rPr>
              <a:t> </a:t>
            </a:r>
            <a:r>
              <a:rPr lang="en-US" sz="1400" b="1" dirty="0" err="1">
                <a:cs typeface="Times New Roman" panose="02020603050405020304" pitchFamily="18" charset="0"/>
              </a:rPr>
              <a:t>kunig</a:t>
            </a:r>
            <a:r>
              <a:rPr lang="lt-LT" sz="1400" b="1" dirty="0">
                <a:cs typeface="Times New Roman" panose="02020603050405020304" pitchFamily="18" charset="0"/>
              </a:rPr>
              <a:t>ų</a:t>
            </a:r>
            <a:r>
              <a:rPr lang="en-US" sz="1400" b="1" dirty="0">
                <a:cs typeface="Times New Roman" panose="02020603050405020304" pitchFamily="18" charset="0"/>
              </a:rPr>
              <a:t> </a:t>
            </a:r>
            <a:r>
              <a:rPr lang="en-US" sz="1400" b="1" dirty="0" err="1">
                <a:cs typeface="Times New Roman" panose="02020603050405020304" pitchFamily="18" charset="0"/>
              </a:rPr>
              <a:t>seminarijoje</a:t>
            </a:r>
            <a:r>
              <a:rPr lang="en-US" sz="1400" b="1" dirty="0">
                <a:cs typeface="Times New Roman" panose="02020603050405020304" pitchFamily="18" charset="0"/>
              </a:rPr>
              <a:t> </a:t>
            </a:r>
            <a:r>
              <a:rPr lang="en-US" sz="1400" b="1" dirty="0" err="1">
                <a:cs typeface="Times New Roman" panose="02020603050405020304" pitchFamily="18" charset="0"/>
              </a:rPr>
              <a:t>suorganizavo</a:t>
            </a:r>
            <a:r>
              <a:rPr lang="en-US" sz="1400" b="1" dirty="0">
                <a:cs typeface="Times New Roman" panose="02020603050405020304" pitchFamily="18" charset="0"/>
              </a:rPr>
              <a:t> </a:t>
            </a:r>
            <a:r>
              <a:rPr lang="en-US" sz="1400" b="1" dirty="0" err="1">
                <a:cs typeface="Times New Roman" panose="02020603050405020304" pitchFamily="18" charset="0"/>
              </a:rPr>
              <a:t>Žemaiči</a:t>
            </a:r>
            <a:r>
              <a:rPr lang="lt-LT" sz="1400" b="1" dirty="0">
                <a:cs typeface="Times New Roman" panose="02020603050405020304" pitchFamily="18" charset="0"/>
              </a:rPr>
              <a:t>ų</a:t>
            </a:r>
            <a:r>
              <a:rPr lang="en-US" sz="1400" b="1" dirty="0">
                <a:cs typeface="Times New Roman" panose="02020603050405020304" pitchFamily="18" charset="0"/>
              </a:rPr>
              <a:t> </a:t>
            </a:r>
            <a:r>
              <a:rPr lang="en-US" sz="1400" b="1" dirty="0" err="1">
                <a:cs typeface="Times New Roman" panose="02020603050405020304" pitchFamily="18" charset="0"/>
              </a:rPr>
              <a:t>tarm</a:t>
            </a:r>
            <a:r>
              <a:rPr lang="lt-LT" sz="1400" b="1" dirty="0">
                <a:cs typeface="Times New Roman" panose="02020603050405020304" pitchFamily="18" charset="0"/>
              </a:rPr>
              <a:t>ė</a:t>
            </a:r>
            <a:r>
              <a:rPr lang="en-US" sz="1400" b="1" dirty="0">
                <a:cs typeface="Times New Roman" panose="02020603050405020304" pitchFamily="18" charset="0"/>
              </a:rPr>
              <a:t>s </a:t>
            </a:r>
            <a:r>
              <a:rPr lang="en-US" sz="1400" b="1" dirty="0" err="1">
                <a:cs typeface="Times New Roman" panose="02020603050405020304" pitchFamily="18" charset="0"/>
              </a:rPr>
              <a:t>būrelį</a:t>
            </a:r>
            <a:r>
              <a:rPr lang="en-US" sz="1400" b="1" dirty="0">
                <a:cs typeface="Times New Roman" panose="02020603050405020304" pitchFamily="18" charset="0"/>
              </a:rPr>
              <a:t>, </a:t>
            </a:r>
            <a:r>
              <a:rPr lang="en-US" sz="1400" b="1" dirty="0" err="1">
                <a:cs typeface="Times New Roman" panose="02020603050405020304" pitchFamily="18" charset="0"/>
              </a:rPr>
              <a:t>sudar</a:t>
            </a:r>
            <a:r>
              <a:rPr lang="lt-LT" sz="1400" b="1" dirty="0">
                <a:cs typeface="Times New Roman" panose="02020603050405020304" pitchFamily="18" charset="0"/>
              </a:rPr>
              <a:t>ė</a:t>
            </a:r>
            <a:r>
              <a:rPr lang="en-US" sz="1400" b="1" dirty="0">
                <a:cs typeface="Times New Roman" panose="02020603050405020304" pitchFamily="18" charset="0"/>
              </a:rPr>
              <a:t> </a:t>
            </a:r>
            <a:r>
              <a:rPr lang="en-US" sz="1400" b="1" dirty="0" err="1">
                <a:cs typeface="Times New Roman" panose="02020603050405020304" pitchFamily="18" charset="0"/>
              </a:rPr>
              <a:t>žemaiči</a:t>
            </a:r>
            <a:r>
              <a:rPr lang="lt-LT" sz="1400" b="1" dirty="0">
                <a:cs typeface="Times New Roman" panose="02020603050405020304" pitchFamily="18" charset="0"/>
              </a:rPr>
              <a:t>ų</a:t>
            </a:r>
            <a:r>
              <a:rPr lang="en-US" sz="1400" b="1" dirty="0">
                <a:cs typeface="Times New Roman" panose="02020603050405020304" pitchFamily="18" charset="0"/>
              </a:rPr>
              <a:t> </a:t>
            </a:r>
            <a:r>
              <a:rPr lang="en-US" sz="1400" b="1" dirty="0" err="1">
                <a:cs typeface="Times New Roman" panose="02020603050405020304" pitchFamily="18" charset="0"/>
              </a:rPr>
              <a:t>rašybos</a:t>
            </a:r>
            <a:r>
              <a:rPr lang="en-US" sz="1400" b="1" dirty="0">
                <a:cs typeface="Times New Roman" panose="02020603050405020304" pitchFamily="18" charset="0"/>
              </a:rPr>
              <a:t> </a:t>
            </a:r>
            <a:r>
              <a:rPr lang="en-US" sz="1400" b="1" dirty="0" err="1">
                <a:cs typeface="Times New Roman" panose="02020603050405020304" pitchFamily="18" charset="0"/>
              </a:rPr>
              <a:t>taisykles</a:t>
            </a:r>
            <a:r>
              <a:rPr lang="en-US" sz="1400" b="1" dirty="0">
                <a:cs typeface="Times New Roman" panose="02020603050405020304" pitchFamily="18" charset="0"/>
              </a:rPr>
              <a:t> </a:t>
            </a:r>
            <a:r>
              <a:rPr lang="en-US" sz="1400" b="1" dirty="0" err="1">
                <a:cs typeface="Times New Roman" panose="02020603050405020304" pitchFamily="18" charset="0"/>
              </a:rPr>
              <a:t>ir</a:t>
            </a:r>
            <a:r>
              <a:rPr lang="en-US" sz="1400" b="1" dirty="0">
                <a:cs typeface="Times New Roman" panose="02020603050405020304" pitchFamily="18" charset="0"/>
              </a:rPr>
              <a:t>, </a:t>
            </a:r>
            <a:r>
              <a:rPr lang="en-US" sz="1400" b="1" dirty="0" err="1">
                <a:cs typeface="Times New Roman" panose="02020603050405020304" pitchFamily="18" charset="0"/>
              </a:rPr>
              <a:t>vadovaujantis</a:t>
            </a:r>
            <a:r>
              <a:rPr lang="en-US" sz="1400" b="1" dirty="0">
                <a:cs typeface="Times New Roman" panose="02020603050405020304" pitchFamily="18" charset="0"/>
              </a:rPr>
              <a:t> </a:t>
            </a:r>
            <a:r>
              <a:rPr lang="en-US" sz="1400" b="1" dirty="0" err="1">
                <a:cs typeface="Times New Roman" panose="02020603050405020304" pitchFamily="18" charset="0"/>
              </a:rPr>
              <a:t>jomis</a:t>
            </a:r>
            <a:r>
              <a:rPr lang="en-US" sz="1400" b="1" dirty="0">
                <a:cs typeface="Times New Roman" panose="02020603050405020304" pitchFamily="18" charset="0"/>
              </a:rPr>
              <a:t>, </a:t>
            </a:r>
            <a:r>
              <a:rPr lang="en-US" sz="1400" b="1" dirty="0" err="1">
                <a:cs typeface="Times New Roman" panose="02020603050405020304" pitchFamily="18" charset="0"/>
              </a:rPr>
              <a:t>šiame</a:t>
            </a:r>
            <a:r>
              <a:rPr lang="en-US" sz="1400" b="1" dirty="0">
                <a:cs typeface="Times New Roman" panose="02020603050405020304" pitchFamily="18" charset="0"/>
              </a:rPr>
              <a:t> </a:t>
            </a:r>
            <a:r>
              <a:rPr lang="en-US" sz="1400" b="1" dirty="0" err="1">
                <a:cs typeface="Times New Roman" panose="02020603050405020304" pitchFamily="18" charset="0"/>
              </a:rPr>
              <a:t>leidinyje</a:t>
            </a:r>
            <a:r>
              <a:rPr lang="en-US" sz="1400" b="1" dirty="0">
                <a:cs typeface="Times New Roman" panose="02020603050405020304" pitchFamily="18" charset="0"/>
              </a:rPr>
              <a:t> </a:t>
            </a:r>
            <a:r>
              <a:rPr lang="en-US" sz="1400" b="1" dirty="0" err="1">
                <a:cs typeface="Times New Roman" panose="02020603050405020304" pitchFamily="18" charset="0"/>
              </a:rPr>
              <a:t>buvo</a:t>
            </a:r>
            <a:r>
              <a:rPr lang="en-US" sz="1400" b="1" dirty="0">
                <a:cs typeface="Times New Roman" panose="02020603050405020304" pitchFamily="18" charset="0"/>
              </a:rPr>
              <a:t> </a:t>
            </a:r>
            <a:r>
              <a:rPr lang="en-US" sz="1400" b="1" dirty="0" err="1">
                <a:cs typeface="Times New Roman" panose="02020603050405020304" pitchFamily="18" charset="0"/>
              </a:rPr>
              <a:t>prad</a:t>
            </a:r>
            <a:r>
              <a:rPr lang="lt-LT" sz="1400" b="1" dirty="0">
                <a:cs typeface="Times New Roman" panose="02020603050405020304" pitchFamily="18" charset="0"/>
              </a:rPr>
              <a:t>ė</a:t>
            </a:r>
            <a:r>
              <a:rPr lang="en-US" sz="1400" b="1" dirty="0" err="1">
                <a:cs typeface="Times New Roman" panose="02020603050405020304" pitchFamily="18" charset="0"/>
              </a:rPr>
              <a:t>ti</a:t>
            </a:r>
            <a:r>
              <a:rPr lang="en-US" sz="1400" b="1" dirty="0">
                <a:cs typeface="Times New Roman" panose="02020603050405020304" pitchFamily="18" charset="0"/>
              </a:rPr>
              <a:t> </a:t>
            </a:r>
            <a:r>
              <a:rPr lang="en-US" sz="1400" b="1" dirty="0" err="1">
                <a:cs typeface="Times New Roman" panose="02020603050405020304" pitchFamily="18" charset="0"/>
              </a:rPr>
              <a:t>spausdinti</a:t>
            </a:r>
            <a:r>
              <a:rPr lang="en-US" sz="1400" b="1" dirty="0">
                <a:cs typeface="Times New Roman" panose="02020603050405020304" pitchFamily="18" charset="0"/>
              </a:rPr>
              <a:t> </a:t>
            </a:r>
            <a:r>
              <a:rPr lang="en-US" sz="1400" b="1" dirty="0" err="1">
                <a:cs typeface="Times New Roman" panose="02020603050405020304" pitchFamily="18" charset="0"/>
              </a:rPr>
              <a:t>tekstai</a:t>
            </a:r>
            <a:r>
              <a:rPr lang="en-US" sz="1400" b="1" dirty="0">
                <a:cs typeface="Times New Roman" panose="02020603050405020304" pitchFamily="18" charset="0"/>
              </a:rPr>
              <a:t> </a:t>
            </a:r>
            <a:r>
              <a:rPr lang="en-US" sz="1400" b="1" dirty="0" err="1">
                <a:cs typeface="Times New Roman" panose="02020603050405020304" pitchFamily="18" charset="0"/>
              </a:rPr>
              <a:t>žemaiči</a:t>
            </a:r>
            <a:r>
              <a:rPr lang="lt-LT" sz="1400" b="1" dirty="0">
                <a:cs typeface="Times New Roman" panose="02020603050405020304" pitchFamily="18" charset="0"/>
              </a:rPr>
              <a:t>ų</a:t>
            </a:r>
            <a:r>
              <a:rPr lang="en-US" sz="1400" b="1" dirty="0">
                <a:cs typeface="Times New Roman" panose="02020603050405020304" pitchFamily="18" charset="0"/>
              </a:rPr>
              <a:t> </a:t>
            </a:r>
            <a:r>
              <a:rPr lang="en-US" sz="1400" b="1" dirty="0" err="1">
                <a:cs typeface="Times New Roman" panose="02020603050405020304" pitchFamily="18" charset="0"/>
              </a:rPr>
              <a:t>kalba</a:t>
            </a:r>
            <a:r>
              <a:rPr lang="en-US" sz="1400" b="1" dirty="0">
                <a:cs typeface="Times New Roman" panose="02020603050405020304" pitchFamily="18" charset="0"/>
              </a:rPr>
              <a:t>.</a:t>
            </a:r>
            <a:r>
              <a:rPr lang="en-US" sz="1400" dirty="0">
                <a:cs typeface="Times New Roman" panose="02020603050405020304" pitchFamily="18" charset="0"/>
              </a:rPr>
              <a:t> </a:t>
            </a:r>
            <a:endParaRPr lang="lt-LT" sz="1400" dirty="0">
              <a:cs typeface="Times New Roman" panose="02020603050405020304" pitchFamily="18" charset="0"/>
            </a:endParaRPr>
          </a:p>
          <a:p>
            <a:pPr>
              <a:buFont typeface="Wingdings" panose="05000000000000000000" pitchFamily="2" charset="2"/>
              <a:buChar char="Ø"/>
            </a:pPr>
            <a:r>
              <a:rPr lang="lt-LT" sz="1400" dirty="0">
                <a:cs typeface="Times New Roman" panose="02020603050405020304" pitchFamily="18" charset="0"/>
              </a:rPr>
              <a:t>Laikraštyje „Žemaičių </a:t>
            </a:r>
            <a:r>
              <a:rPr lang="lt-LT" sz="1400" dirty="0" err="1">
                <a:cs typeface="Times New Roman" panose="02020603050405020304" pitchFamily="18" charset="0"/>
              </a:rPr>
              <a:t>prietelius</a:t>
            </a:r>
            <a:r>
              <a:rPr lang="lt-LT" sz="1400" dirty="0">
                <a:cs typeface="Times New Roman" panose="02020603050405020304" pitchFamily="18" charset="0"/>
              </a:rPr>
              <a:t>“ </a:t>
            </a:r>
            <a:r>
              <a:rPr lang="en-US" sz="1400" dirty="0" err="1">
                <a:cs typeface="Times New Roman" panose="02020603050405020304" pitchFamily="18" charset="0"/>
              </a:rPr>
              <a:t>keletą</a:t>
            </a:r>
            <a:r>
              <a:rPr lang="en-US" sz="1400" dirty="0">
                <a:cs typeface="Times New Roman" panose="02020603050405020304" pitchFamily="18" charset="0"/>
              </a:rPr>
              <a:t> m</a:t>
            </a:r>
            <a:r>
              <a:rPr lang="lt-LT" sz="1400" dirty="0">
                <a:cs typeface="Times New Roman" panose="02020603050405020304" pitchFamily="18" charset="0"/>
              </a:rPr>
              <a:t>ė</a:t>
            </a:r>
            <a:r>
              <a:rPr lang="en-US" sz="1400" dirty="0" err="1">
                <a:cs typeface="Times New Roman" panose="02020603050405020304" pitchFamily="18" charset="0"/>
              </a:rPr>
              <a:t>nesi</a:t>
            </a:r>
            <a:r>
              <a:rPr lang="lt-LT" sz="1400" dirty="0">
                <a:cs typeface="Times New Roman" panose="02020603050405020304" pitchFamily="18" charset="0"/>
              </a:rPr>
              <a:t>ų</a:t>
            </a:r>
            <a:r>
              <a:rPr lang="en-US" sz="1400" dirty="0">
                <a:cs typeface="Times New Roman" panose="02020603050405020304" pitchFamily="18" charset="0"/>
              </a:rPr>
              <a:t> </a:t>
            </a:r>
            <a:r>
              <a:rPr lang="en-US" sz="1400" dirty="0" err="1">
                <a:cs typeface="Times New Roman" panose="02020603050405020304" pitchFamily="18" charset="0"/>
              </a:rPr>
              <a:t>vyko</a:t>
            </a:r>
            <a:r>
              <a:rPr lang="en-US" sz="1400" dirty="0">
                <a:cs typeface="Times New Roman" panose="02020603050405020304" pitchFamily="18" charset="0"/>
              </a:rPr>
              <a:t> </a:t>
            </a:r>
            <a:r>
              <a:rPr lang="en-US" sz="1400" dirty="0" err="1">
                <a:cs typeface="Times New Roman" panose="02020603050405020304" pitchFamily="18" charset="0"/>
              </a:rPr>
              <a:t>ir</a:t>
            </a:r>
            <a:r>
              <a:rPr lang="en-US" sz="1400" dirty="0">
                <a:cs typeface="Times New Roman" panose="02020603050405020304" pitchFamily="18" charset="0"/>
              </a:rPr>
              <a:t> </a:t>
            </a:r>
            <a:r>
              <a:rPr lang="en-US" sz="1400" dirty="0" err="1">
                <a:cs typeface="Times New Roman" panose="02020603050405020304" pitchFamily="18" charset="0"/>
              </a:rPr>
              <a:t>diskusija</a:t>
            </a:r>
            <a:r>
              <a:rPr lang="en-US" sz="1400" dirty="0">
                <a:cs typeface="Times New Roman" panose="02020603050405020304" pitchFamily="18" charset="0"/>
              </a:rPr>
              <a:t> </a:t>
            </a:r>
            <a:r>
              <a:rPr lang="en-US" sz="1400" dirty="0" err="1">
                <a:cs typeface="Times New Roman" panose="02020603050405020304" pitchFamily="18" charset="0"/>
              </a:rPr>
              <a:t>žemaitiškos</a:t>
            </a:r>
            <a:r>
              <a:rPr lang="en-US" sz="1400" dirty="0">
                <a:cs typeface="Times New Roman" panose="02020603050405020304" pitchFamily="18" charset="0"/>
              </a:rPr>
              <a:t> </a:t>
            </a:r>
            <a:r>
              <a:rPr lang="en-US" sz="1400" dirty="0" err="1">
                <a:cs typeface="Times New Roman" panose="02020603050405020304" pitchFamily="18" charset="0"/>
              </a:rPr>
              <a:t>rašybos</a:t>
            </a:r>
            <a:r>
              <a:rPr lang="en-US" sz="1400" dirty="0">
                <a:cs typeface="Times New Roman" panose="02020603050405020304" pitchFamily="18" charset="0"/>
              </a:rPr>
              <a:t> </a:t>
            </a:r>
            <a:r>
              <a:rPr lang="en-US" sz="1400" dirty="0" err="1">
                <a:cs typeface="Times New Roman" panose="02020603050405020304" pitchFamily="18" charset="0"/>
              </a:rPr>
              <a:t>klausimais</a:t>
            </a:r>
            <a:r>
              <a:rPr lang="en-US" sz="1400" dirty="0">
                <a:cs typeface="Times New Roman" panose="02020603050405020304" pitchFamily="18" charset="0"/>
              </a:rPr>
              <a:t>. </a:t>
            </a:r>
            <a:r>
              <a:rPr lang="en-US" sz="1400" dirty="0" err="1">
                <a:cs typeface="Times New Roman" panose="02020603050405020304" pitchFamily="18" charset="0"/>
              </a:rPr>
              <a:t>Žemaitiški</a:t>
            </a:r>
            <a:r>
              <a:rPr lang="en-US" sz="1400" dirty="0">
                <a:cs typeface="Times New Roman" panose="02020603050405020304" pitchFamily="18" charset="0"/>
              </a:rPr>
              <a:t> </a:t>
            </a:r>
            <a:r>
              <a:rPr lang="en-US" sz="1400" dirty="0" err="1">
                <a:cs typeface="Times New Roman" panose="02020603050405020304" pitchFamily="18" charset="0"/>
              </a:rPr>
              <a:t>tekstai</a:t>
            </a:r>
            <a:r>
              <a:rPr lang="en-US" sz="1400" dirty="0">
                <a:cs typeface="Times New Roman" panose="02020603050405020304" pitchFamily="18" charset="0"/>
              </a:rPr>
              <a:t> </a:t>
            </a:r>
            <a:r>
              <a:rPr lang="en-US" sz="1400" dirty="0" err="1">
                <a:cs typeface="Times New Roman" panose="02020603050405020304" pitchFamily="18" charset="0"/>
              </a:rPr>
              <a:t>redakcijoje</a:t>
            </a:r>
            <a:r>
              <a:rPr lang="en-US" sz="1400" dirty="0">
                <a:cs typeface="Times New Roman" panose="02020603050405020304" pitchFamily="18" charset="0"/>
              </a:rPr>
              <a:t> </a:t>
            </a:r>
            <a:r>
              <a:rPr lang="en-US" sz="1400" dirty="0" err="1">
                <a:cs typeface="Times New Roman" panose="02020603050405020304" pitchFamily="18" charset="0"/>
              </a:rPr>
              <a:t>buvo</a:t>
            </a:r>
            <a:r>
              <a:rPr lang="en-US" sz="1400" dirty="0">
                <a:cs typeface="Times New Roman" panose="02020603050405020304" pitchFamily="18" charset="0"/>
              </a:rPr>
              <a:t> </a:t>
            </a:r>
            <a:r>
              <a:rPr lang="en-US" sz="1400" dirty="0" err="1">
                <a:cs typeface="Times New Roman" panose="02020603050405020304" pitchFamily="18" charset="0"/>
              </a:rPr>
              <a:t>redaguojami</a:t>
            </a:r>
            <a:r>
              <a:rPr lang="en-US" sz="1400" dirty="0">
                <a:cs typeface="Times New Roman" panose="02020603050405020304" pitchFamily="18" charset="0"/>
              </a:rPr>
              <a:t> </a:t>
            </a:r>
            <a:r>
              <a:rPr lang="en-US" sz="1400" dirty="0" err="1">
                <a:cs typeface="Times New Roman" panose="02020603050405020304" pitchFamily="18" charset="0"/>
              </a:rPr>
              <a:t>pagal</a:t>
            </a:r>
            <a:r>
              <a:rPr lang="en-US" sz="1400" dirty="0">
                <a:cs typeface="Times New Roman" panose="02020603050405020304" pitchFamily="18" charset="0"/>
              </a:rPr>
              <a:t> </a:t>
            </a:r>
            <a:r>
              <a:rPr lang="en-US" sz="1400" b="1" dirty="0" err="1">
                <a:cs typeface="Times New Roman" panose="02020603050405020304" pitchFamily="18" charset="0"/>
              </a:rPr>
              <a:t>Lietuvos</a:t>
            </a:r>
            <a:r>
              <a:rPr lang="en-US" sz="1400" b="1" dirty="0">
                <a:cs typeface="Times New Roman" panose="02020603050405020304" pitchFamily="18" charset="0"/>
              </a:rPr>
              <a:t> </a:t>
            </a:r>
            <a:r>
              <a:rPr lang="en-US" sz="1400" b="1" dirty="0" err="1">
                <a:cs typeface="Times New Roman" panose="02020603050405020304" pitchFamily="18" charset="0"/>
              </a:rPr>
              <a:t>Žemaitijos</a:t>
            </a:r>
            <a:r>
              <a:rPr lang="en-US" sz="1400" b="1" dirty="0">
                <a:cs typeface="Times New Roman" panose="02020603050405020304" pitchFamily="18" charset="0"/>
              </a:rPr>
              <a:t> </a:t>
            </a:r>
            <a:r>
              <a:rPr lang="en-US" sz="1400" b="1" dirty="0" err="1">
                <a:cs typeface="Times New Roman" panose="02020603050405020304" pitchFamily="18" charset="0"/>
              </a:rPr>
              <a:t>mokslo</a:t>
            </a:r>
            <a:r>
              <a:rPr lang="en-US" sz="1400" b="1" dirty="0">
                <a:cs typeface="Times New Roman" panose="02020603050405020304" pitchFamily="18" charset="0"/>
              </a:rPr>
              <a:t> </a:t>
            </a:r>
            <a:r>
              <a:rPr lang="en-US" sz="1400" b="1" dirty="0" err="1">
                <a:cs typeface="Times New Roman" panose="02020603050405020304" pitchFamily="18" charset="0"/>
              </a:rPr>
              <a:t>ir</a:t>
            </a:r>
            <a:r>
              <a:rPr lang="en-US" sz="1400" b="1" dirty="0">
                <a:cs typeface="Times New Roman" panose="02020603050405020304" pitchFamily="18" charset="0"/>
              </a:rPr>
              <a:t> </a:t>
            </a:r>
            <a:r>
              <a:rPr lang="en-US" sz="1400" b="1" dirty="0" err="1">
                <a:cs typeface="Times New Roman" panose="02020603050405020304" pitchFamily="18" charset="0"/>
              </a:rPr>
              <a:t>meno</a:t>
            </a:r>
            <a:r>
              <a:rPr lang="en-US" sz="1400" b="1" dirty="0">
                <a:cs typeface="Times New Roman" panose="02020603050405020304" pitchFamily="18" charset="0"/>
              </a:rPr>
              <a:t> </a:t>
            </a:r>
            <a:r>
              <a:rPr lang="en-US" sz="1400" b="1" dirty="0" err="1">
                <a:cs typeface="Times New Roman" panose="02020603050405020304" pitchFamily="18" charset="0"/>
              </a:rPr>
              <a:t>centro</a:t>
            </a:r>
            <a:r>
              <a:rPr lang="en-US" sz="1400" b="1" dirty="0">
                <a:cs typeface="Times New Roman" panose="02020603050405020304" pitchFamily="18" charset="0"/>
              </a:rPr>
              <a:t> </a:t>
            </a:r>
            <a:r>
              <a:rPr lang="en-US" sz="1400" b="1" dirty="0" err="1">
                <a:cs typeface="Times New Roman" panose="02020603050405020304" pitchFamily="18" charset="0"/>
              </a:rPr>
              <a:t>Žemaiči</a:t>
            </a:r>
            <a:r>
              <a:rPr lang="lt-LT" sz="1400" b="1" dirty="0">
                <a:cs typeface="Times New Roman" panose="02020603050405020304" pitchFamily="18" charset="0"/>
              </a:rPr>
              <a:t>ų</a:t>
            </a:r>
            <a:r>
              <a:rPr lang="en-US" sz="1400" b="1" dirty="0">
                <a:cs typeface="Times New Roman" panose="02020603050405020304" pitchFamily="18" charset="0"/>
              </a:rPr>
              <a:t> </a:t>
            </a:r>
            <a:r>
              <a:rPr lang="en-US" sz="1400" b="1" dirty="0" err="1">
                <a:cs typeface="Times New Roman" panose="02020603050405020304" pitchFamily="18" charset="0"/>
              </a:rPr>
              <a:t>tarm</a:t>
            </a:r>
            <a:r>
              <a:rPr lang="lt-LT" sz="1400" b="1" dirty="0">
                <a:cs typeface="Times New Roman" panose="02020603050405020304" pitchFamily="18" charset="0"/>
              </a:rPr>
              <a:t>ė</a:t>
            </a:r>
            <a:r>
              <a:rPr lang="en-US" sz="1400" b="1" dirty="0">
                <a:cs typeface="Times New Roman" panose="02020603050405020304" pitchFamily="18" charset="0"/>
              </a:rPr>
              <a:t>s </a:t>
            </a:r>
            <a:r>
              <a:rPr lang="en-US" sz="1400" b="1" dirty="0" err="1">
                <a:cs typeface="Times New Roman" panose="02020603050405020304" pitchFamily="18" charset="0"/>
              </a:rPr>
              <a:t>studij</a:t>
            </a:r>
            <a:r>
              <a:rPr lang="lt-LT" sz="1400" b="1" dirty="0">
                <a:cs typeface="Times New Roman" panose="02020603050405020304" pitchFamily="18" charset="0"/>
              </a:rPr>
              <a:t>ų</a:t>
            </a:r>
            <a:r>
              <a:rPr lang="en-US" sz="1400" b="1" dirty="0">
                <a:cs typeface="Times New Roman" panose="02020603050405020304" pitchFamily="18" charset="0"/>
              </a:rPr>
              <a:t> </a:t>
            </a:r>
            <a:r>
              <a:rPr lang="en-US" sz="1400" b="1" dirty="0" err="1">
                <a:cs typeface="Times New Roman" panose="02020603050405020304" pitchFamily="18" charset="0"/>
              </a:rPr>
              <a:t>sekcijos</a:t>
            </a:r>
            <a:r>
              <a:rPr lang="en-US" sz="1400" b="1" dirty="0">
                <a:cs typeface="Times New Roman" panose="02020603050405020304" pitchFamily="18" charset="0"/>
              </a:rPr>
              <a:t> </a:t>
            </a:r>
            <a:r>
              <a:rPr lang="en-US" sz="1400" b="1" dirty="0" err="1">
                <a:cs typeface="Times New Roman" panose="02020603050405020304" pitchFamily="18" charset="0"/>
              </a:rPr>
              <a:t>patvirtintas</a:t>
            </a:r>
            <a:r>
              <a:rPr lang="en-US" sz="1400" b="1" dirty="0">
                <a:cs typeface="Times New Roman" panose="02020603050405020304" pitchFamily="18" charset="0"/>
              </a:rPr>
              <a:t> </a:t>
            </a:r>
            <a:r>
              <a:rPr lang="en-US" sz="1400" b="1" dirty="0" err="1">
                <a:cs typeface="Times New Roman" panose="02020603050405020304" pitchFamily="18" charset="0"/>
              </a:rPr>
              <a:t>žemaiči</a:t>
            </a:r>
            <a:r>
              <a:rPr lang="lt-LT" sz="1400" b="1" dirty="0">
                <a:cs typeface="Times New Roman" panose="02020603050405020304" pitchFamily="18" charset="0"/>
              </a:rPr>
              <a:t>ų</a:t>
            </a:r>
            <a:r>
              <a:rPr lang="en-US" sz="1400" b="1" dirty="0">
                <a:cs typeface="Times New Roman" panose="02020603050405020304" pitchFamily="18" charset="0"/>
              </a:rPr>
              <a:t> </a:t>
            </a:r>
            <a:r>
              <a:rPr lang="en-US" sz="1400" b="1" dirty="0" err="1">
                <a:cs typeface="Times New Roman" panose="02020603050405020304" pitchFamily="18" charset="0"/>
              </a:rPr>
              <a:t>rašybos</a:t>
            </a:r>
            <a:r>
              <a:rPr lang="en-US" sz="1400" b="1" dirty="0">
                <a:cs typeface="Times New Roman" panose="02020603050405020304" pitchFamily="18" charset="0"/>
              </a:rPr>
              <a:t> </a:t>
            </a:r>
            <a:r>
              <a:rPr lang="en-US" sz="1400" b="1" dirty="0" err="1">
                <a:cs typeface="Times New Roman" panose="02020603050405020304" pitchFamily="18" charset="0"/>
              </a:rPr>
              <a:t>taisykles</a:t>
            </a:r>
            <a:r>
              <a:rPr lang="en-US" sz="1400" dirty="0">
                <a:cs typeface="Times New Roman" panose="02020603050405020304" pitchFamily="18" charset="0"/>
              </a:rPr>
              <a:t>, </a:t>
            </a:r>
            <a:r>
              <a:rPr lang="en-US" sz="1400" dirty="0" err="1">
                <a:cs typeface="Times New Roman" panose="02020603050405020304" pitchFamily="18" charset="0"/>
              </a:rPr>
              <a:t>kurioms</a:t>
            </a:r>
            <a:r>
              <a:rPr lang="en-US" sz="1400" dirty="0">
                <a:cs typeface="Times New Roman" panose="02020603050405020304" pitchFamily="18" charset="0"/>
              </a:rPr>
              <a:t> </a:t>
            </a:r>
            <a:r>
              <a:rPr lang="en-US" sz="1400" dirty="0" err="1">
                <a:cs typeface="Times New Roman" panose="02020603050405020304" pitchFamily="18" charset="0"/>
              </a:rPr>
              <a:t>buvo</a:t>
            </a:r>
            <a:r>
              <a:rPr lang="en-US" sz="1400" dirty="0">
                <a:cs typeface="Times New Roman" panose="02020603050405020304" pitchFamily="18" charset="0"/>
              </a:rPr>
              <a:t> </a:t>
            </a:r>
            <a:r>
              <a:rPr lang="en-US" sz="1400" dirty="0" err="1">
                <a:cs typeface="Times New Roman" panose="02020603050405020304" pitchFamily="18" charset="0"/>
              </a:rPr>
              <a:t>pritar</a:t>
            </a:r>
            <a:r>
              <a:rPr lang="lt-LT" sz="1400" dirty="0">
                <a:cs typeface="Times New Roman" panose="02020603050405020304" pitchFamily="18" charset="0"/>
              </a:rPr>
              <a:t>ė</a:t>
            </a:r>
            <a:r>
              <a:rPr lang="en-US" sz="1400" dirty="0">
                <a:cs typeface="Times New Roman" panose="02020603050405020304" pitchFamily="18" charset="0"/>
              </a:rPr>
              <a:t>s </a:t>
            </a:r>
            <a:r>
              <a:rPr lang="en-US" sz="1400" dirty="0" err="1">
                <a:cs typeface="Times New Roman" panose="02020603050405020304" pitchFamily="18" charset="0"/>
              </a:rPr>
              <a:t>kalbininkas</a:t>
            </a:r>
            <a:r>
              <a:rPr lang="en-US" sz="1400" dirty="0">
                <a:cs typeface="Times New Roman" panose="02020603050405020304" pitchFamily="18" charset="0"/>
              </a:rPr>
              <a:t> A</a:t>
            </a:r>
            <a:r>
              <a:rPr lang="lt-LT" sz="1400" dirty="0" err="1">
                <a:cs typeface="Times New Roman" panose="02020603050405020304" pitchFamily="18" charset="0"/>
              </a:rPr>
              <a:t>ntanas</a:t>
            </a:r>
            <a:r>
              <a:rPr lang="en-US" sz="1400" dirty="0">
                <a:cs typeface="Times New Roman" panose="02020603050405020304" pitchFamily="18" charset="0"/>
              </a:rPr>
              <a:t> </a:t>
            </a:r>
            <a:r>
              <a:rPr lang="en-US" sz="1400" dirty="0" err="1">
                <a:cs typeface="Times New Roman" panose="02020603050405020304" pitchFamily="18" charset="0"/>
              </a:rPr>
              <a:t>Salys</a:t>
            </a:r>
            <a:r>
              <a:rPr lang="en-US" sz="1400" dirty="0">
                <a:cs typeface="Times New Roman" panose="02020603050405020304" pitchFamily="18" charset="0"/>
              </a:rPr>
              <a:t>. </a:t>
            </a:r>
          </a:p>
        </p:txBody>
      </p:sp>
      <p:sp>
        <p:nvSpPr>
          <p:cNvPr id="4" name="Text Placeholder 3">
            <a:extLst>
              <a:ext uri="{FF2B5EF4-FFF2-40B4-BE49-F238E27FC236}">
                <a16:creationId xmlns:a16="http://schemas.microsoft.com/office/drawing/2014/main" id="{36670D55-9759-4BBA-B98C-433842D02B79}"/>
              </a:ext>
            </a:extLst>
          </p:cNvPr>
          <p:cNvSpPr>
            <a:spLocks noGrp="1"/>
          </p:cNvSpPr>
          <p:nvPr>
            <p:ph type="body" sz="half" idx="2"/>
          </p:nvPr>
        </p:nvSpPr>
        <p:spPr>
          <a:xfrm>
            <a:off x="457200" y="2030918"/>
            <a:ext cx="3200400" cy="4274286"/>
          </a:xfrm>
        </p:spPr>
        <p:txBody>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114" y="2105347"/>
            <a:ext cx="3312572" cy="4274286"/>
          </a:xfrm>
          <a:prstGeom prst="rect">
            <a:avLst/>
          </a:prstGeom>
        </p:spPr>
      </p:pic>
    </p:spTree>
    <p:extLst>
      <p:ext uri="{BB962C8B-B14F-4D97-AF65-F5344CB8AC3E}">
        <p14:creationId xmlns:p14="http://schemas.microsoft.com/office/powerpoint/2010/main" val="1846462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9"/>
            <a:ext cx="3200400" cy="2376264"/>
          </a:xfrm>
        </p:spPr>
        <p:txBody>
          <a:bodyPr>
            <a:normAutofit fontScale="90000"/>
          </a:bodyPr>
          <a:lstStyle/>
          <a:p>
            <a:r>
              <a:rPr lang="lt-LT" dirty="0"/>
              <a:t>Laikraštis „Žemaičių žemė“</a:t>
            </a:r>
            <a:br>
              <a:rPr lang="lt-LT" dirty="0"/>
            </a:br>
            <a:br>
              <a:rPr lang="lt-LT" dirty="0"/>
            </a:br>
            <a:br>
              <a:rPr lang="lt-LT" dirty="0"/>
            </a:br>
            <a:endParaRPr lang="lt-LT" dirty="0"/>
          </a:p>
        </p:txBody>
      </p:sp>
      <p:sp>
        <p:nvSpPr>
          <p:cNvPr id="3" name="Content Placeholder 2"/>
          <p:cNvSpPr>
            <a:spLocks noGrp="1"/>
          </p:cNvSpPr>
          <p:nvPr>
            <p:ph idx="1"/>
          </p:nvPr>
        </p:nvSpPr>
        <p:spPr>
          <a:xfrm>
            <a:off x="4583832" y="404663"/>
            <a:ext cx="6768752" cy="6192687"/>
          </a:xfrm>
        </p:spPr>
        <p:txBody>
          <a:bodyPr>
            <a:normAutofit/>
          </a:bodyPr>
          <a:lstStyle/>
          <a:p>
            <a:pPr marL="0" indent="0">
              <a:buNone/>
            </a:pPr>
            <a:endParaRPr lang="lt-LT" sz="16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lt-LT" sz="16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lt-LT" sz="1600" b="1" dirty="0">
              <a:latin typeface="Times New Roman" panose="02020603050405020304" pitchFamily="18" charset="0"/>
              <a:cs typeface="Times New Roman" panose="02020603050405020304" pitchFamily="18" charset="0"/>
            </a:endParaRPr>
          </a:p>
          <a:p>
            <a:pPr marL="0" indent="0">
              <a:buNone/>
            </a:pPr>
            <a:r>
              <a:rPr lang="lt-LT" sz="1600" b="1" dirty="0">
                <a:latin typeface="Times New Roman" panose="02020603050405020304" pitchFamily="18" charset="0"/>
                <a:cs typeface="Times New Roman" panose="02020603050405020304" pitchFamily="18" charset="0"/>
              </a:rPr>
              <a:t>Ginklams žvangant mūzos tyli?</a:t>
            </a:r>
          </a:p>
          <a:p>
            <a:pPr>
              <a:buFont typeface="Wingdings" panose="05000000000000000000" pitchFamily="2" charset="2"/>
              <a:buChar char="Ø"/>
            </a:pPr>
            <a:r>
              <a:rPr lang="lt-LT"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Žemaiči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prieteliaus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prad</a:t>
            </a:r>
            <a:r>
              <a:rPr lang="lt-LT" sz="1600" dirty="0">
                <a:latin typeface="Times New Roman" panose="02020603050405020304" pitchFamily="18" charset="0"/>
                <a:cs typeface="Times New Roman" panose="02020603050405020304" pitchFamily="18" charset="0"/>
              </a:rPr>
              <a:t>ė</a:t>
            </a:r>
            <a:r>
              <a:rPr lang="en-US" sz="1600" dirty="0" err="1">
                <a:latin typeface="Times New Roman" panose="02020603050405020304" pitchFamily="18" charset="0"/>
                <a:cs typeface="Times New Roman" panose="02020603050405020304" pitchFamily="18" charset="0"/>
              </a:rPr>
              <a:t>tą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darbą</a:t>
            </a:r>
            <a:r>
              <a:rPr lang="en-US" sz="1600" dirty="0">
                <a:latin typeface="Times New Roman" panose="02020603050405020304" pitchFamily="18" charset="0"/>
                <a:cs typeface="Times New Roman" panose="02020603050405020304" pitchFamily="18" charset="0"/>
              </a:rPr>
              <a:t> prat</a:t>
            </a:r>
            <a:r>
              <a:rPr lang="lt-LT" sz="1600" dirty="0">
                <a:latin typeface="Times New Roman" panose="02020603050405020304" pitchFamily="18" charset="0"/>
                <a:cs typeface="Times New Roman" panose="02020603050405020304" pitchFamily="18" charset="0"/>
              </a:rPr>
              <a:t>ę</a:t>
            </a:r>
            <a:r>
              <a:rPr lang="en-US" sz="1600" dirty="0">
                <a:latin typeface="Times New Roman" panose="02020603050405020304" pitchFamily="18" charset="0"/>
                <a:cs typeface="Times New Roman" panose="02020603050405020304" pitchFamily="18" charset="0"/>
              </a:rPr>
              <a:t>s</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 1941–194</a:t>
            </a:r>
            <a:r>
              <a:rPr lang="lt-LT" sz="1600" dirty="0">
                <a:latin typeface="Times New Roman" panose="02020603050405020304" pitchFamily="18" charset="0"/>
                <a:cs typeface="Times New Roman" panose="02020603050405020304" pitchFamily="18" charset="0"/>
              </a:rPr>
              <a:t>4</a:t>
            </a:r>
            <a:r>
              <a:rPr lang="en-US" sz="1600" dirty="0">
                <a:latin typeface="Times New Roman" panose="02020603050405020304" pitchFamily="18" charset="0"/>
                <a:cs typeface="Times New Roman" panose="02020603050405020304" pitchFamily="18" charset="0"/>
              </a:rPr>
              <a:t> m. </a:t>
            </a:r>
            <a:r>
              <a:rPr lang="en-US" sz="1600" dirty="0" err="1">
                <a:latin typeface="Times New Roman" panose="02020603050405020304" pitchFamily="18" charset="0"/>
                <a:cs typeface="Times New Roman" panose="02020603050405020304" pitchFamily="18" charset="0"/>
              </a:rPr>
              <a:t>Telšiuose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leistas</a:t>
            </a:r>
            <a:r>
              <a:rPr lang="en-US" sz="1600" dirty="0">
                <a:latin typeface="Times New Roman" panose="02020603050405020304" pitchFamily="18" charset="0"/>
                <a:cs typeface="Times New Roman" panose="02020603050405020304" pitchFamily="18" charset="0"/>
              </a:rPr>
              <a:t> </a:t>
            </a: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savaitraštis</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a:t>
            </a:r>
            <a:r>
              <a:rPr lang="en-US" sz="1600" b="1" dirty="0" err="1">
                <a:latin typeface="Times New Roman" panose="02020603050405020304" pitchFamily="18" charset="0"/>
                <a:cs typeface="Times New Roman" panose="02020603050405020304" pitchFamily="18" charset="0"/>
              </a:rPr>
              <a:t>Žemaiči</a:t>
            </a:r>
            <a:r>
              <a:rPr lang="lt-LT" sz="1600" b="1" dirty="0">
                <a:latin typeface="Times New Roman" panose="02020603050405020304" pitchFamily="18" charset="0"/>
                <a:cs typeface="Times New Roman" panose="02020603050405020304" pitchFamily="18" charset="0"/>
              </a:rPr>
              <a:t>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žem</a:t>
            </a:r>
            <a:r>
              <a:rPr lang="lt-LT" sz="1600" b="1" dirty="0">
                <a:latin typeface="Times New Roman" panose="02020603050405020304" pitchFamily="18" charset="0"/>
                <a:cs typeface="Times New Roman" panose="02020603050405020304" pitchFamily="18" charset="0"/>
              </a:rPr>
              <a:t>ė</a:t>
            </a:r>
            <a:r>
              <a:rPr lang="en-US" sz="1600" b="1"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kuriame</a:t>
            </a:r>
            <a:r>
              <a:rPr lang="en-US" sz="1600"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nuo</a:t>
            </a:r>
            <a:r>
              <a:rPr lang="en-US" sz="1600" b="1" dirty="0">
                <a:latin typeface="Times New Roman" panose="02020603050405020304" pitchFamily="18" charset="0"/>
                <a:cs typeface="Times New Roman" panose="02020603050405020304" pitchFamily="18" charset="0"/>
              </a:rPr>
              <a:t> 1943 m. </a:t>
            </a:r>
            <a:r>
              <a:rPr lang="en-US" sz="1600" b="1" dirty="0" err="1">
                <a:latin typeface="Times New Roman" panose="02020603050405020304" pitchFamily="18" charset="0"/>
                <a:cs typeface="Times New Roman" panose="02020603050405020304" pitchFamily="18" charset="0"/>
              </a:rPr>
              <a:t>nuolat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būdavo</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spausdinama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Žemaitiškoji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kertel</a:t>
            </a:r>
            <a:r>
              <a:rPr lang="lt-LT" sz="1600" b="1" dirty="0">
                <a:latin typeface="Times New Roman" panose="02020603050405020304" pitchFamily="18" charset="0"/>
                <a:cs typeface="Times New Roman" panose="02020603050405020304" pitchFamily="18" charset="0"/>
              </a:rPr>
              <a:t>ė</a:t>
            </a:r>
            <a:r>
              <a:rPr lang="en-US" sz="1600" b="1"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Čia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žemaitiškai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publikuota</a:t>
            </a:r>
            <a:r>
              <a:rPr lang="en-US" sz="1600" dirty="0">
                <a:latin typeface="Times New Roman" panose="02020603050405020304" pitchFamily="18" charset="0"/>
                <a:cs typeface="Times New Roman" panose="02020603050405020304" pitchFamily="18" charset="0"/>
              </a:rPr>
              <a:t> ne tik </a:t>
            </a:r>
            <a:r>
              <a:rPr lang="en-US" sz="1600" dirty="0" err="1">
                <a:latin typeface="Times New Roman" panose="02020603050405020304" pitchFamily="18" charset="0"/>
                <a:cs typeface="Times New Roman" panose="02020603050405020304" pitchFamily="18" charset="0"/>
              </a:rPr>
              <a:t>Žemaitijoje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užrašyta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tautosaka</a:t>
            </a:r>
            <a:r>
              <a:rPr lang="en-US" sz="1600" dirty="0">
                <a:latin typeface="Times New Roman" panose="02020603050405020304" pitchFamily="18" charset="0"/>
                <a:cs typeface="Times New Roman" panose="02020603050405020304" pitchFamily="18" charset="0"/>
              </a:rPr>
              <a:t>, bet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naujai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sukurti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grožin</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s </a:t>
            </a:r>
            <a:r>
              <a:rPr lang="en-US" sz="1600" dirty="0" err="1">
                <a:latin typeface="Times New Roman" panose="02020603050405020304" pitchFamily="18" charset="0"/>
                <a:cs typeface="Times New Roman" panose="02020603050405020304" pitchFamily="18" charset="0"/>
              </a:rPr>
              <a:t>literatūros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kūrin</a:t>
            </a:r>
            <a:r>
              <a:rPr lang="lt-LT" sz="1600" dirty="0">
                <a:latin typeface="Times New Roman" panose="02020603050405020304" pitchFamily="18" charset="0"/>
                <a:cs typeface="Times New Roman" panose="02020603050405020304" pitchFamily="18" charset="0"/>
              </a:rPr>
              <a:t>ė</a:t>
            </a:r>
            <a:r>
              <a:rPr lang="en-US" sz="1600" dirty="0" err="1">
                <a:latin typeface="Times New Roman" panose="02020603050405020304" pitchFamily="18" charset="0"/>
                <a:cs typeface="Times New Roman" panose="02020603050405020304" pitchFamily="18" charset="0"/>
              </a:rPr>
              <a:t>liai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satyriniai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rašiniai</a:t>
            </a:r>
            <a:r>
              <a:rPr lang="en-US" sz="1600" dirty="0">
                <a:latin typeface="Times New Roman" panose="02020603050405020304" pitchFamily="18" charset="0"/>
                <a:cs typeface="Times New Roman" panose="02020603050405020304" pitchFamily="18" charset="0"/>
              </a:rPr>
              <a:t>. </a:t>
            </a:r>
            <a:endParaRPr lang="lt-LT"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lt-LT" sz="1600" dirty="0">
                <a:latin typeface="Times New Roman" panose="02020603050405020304" pitchFamily="18" charset="0"/>
                <a:cs typeface="Times New Roman" panose="02020603050405020304" pitchFamily="18" charset="0"/>
              </a:rPr>
              <a:t> „Žemaičių </a:t>
            </a:r>
            <a:r>
              <a:rPr lang="lt-LT" sz="1600" dirty="0" err="1">
                <a:latin typeface="Times New Roman" panose="02020603050405020304" pitchFamily="18" charset="0"/>
                <a:cs typeface="Times New Roman" panose="02020603050405020304" pitchFamily="18" charset="0"/>
              </a:rPr>
              <a:t>prieteliuje</a:t>
            </a:r>
            <a:r>
              <a:rPr lang="lt-LT" sz="1600" dirty="0">
                <a:latin typeface="Times New Roman" panose="02020603050405020304" pitchFamily="18" charset="0"/>
                <a:cs typeface="Times New Roman" panose="02020603050405020304" pitchFamily="18" charset="0"/>
              </a:rPr>
              <a:t>“ ir „Žemaičių žemėje“</a:t>
            </a:r>
            <a:r>
              <a:rPr lang="en-US" sz="1600" dirty="0" err="1">
                <a:latin typeface="Times New Roman" panose="02020603050405020304" pitchFamily="18" charset="0"/>
                <a:cs typeface="Times New Roman" panose="02020603050405020304" pitchFamily="18" charset="0"/>
              </a:rPr>
              <a:t>savo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žemaitišką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kūrybą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skelb</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poetas</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S</a:t>
            </a:r>
            <a:r>
              <a:rPr lang="lt-LT" sz="1600" b="1" dirty="0" err="1">
                <a:latin typeface="Times New Roman" panose="02020603050405020304" pitchFamily="18" charset="0"/>
                <a:cs typeface="Times New Roman" panose="02020603050405020304" pitchFamily="18" charset="0"/>
              </a:rPr>
              <a:t>tasys</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Anglickis</a:t>
            </a:r>
            <a:r>
              <a:rPr lang="en-US" sz="1600" b="1" dirty="0">
                <a:latin typeface="Times New Roman" panose="02020603050405020304" pitchFamily="18" charset="0"/>
                <a:cs typeface="Times New Roman" panose="02020603050405020304" pitchFamily="18" charset="0"/>
              </a:rPr>
              <a:t>, P</a:t>
            </a:r>
            <a:r>
              <a:rPr lang="lt-LT" sz="1600" b="1" dirty="0" err="1">
                <a:latin typeface="Times New Roman" panose="02020603050405020304" pitchFamily="18" charset="0"/>
                <a:cs typeface="Times New Roman" panose="02020603050405020304" pitchFamily="18" charset="0"/>
              </a:rPr>
              <a:t>ranas</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Genys</a:t>
            </a:r>
            <a:r>
              <a:rPr lang="en-US" sz="1600" b="1" dirty="0">
                <a:latin typeface="Times New Roman" panose="02020603050405020304" pitchFamily="18" charset="0"/>
                <a:cs typeface="Times New Roman" panose="02020603050405020304" pitchFamily="18" charset="0"/>
              </a:rPr>
              <a:t>, P</a:t>
            </a:r>
            <a:r>
              <a:rPr lang="lt-LT" sz="1600" b="1" dirty="0" err="1">
                <a:latin typeface="Times New Roman" panose="02020603050405020304" pitchFamily="18" charset="0"/>
                <a:cs typeface="Times New Roman" panose="02020603050405020304" pitchFamily="18" charset="0"/>
              </a:rPr>
              <a:t>etras</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Gintala</a:t>
            </a:r>
            <a:r>
              <a:rPr lang="en-US" sz="1600" dirty="0" err="1">
                <a:latin typeface="Times New Roman" panose="02020603050405020304" pitchFamily="18" charset="0"/>
                <a:cs typeface="Times New Roman" panose="02020603050405020304" pitchFamily="18" charset="0"/>
              </a:rPr>
              <a:t>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laiku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Žemaitijoje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jau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buvę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žinomi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poetai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prozininkai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dramaturgai</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Dalis jų savo kūrinius skelbdavo lietuvių ir žemaičių kalbomis.</a:t>
            </a:r>
            <a:r>
              <a:rPr lang="en-US" sz="1600" dirty="0">
                <a:latin typeface="Times New Roman" panose="02020603050405020304" pitchFamily="18" charset="0"/>
                <a:cs typeface="Times New Roman" panose="02020603050405020304" pitchFamily="18" charset="0"/>
              </a:rPr>
              <a:t> </a:t>
            </a:r>
            <a:endParaRPr lang="lt-LT"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lt-LT" sz="1600" dirty="0">
              <a:latin typeface="Times New Roman" panose="02020603050405020304" pitchFamily="18" charset="0"/>
              <a:cs typeface="Times New Roman" panose="02020603050405020304" pitchFamily="18" charset="0"/>
            </a:endParaRPr>
          </a:p>
          <a:p>
            <a:pPr marL="0" indent="0">
              <a:buNone/>
            </a:pPr>
            <a:r>
              <a:rPr lang="lt-LT" sz="1400" i="1" dirty="0">
                <a:latin typeface="Times New Roman" panose="02020603050405020304" pitchFamily="18" charset="0"/>
                <a:cs typeface="Times New Roman" panose="02020603050405020304" pitchFamily="18" charset="0"/>
              </a:rPr>
              <a:t>   Nuotraukoje – 1941–1944 m. Telšiuose leistas laikraštis „Žemaičių žemė“</a:t>
            </a:r>
          </a:p>
        </p:txBody>
      </p:sp>
      <p:sp>
        <p:nvSpPr>
          <p:cNvPr id="4" name="Text Placeholder 3"/>
          <p:cNvSpPr>
            <a:spLocks noGrp="1"/>
          </p:cNvSpPr>
          <p:nvPr>
            <p:ph type="body" sz="half" idx="2"/>
          </p:nvPr>
        </p:nvSpPr>
        <p:spPr>
          <a:xfrm>
            <a:off x="457200" y="1700808"/>
            <a:ext cx="3200400" cy="5040560"/>
          </a:xfrm>
        </p:spPr>
        <p:txBody>
          <a:bodyPr/>
          <a:lstStyle/>
          <a:p>
            <a:endParaRPr lang="lt-LT" dirty="0"/>
          </a:p>
        </p:txBody>
      </p:sp>
      <p:pic>
        <p:nvPicPr>
          <p:cNvPr id="7" name="Paveikslėlis 6">
            <a:extLst>
              <a:ext uri="{FF2B5EF4-FFF2-40B4-BE49-F238E27FC236}">
                <a16:creationId xmlns:a16="http://schemas.microsoft.com/office/drawing/2014/main" id="{195EC6E1-4B4E-57EA-03AC-F3C91ABF2074}"/>
              </a:ext>
            </a:extLst>
          </p:cNvPr>
          <p:cNvPicPr>
            <a:picLocks noChangeAspect="1"/>
          </p:cNvPicPr>
          <p:nvPr/>
        </p:nvPicPr>
        <p:blipFill>
          <a:blip r:embed="rId2"/>
          <a:stretch>
            <a:fillRect/>
          </a:stretch>
        </p:blipFill>
        <p:spPr>
          <a:xfrm>
            <a:off x="457200" y="1690397"/>
            <a:ext cx="3199366" cy="4773350"/>
          </a:xfrm>
          <a:prstGeom prst="rect">
            <a:avLst/>
          </a:prstGeom>
        </p:spPr>
      </p:pic>
    </p:spTree>
    <p:extLst>
      <p:ext uri="{BB962C8B-B14F-4D97-AF65-F5344CB8AC3E}">
        <p14:creationId xmlns:p14="http://schemas.microsoft.com/office/powerpoint/2010/main" val="1128585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D2083-2810-4062-B0D6-A3EA16B8CAC7}"/>
              </a:ext>
            </a:extLst>
          </p:cNvPr>
          <p:cNvSpPr>
            <a:spLocks noGrp="1"/>
          </p:cNvSpPr>
          <p:nvPr>
            <p:ph type="title"/>
          </p:nvPr>
        </p:nvSpPr>
        <p:spPr>
          <a:xfrm>
            <a:off x="335360" y="404664"/>
            <a:ext cx="3322240" cy="2088232"/>
          </a:xfrm>
        </p:spPr>
        <p:txBody>
          <a:bodyPr>
            <a:normAutofit fontScale="90000"/>
          </a:bodyPr>
          <a:lstStyle/>
          <a:p>
            <a:r>
              <a:rPr lang="lt-LT" dirty="0"/>
              <a:t>Žemaičių studentų sambūriai</a:t>
            </a:r>
            <a:br>
              <a:rPr lang="lt-LT" dirty="0"/>
            </a:br>
            <a:br>
              <a:rPr lang="lt-LT" dirty="0"/>
            </a:br>
            <a:br>
              <a:rPr lang="lt-LT" dirty="0"/>
            </a:br>
            <a:endParaRPr lang="en-US" dirty="0"/>
          </a:p>
        </p:txBody>
      </p:sp>
      <p:sp>
        <p:nvSpPr>
          <p:cNvPr id="3" name="Content Placeholder 2">
            <a:extLst>
              <a:ext uri="{FF2B5EF4-FFF2-40B4-BE49-F238E27FC236}">
                <a16:creationId xmlns:a16="http://schemas.microsoft.com/office/drawing/2014/main" id="{561858E7-2F57-41AB-B96B-1B0285DB0AD8}"/>
              </a:ext>
            </a:extLst>
          </p:cNvPr>
          <p:cNvSpPr>
            <a:spLocks noGrp="1"/>
          </p:cNvSpPr>
          <p:nvPr>
            <p:ph idx="1"/>
          </p:nvPr>
        </p:nvSpPr>
        <p:spPr>
          <a:xfrm>
            <a:off x="4439816" y="404664"/>
            <a:ext cx="6853024" cy="6336704"/>
          </a:xfrm>
        </p:spPr>
        <p:txBody>
          <a:bodyPr>
            <a:noAutofit/>
          </a:bodyPr>
          <a:lstStyle/>
          <a:p>
            <a:pPr marL="0">
              <a:lnSpc>
                <a:spcPct val="100000"/>
              </a:lnSpc>
              <a:spcBef>
                <a:spcPts val="300"/>
              </a:spcBef>
              <a:spcAft>
                <a:spcPts val="300"/>
              </a:spcAft>
              <a:buFont typeface="Wingdings" panose="05000000000000000000" pitchFamily="2" charset="2"/>
              <a:buChar char="Ø"/>
            </a:pPr>
            <a:r>
              <a:rPr lang="lt-LT" sz="1600" b="1" dirty="0">
                <a:latin typeface="Times New Roman" panose="02020603050405020304" pitchFamily="18" charset="0"/>
                <a:cs typeface="Times New Roman" panose="02020603050405020304" pitchFamily="18" charset="0"/>
              </a:rPr>
              <a:t> A</a:t>
            </a:r>
            <a:r>
              <a:rPr lang="en-US" sz="1600" b="1" dirty="0">
                <a:latin typeface="Times New Roman" panose="02020603050405020304" pitchFamily="18" charset="0"/>
                <a:cs typeface="Times New Roman" panose="02020603050405020304" pitchFamily="18" charset="0"/>
              </a:rPr>
              <a:t>pie 1930-uosius </a:t>
            </a:r>
            <a:r>
              <a:rPr lang="en-US" sz="1600" b="1" dirty="0" err="1">
                <a:latin typeface="Times New Roman" panose="02020603050405020304" pitchFamily="18" charset="0"/>
                <a:cs typeface="Times New Roman" panose="02020603050405020304" pitchFamily="18" charset="0"/>
              </a:rPr>
              <a:t>metus</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Lietuvoje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itin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aktualūs</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tapo</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tautiškumo</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klausimai</a:t>
            </a:r>
            <a:r>
              <a:rPr lang="en-US" sz="1600" b="1" dirty="0">
                <a:latin typeface="Times New Roman" panose="02020603050405020304" pitchFamily="18" charset="0"/>
                <a:cs typeface="Times New Roman" panose="02020603050405020304" pitchFamily="18" charset="0"/>
              </a:rPr>
              <a:t>. </a:t>
            </a:r>
            <a:endParaRPr lang="lt-LT" sz="1600" b="1" dirty="0">
              <a:latin typeface="Times New Roman" panose="02020603050405020304" pitchFamily="18" charset="0"/>
              <a:cs typeface="Times New Roman" panose="02020603050405020304" pitchFamily="18" charset="0"/>
            </a:endParaRPr>
          </a:p>
          <a:p>
            <a:pPr marL="0">
              <a:lnSpc>
                <a:spcPct val="100000"/>
              </a:lnSpc>
              <a:spcBef>
                <a:spcPts val="300"/>
              </a:spcBef>
              <a:spcAft>
                <a:spcPts val="300"/>
              </a:spcAft>
              <a:buFont typeface="Wingdings" panose="05000000000000000000" pitchFamily="2" charset="2"/>
              <a:buChar char="Ø"/>
            </a:pPr>
            <a:r>
              <a:rPr lang="lt-LT" sz="1600" dirty="0">
                <a:latin typeface="Times New Roman" panose="02020603050405020304" pitchFamily="18" charset="0"/>
                <a:cs typeface="Times New Roman" panose="02020603050405020304" pitchFamily="18" charset="0"/>
              </a:rPr>
              <a:t> S</a:t>
            </a:r>
            <a:r>
              <a:rPr lang="en-US" sz="1600" dirty="0" err="1">
                <a:latin typeface="Times New Roman" panose="02020603050405020304" pitchFamily="18" charset="0"/>
                <a:cs typeface="Times New Roman" panose="02020603050405020304" pitchFamily="18" charset="0"/>
              </a:rPr>
              <a:t>tudentija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viena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iš</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aktyviausi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visuomen</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s </a:t>
            </a:r>
            <a:r>
              <a:rPr lang="en-US" sz="1600" dirty="0" err="1">
                <a:latin typeface="Times New Roman" panose="02020603050405020304" pitchFamily="18" charset="0"/>
                <a:cs typeface="Times New Roman" panose="02020603050405020304" pitchFamily="18" charset="0"/>
              </a:rPr>
              <a:t>grupi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stiprinanči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tautiškumą</a:t>
            </a:r>
            <a:r>
              <a:rPr lang="en-US" sz="1600" dirty="0">
                <a:latin typeface="Times New Roman" panose="02020603050405020304" pitchFamily="18" charset="0"/>
                <a:cs typeface="Times New Roman" panose="02020603050405020304" pitchFamily="18" charset="0"/>
              </a:rPr>
              <a:t>. </a:t>
            </a:r>
            <a:endParaRPr lang="lt-LT" sz="1600" dirty="0">
              <a:latin typeface="Times New Roman" panose="02020603050405020304" pitchFamily="18" charset="0"/>
              <a:cs typeface="Times New Roman" panose="02020603050405020304" pitchFamily="18" charset="0"/>
            </a:endParaRPr>
          </a:p>
          <a:p>
            <a:pPr marL="0">
              <a:lnSpc>
                <a:spcPct val="100000"/>
              </a:lnSpc>
              <a:spcBef>
                <a:spcPts val="300"/>
              </a:spcBef>
              <a:spcAft>
                <a:spcPts val="300"/>
              </a:spcAft>
              <a:buFont typeface="Wingdings" panose="05000000000000000000" pitchFamily="2" charset="2"/>
              <a:buChar char="Ø"/>
            </a:pP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Pažangiausio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tautiškai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nusiteikusio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mokslo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siekiančiom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jaunimo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pagrindin</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susitelkimo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vieta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tapo</a:t>
            </a:r>
            <a:r>
              <a:rPr lang="en-US" sz="1600" dirty="0">
                <a:latin typeface="Times New Roman" panose="02020603050405020304" pitchFamily="18" charset="0"/>
                <a:cs typeface="Times New Roman" panose="02020603050405020304" pitchFamily="18" charset="0"/>
              </a:rPr>
              <a:t> 1922 m. </a:t>
            </a:r>
            <a:r>
              <a:rPr lang="en-US" sz="1600" dirty="0" err="1">
                <a:latin typeface="Times New Roman" panose="02020603050405020304" pitchFamily="18" charset="0"/>
                <a:cs typeface="Times New Roman" panose="02020603050405020304" pitchFamily="18" charset="0"/>
              </a:rPr>
              <a:t>įkurtas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1930 m. </a:t>
            </a:r>
            <a:r>
              <a:rPr lang="en-US" sz="1600" dirty="0" err="1">
                <a:latin typeface="Times New Roman" panose="02020603050405020304" pitchFamily="18" charset="0"/>
                <a:cs typeface="Times New Roman" panose="02020603050405020304" pitchFamily="18" charset="0"/>
              </a:rPr>
              <a:t>Vytauto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Didžiojo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vardu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pavadintas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Kaune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veikęs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Lietuvos</a:t>
            </a:r>
            <a:r>
              <a:rPr lang="en-US" sz="1600" dirty="0">
                <a:latin typeface="Times New Roman" panose="02020603050405020304" pitchFamily="18" charset="0"/>
                <a:cs typeface="Times New Roman" panose="02020603050405020304" pitchFamily="18" charset="0"/>
              </a:rPr>
              <a:t> </a:t>
            </a:r>
            <a:r>
              <a:rPr lang="lt-LT" sz="1600" dirty="0">
                <a:latin typeface="Times New Roman" panose="02020603050405020304" pitchFamily="18" charset="0"/>
                <a:cs typeface="Times New Roman" panose="02020603050405020304" pitchFamily="18" charset="0"/>
              </a:rPr>
              <a:t>u</a:t>
            </a:r>
            <a:r>
              <a:rPr lang="en-US" sz="1600" dirty="0" err="1">
                <a:latin typeface="Times New Roman" panose="02020603050405020304" pitchFamily="18" charset="0"/>
                <a:cs typeface="Times New Roman" panose="02020603050405020304" pitchFamily="18" charset="0"/>
              </a:rPr>
              <a:t>niversitetas</a:t>
            </a:r>
            <a:r>
              <a:rPr lang="lt-LT" sz="1600" dirty="0">
                <a:latin typeface="Times New Roman" panose="02020603050405020304" pitchFamily="18" charset="0"/>
                <a:cs typeface="Times New Roman" panose="02020603050405020304" pitchFamily="18" charset="0"/>
              </a:rPr>
              <a:t> (dabar Vytauto Didžiojo universitetas)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kuriame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mok</a:t>
            </a:r>
            <a:r>
              <a:rPr lang="lt-LT" sz="1600" dirty="0">
                <a:latin typeface="Times New Roman" panose="02020603050405020304" pitchFamily="18" charset="0"/>
                <a:cs typeface="Times New Roman" panose="02020603050405020304" pitchFamily="18" charset="0"/>
              </a:rPr>
              <a:t>ė</a:t>
            </a:r>
            <a:r>
              <a:rPr lang="en-US" sz="1600" dirty="0" err="1">
                <a:latin typeface="Times New Roman" panose="02020603050405020304" pitchFamily="18" charset="0"/>
                <a:cs typeface="Times New Roman" panose="02020603050405020304" pitchFamily="18" charset="0"/>
              </a:rPr>
              <a:t>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apie</a:t>
            </a:r>
            <a:r>
              <a:rPr lang="en-US" sz="1600" dirty="0">
                <a:latin typeface="Times New Roman" panose="02020603050405020304" pitchFamily="18" charset="0"/>
                <a:cs typeface="Times New Roman" panose="02020603050405020304" pitchFamily="18" charset="0"/>
              </a:rPr>
              <a:t> 4 </a:t>
            </a:r>
            <a:r>
              <a:rPr lang="en-US" sz="1600" dirty="0" err="1">
                <a:latin typeface="Times New Roman" panose="02020603050405020304" pitchFamily="18" charset="0"/>
                <a:cs typeface="Times New Roman" panose="02020603050405020304" pitchFamily="18" charset="0"/>
              </a:rPr>
              <a:t>tūkst</a:t>
            </a:r>
            <a:r>
              <a:rPr lang="en-US" sz="1600" dirty="0">
                <a:latin typeface="Times New Roman" panose="02020603050405020304" pitchFamily="18" charset="0"/>
                <a:cs typeface="Times New Roman" panose="02020603050405020304" pitchFamily="18" charset="0"/>
              </a:rPr>
              <a:t>. student</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endParaRPr lang="lt-LT" sz="1600" dirty="0">
              <a:latin typeface="Times New Roman" panose="02020603050405020304" pitchFamily="18" charset="0"/>
              <a:cs typeface="Times New Roman" panose="02020603050405020304" pitchFamily="18" charset="0"/>
            </a:endParaRPr>
          </a:p>
          <a:p>
            <a:pPr marL="0">
              <a:lnSpc>
                <a:spcPct val="100000"/>
              </a:lnSpc>
              <a:spcBef>
                <a:spcPts val="300"/>
              </a:spcBef>
              <a:spcAft>
                <a:spcPts val="300"/>
              </a:spcAft>
              <a:buFont typeface="Wingdings" panose="05000000000000000000" pitchFamily="2" charset="2"/>
              <a:buChar char="Ø"/>
            </a:pP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metu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šiame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universitete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veik</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apie</a:t>
            </a:r>
            <a:r>
              <a:rPr lang="en-US" sz="1600" dirty="0">
                <a:latin typeface="Times New Roman" panose="02020603050405020304" pitchFamily="18" charset="0"/>
                <a:cs typeface="Times New Roman" panose="02020603050405020304" pitchFamily="18" charset="0"/>
              </a:rPr>
              <a:t> 80 </a:t>
            </a:r>
            <a:r>
              <a:rPr lang="en-US" sz="1600" dirty="0" err="1">
                <a:latin typeface="Times New Roman" panose="02020603050405020304" pitchFamily="18" charset="0"/>
                <a:cs typeface="Times New Roman" panose="02020603050405020304" pitchFamily="18" charset="0"/>
              </a:rPr>
              <a:t>organizacij</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iš</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kuri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29 </a:t>
            </a:r>
            <a:r>
              <a:rPr lang="en-US" sz="1600" dirty="0" err="1">
                <a:latin typeface="Times New Roman" panose="02020603050405020304" pitchFamily="18" charset="0"/>
                <a:cs typeface="Times New Roman" panose="02020603050405020304" pitchFamily="18" charset="0"/>
              </a:rPr>
              <a:t>buvo</a:t>
            </a:r>
            <a:r>
              <a:rPr lang="en-US" sz="1600" dirty="0">
                <a:latin typeface="Times New Roman" panose="02020603050405020304" pitchFamily="18" charset="0"/>
                <a:cs typeface="Times New Roman" panose="02020603050405020304" pitchFamily="18" charset="0"/>
              </a:rPr>
              <a:t> student</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korporacijos</a:t>
            </a:r>
            <a:r>
              <a:rPr lang="en-US" sz="1600" dirty="0">
                <a:latin typeface="Times New Roman" panose="02020603050405020304" pitchFamily="18" charset="0"/>
                <a:cs typeface="Times New Roman" panose="02020603050405020304" pitchFamily="18" charset="0"/>
              </a:rPr>
              <a:t>. </a:t>
            </a:r>
            <a:endParaRPr lang="lt-LT" sz="1600" dirty="0">
              <a:latin typeface="Times New Roman" panose="02020603050405020304" pitchFamily="18" charset="0"/>
              <a:cs typeface="Times New Roman" panose="02020603050405020304" pitchFamily="18" charset="0"/>
            </a:endParaRPr>
          </a:p>
          <a:p>
            <a:pPr marL="0">
              <a:lnSpc>
                <a:spcPct val="100000"/>
              </a:lnSpc>
              <a:spcBef>
                <a:spcPts val="300"/>
              </a:spcBef>
              <a:spcAft>
                <a:spcPts val="300"/>
              </a:spcAft>
              <a:buFont typeface="Wingdings" panose="05000000000000000000" pitchFamily="2" charset="2"/>
              <a:buChar char="Ø"/>
            </a:pP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Studentai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metu</a:t>
            </a:r>
            <a:r>
              <a:rPr lang="en-US" sz="1600" dirty="0">
                <a:latin typeface="Times New Roman" panose="02020603050405020304" pitchFamily="18" charset="0"/>
                <a:cs typeface="Times New Roman" panose="02020603050405020304" pitchFamily="18" charset="0"/>
              </a:rPr>
              <a:t> gal</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jo </a:t>
            </a:r>
            <a:r>
              <a:rPr lang="en-US" sz="1600" dirty="0" err="1">
                <a:latin typeface="Times New Roman" panose="02020603050405020304" pitchFamily="18" charset="0"/>
                <a:cs typeface="Times New Roman" panose="02020603050405020304" pitchFamily="18" charset="0"/>
              </a:rPr>
              <a:t>priklausyti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kelioms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organizacijoms</a:t>
            </a:r>
            <a:r>
              <a:rPr lang="en-US" sz="1600" dirty="0">
                <a:latin typeface="Times New Roman" panose="02020603050405020304" pitchFamily="18" charset="0"/>
                <a:cs typeface="Times New Roman" panose="02020603050405020304" pitchFamily="18" charset="0"/>
              </a:rPr>
              <a:t>, bet </a:t>
            </a:r>
            <a:r>
              <a:rPr lang="en-US" sz="1600" dirty="0" err="1">
                <a:latin typeface="Times New Roman" panose="02020603050405020304" pitchFamily="18" charset="0"/>
                <a:cs typeface="Times New Roman" panose="02020603050405020304" pitchFamily="18" charset="0"/>
              </a:rPr>
              <a:t>tik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vienai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korporacijai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laikotarpiu</a:t>
            </a:r>
            <a:r>
              <a:rPr lang="en-US" sz="1600" dirty="0">
                <a:latin typeface="Times New Roman" panose="02020603050405020304" pitchFamily="18" charset="0"/>
                <a:cs typeface="Times New Roman" panose="02020603050405020304" pitchFamily="18" charset="0"/>
              </a:rPr>
              <a:t> tarp student</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vyravo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nuomon</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kad</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privalu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priklausyti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korporacijai</a:t>
            </a:r>
            <a:r>
              <a:rPr lang="en-US" sz="1600" dirty="0">
                <a:latin typeface="Times New Roman" panose="02020603050405020304" pitchFamily="18" charset="0"/>
                <a:cs typeface="Times New Roman" panose="02020603050405020304" pitchFamily="18" charset="0"/>
              </a:rPr>
              <a:t>. </a:t>
            </a:r>
            <a:endParaRPr lang="lt-LT" sz="1600" dirty="0">
              <a:latin typeface="Times New Roman" panose="02020603050405020304" pitchFamily="18" charset="0"/>
              <a:cs typeface="Times New Roman" panose="02020603050405020304" pitchFamily="18" charset="0"/>
            </a:endParaRPr>
          </a:p>
          <a:p>
            <a:pPr marL="0">
              <a:lnSpc>
                <a:spcPct val="100000"/>
              </a:lnSpc>
              <a:spcBef>
                <a:spcPts val="300"/>
              </a:spcBef>
              <a:spcAft>
                <a:spcPts val="300"/>
              </a:spcAft>
              <a:buFont typeface="Wingdings" panose="05000000000000000000" pitchFamily="2" charset="2"/>
              <a:buChar char="Ø"/>
            </a:pP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Būdavo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įprasta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kad</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jei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studentas</a:t>
            </a:r>
            <a:r>
              <a:rPr lang="lt-LT" sz="1600" dirty="0">
                <a:latin typeface="Times New Roman" panose="02020603050405020304" pitchFamily="18" charset="0"/>
                <a:cs typeface="Times New Roman" panose="02020603050405020304" pitchFamily="18" charset="0"/>
              </a:rPr>
              <a:t> į Vytauto Didžiojo universitetą </a:t>
            </a:r>
            <a:r>
              <a:rPr lang="en-US" sz="1600" dirty="0" err="1">
                <a:latin typeface="Times New Roman" panose="02020603050405020304" pitchFamily="18" charset="0"/>
                <a:cs typeface="Times New Roman" panose="02020603050405020304" pitchFamily="18" charset="0"/>
              </a:rPr>
              <a:t>būdavo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atvykęs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mokytis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iš</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Žemaitijos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priklausydavo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universitete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veikusiai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žemaiči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korporacijai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Samogitia</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Šios korporacijos nariais buvo aktyviausi žemaičių studentai, juos yra globojęs iš Plungės rajono </a:t>
            </a:r>
            <a:r>
              <a:rPr lang="lt-LT" sz="1600" dirty="0" err="1">
                <a:latin typeface="Times New Roman" panose="02020603050405020304" pitchFamily="18" charset="0"/>
                <a:cs typeface="Times New Roman" panose="02020603050405020304" pitchFamily="18" charset="0"/>
              </a:rPr>
              <a:t>Purvaičių</a:t>
            </a:r>
            <a:r>
              <a:rPr lang="lt-LT" sz="1600" dirty="0">
                <a:latin typeface="Times New Roman" panose="02020603050405020304" pitchFamily="18" charset="0"/>
                <a:cs typeface="Times New Roman" panose="02020603050405020304" pitchFamily="18" charset="0"/>
              </a:rPr>
              <a:t> kaimo kilęs fizikas, </a:t>
            </a:r>
            <a:r>
              <a:rPr lang="lt-LT" sz="1600" dirty="0" err="1">
                <a:latin typeface="Times New Roman" panose="02020603050405020304" pitchFamily="18" charset="0"/>
                <a:cs typeface="Times New Roman" panose="02020603050405020304" pitchFamily="18" charset="0"/>
              </a:rPr>
              <a:t>terminologas</a:t>
            </a:r>
            <a:r>
              <a:rPr lang="lt-LT" sz="1600" dirty="0">
                <a:latin typeface="Times New Roman" panose="02020603050405020304" pitchFamily="18" charset="0"/>
                <a:cs typeface="Times New Roman" panose="02020603050405020304" pitchFamily="18" charset="0"/>
              </a:rPr>
              <a:t>, žemaičių etnografijos tyrinėtojas, spaudos bendradarbis, pedagogas, knygų autorius profesorius Ignas Končius (1886–1975)</a:t>
            </a:r>
          </a:p>
          <a:p>
            <a:pPr marL="0">
              <a:lnSpc>
                <a:spcPct val="100000"/>
              </a:lnSpc>
              <a:spcBef>
                <a:spcPts val="300"/>
              </a:spcBef>
              <a:spcAft>
                <a:spcPts val="300"/>
              </a:spcAft>
              <a:buFont typeface="Wingdings" panose="05000000000000000000" pitchFamily="2" charset="2"/>
              <a:buChar char="Ø"/>
            </a:pP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metu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veik</a:t>
            </a:r>
            <a:r>
              <a:rPr lang="lt-LT" sz="1600" dirty="0">
                <a:latin typeface="Times New Roman" panose="02020603050405020304" pitchFamily="18" charset="0"/>
                <a:cs typeface="Times New Roman" panose="02020603050405020304" pitchFamily="18" charset="0"/>
              </a:rPr>
              <a:t>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regioniniu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pagrindu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susikūrusi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korporacija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suvalkieči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student</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korporacija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Sudavia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vilnieči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korporaciją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Vilnija</a:t>
            </a:r>
            <a:r>
              <a:rPr lang="lt-LT" sz="1600" dirty="0">
                <a:latin typeface="Times New Roman" panose="02020603050405020304" pitchFamily="18" charset="0"/>
                <a:cs typeface="Times New Roman" panose="02020603050405020304" pitchFamily="18" charset="0"/>
              </a:rPr>
              <a:t>“ ir kt.</a:t>
            </a:r>
          </a:p>
          <a:p>
            <a:pPr marL="0">
              <a:lnSpc>
                <a:spcPct val="100000"/>
              </a:lnSpc>
              <a:spcBef>
                <a:spcPts val="300"/>
              </a:spcBef>
              <a:spcAft>
                <a:spcPts val="300"/>
              </a:spcAft>
              <a:buFont typeface="Wingdings" panose="05000000000000000000" pitchFamily="2" charset="2"/>
              <a:buChar char="Ø"/>
            </a:pPr>
            <a:endParaRPr lang="lt-LT" sz="1200" i="1" dirty="0">
              <a:cs typeface="Times New Roman" panose="02020603050405020304" pitchFamily="18" charset="0"/>
            </a:endParaRPr>
          </a:p>
          <a:p>
            <a:pPr marL="0" indent="0">
              <a:lnSpc>
                <a:spcPct val="100000"/>
              </a:lnSpc>
              <a:spcBef>
                <a:spcPts val="300"/>
              </a:spcBef>
              <a:spcAft>
                <a:spcPts val="300"/>
              </a:spcAft>
              <a:buNone/>
            </a:pPr>
            <a:r>
              <a:rPr lang="lt-LT" sz="1400" i="1" dirty="0">
                <a:cs typeface="Times New Roman" panose="02020603050405020304" pitchFamily="18" charset="0"/>
              </a:rPr>
              <a:t>Nuotraukose (nuo viršaus): Žemaičių studentų korporacijos „</a:t>
            </a:r>
            <a:r>
              <a:rPr lang="lt-LT" sz="1400" i="1" dirty="0" err="1">
                <a:cs typeface="Times New Roman" panose="02020603050405020304" pitchFamily="18" charset="0"/>
              </a:rPr>
              <a:t>Samogitia</a:t>
            </a:r>
            <a:r>
              <a:rPr lang="lt-LT" sz="1400" i="1" dirty="0">
                <a:cs typeface="Times New Roman" panose="02020603050405020304" pitchFamily="18" charset="0"/>
              </a:rPr>
              <a:t>“ valdyba 1934 m.  Ir tos pačios korporacijos valdyba 1937 m. Nuotraukos iš leidinio „Akademikas“ : 1935 m. Nr.5, p. 106 ir 1937 m. Nr. 5, p. 123</a:t>
            </a:r>
            <a:endParaRPr lang="en-US" sz="1400" i="1" dirty="0"/>
          </a:p>
        </p:txBody>
      </p:sp>
      <p:sp>
        <p:nvSpPr>
          <p:cNvPr id="4" name="Text Placeholder 3">
            <a:extLst>
              <a:ext uri="{FF2B5EF4-FFF2-40B4-BE49-F238E27FC236}">
                <a16:creationId xmlns:a16="http://schemas.microsoft.com/office/drawing/2014/main" id="{7FF799EC-A78F-4E66-A008-3D76E65FEAE5}"/>
              </a:ext>
            </a:extLst>
          </p:cNvPr>
          <p:cNvSpPr>
            <a:spLocks noGrp="1"/>
          </p:cNvSpPr>
          <p:nvPr>
            <p:ph type="body" sz="half" idx="2"/>
          </p:nvPr>
        </p:nvSpPr>
        <p:spPr/>
        <p:txBody>
          <a:bodyPr>
            <a:normAutofit/>
          </a:bodyPr>
          <a:lstStyle/>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sz="1000" dirty="0"/>
          </a:p>
        </p:txBody>
      </p:sp>
      <p:pic>
        <p:nvPicPr>
          <p:cNvPr id="6" name="Paveikslėlis 5">
            <a:extLst>
              <a:ext uri="{FF2B5EF4-FFF2-40B4-BE49-F238E27FC236}">
                <a16:creationId xmlns:a16="http://schemas.microsoft.com/office/drawing/2014/main" id="{73832893-C29A-25AA-2B16-569628B49ACB}"/>
              </a:ext>
            </a:extLst>
          </p:cNvPr>
          <p:cNvPicPr>
            <a:picLocks noChangeAspect="1"/>
          </p:cNvPicPr>
          <p:nvPr/>
        </p:nvPicPr>
        <p:blipFill>
          <a:blip r:embed="rId2"/>
          <a:stretch>
            <a:fillRect/>
          </a:stretch>
        </p:blipFill>
        <p:spPr>
          <a:xfrm>
            <a:off x="357673" y="1601503"/>
            <a:ext cx="3399454" cy="4977908"/>
          </a:xfrm>
          <a:prstGeom prst="rect">
            <a:avLst/>
          </a:prstGeom>
        </p:spPr>
      </p:pic>
    </p:spTree>
    <p:extLst>
      <p:ext uri="{BB962C8B-B14F-4D97-AF65-F5344CB8AC3E}">
        <p14:creationId xmlns:p14="http://schemas.microsoft.com/office/powerpoint/2010/main" val="2003209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A6CE7-C339-4814-AB1D-BCEF2F880482}"/>
              </a:ext>
            </a:extLst>
          </p:cNvPr>
          <p:cNvSpPr>
            <a:spLocks noGrp="1"/>
          </p:cNvSpPr>
          <p:nvPr>
            <p:ph type="title"/>
          </p:nvPr>
        </p:nvSpPr>
        <p:spPr>
          <a:xfrm>
            <a:off x="457200" y="594358"/>
            <a:ext cx="3200400" cy="2546609"/>
          </a:xfrm>
        </p:spPr>
        <p:txBody>
          <a:bodyPr>
            <a:normAutofit fontScale="90000"/>
          </a:bodyPr>
          <a:lstStyle/>
          <a:p>
            <a:r>
              <a:rPr lang="lt-LT" dirty="0"/>
              <a:t>Žemaičių rašytojų sambūris</a:t>
            </a:r>
            <a:br>
              <a:rPr lang="lt-LT" dirty="0"/>
            </a:br>
            <a:br>
              <a:rPr lang="lt-LT" dirty="0"/>
            </a:br>
            <a:br>
              <a:rPr lang="lt-LT" dirty="0"/>
            </a:br>
            <a:br>
              <a:rPr lang="lt-LT" dirty="0"/>
            </a:br>
            <a:endParaRPr lang="en-US" dirty="0"/>
          </a:p>
        </p:txBody>
      </p:sp>
      <p:sp>
        <p:nvSpPr>
          <p:cNvPr id="3" name="Content Placeholder 2">
            <a:extLst>
              <a:ext uri="{FF2B5EF4-FFF2-40B4-BE49-F238E27FC236}">
                <a16:creationId xmlns:a16="http://schemas.microsoft.com/office/drawing/2014/main" id="{35DC4042-7333-4098-8A5D-F7114BCAB3B3}"/>
              </a:ext>
            </a:extLst>
          </p:cNvPr>
          <p:cNvSpPr>
            <a:spLocks noGrp="1"/>
          </p:cNvSpPr>
          <p:nvPr>
            <p:ph idx="1"/>
          </p:nvPr>
        </p:nvSpPr>
        <p:spPr>
          <a:xfrm>
            <a:off x="4295800" y="594359"/>
            <a:ext cx="7632848" cy="6017356"/>
          </a:xfrm>
        </p:spPr>
        <p:txBody>
          <a:bodyPr>
            <a:normAutofit/>
          </a:bodyPr>
          <a:lstStyle/>
          <a:p>
            <a:pPr marL="0">
              <a:spcBef>
                <a:spcPts val="300"/>
              </a:spcBef>
              <a:spcAft>
                <a:spcPts val="300"/>
              </a:spcAft>
              <a:buFont typeface="Wingdings" panose="05000000000000000000" pitchFamily="2" charset="2"/>
              <a:buChar char="Ø"/>
            </a:pPr>
            <a:r>
              <a:rPr lang="lt-LT" sz="1600" dirty="0">
                <a:cs typeface="Times New Roman" panose="02020603050405020304" pitchFamily="18" charset="0"/>
              </a:rPr>
              <a:t> </a:t>
            </a:r>
            <a:r>
              <a:rPr lang="en-US" sz="1600" dirty="0" err="1">
                <a:cs typeface="Times New Roman" panose="02020603050405020304" pitchFamily="18" charset="0"/>
              </a:rPr>
              <a:t>Keliant</a:t>
            </a:r>
            <a:r>
              <a:rPr lang="en-US" sz="1600" dirty="0">
                <a:cs typeface="Times New Roman" panose="02020603050405020304" pitchFamily="18" charset="0"/>
              </a:rPr>
              <a:t> </a:t>
            </a:r>
            <a:r>
              <a:rPr lang="en-US" sz="1600" dirty="0" err="1">
                <a:cs typeface="Times New Roman" panose="02020603050405020304" pitchFamily="18" charset="0"/>
              </a:rPr>
              <a:t>žemaičių</a:t>
            </a:r>
            <a:r>
              <a:rPr lang="en-US" sz="1600" dirty="0">
                <a:cs typeface="Times New Roman" panose="02020603050405020304" pitchFamily="18" charset="0"/>
              </a:rPr>
              <a:t> </a:t>
            </a:r>
            <a:r>
              <a:rPr lang="en-US" sz="1600" dirty="0" err="1">
                <a:cs typeface="Times New Roman" panose="02020603050405020304" pitchFamily="18" charset="0"/>
              </a:rPr>
              <a:t>istorinę</a:t>
            </a:r>
            <a:r>
              <a:rPr lang="en-US" sz="1600" dirty="0">
                <a:cs typeface="Times New Roman" panose="02020603050405020304" pitchFamily="18" charset="0"/>
              </a:rPr>
              <a:t> </a:t>
            </a:r>
            <a:r>
              <a:rPr lang="en-US" sz="1600" dirty="0" err="1">
                <a:cs typeface="Times New Roman" panose="02020603050405020304" pitchFamily="18" charset="0"/>
              </a:rPr>
              <a:t>savimonę</a:t>
            </a:r>
            <a:r>
              <a:rPr lang="en-US" sz="1600" dirty="0">
                <a:cs typeface="Times New Roman" panose="02020603050405020304" pitchFamily="18" charset="0"/>
              </a:rPr>
              <a:t> </a:t>
            </a:r>
            <a:r>
              <a:rPr lang="en-US" sz="1600" dirty="0" err="1">
                <a:cs typeface="Times New Roman" panose="02020603050405020304" pitchFamily="18" charset="0"/>
              </a:rPr>
              <a:t>ir</a:t>
            </a:r>
            <a:r>
              <a:rPr lang="en-US" sz="1600" dirty="0">
                <a:cs typeface="Times New Roman" panose="02020603050405020304" pitchFamily="18" charset="0"/>
              </a:rPr>
              <a:t> </a:t>
            </a:r>
            <a:r>
              <a:rPr lang="en-US" sz="1600" dirty="0" err="1">
                <a:cs typeface="Times New Roman" panose="02020603050405020304" pitchFamily="18" charset="0"/>
              </a:rPr>
              <a:t>kultūrą</a:t>
            </a:r>
            <a:r>
              <a:rPr lang="en-US" sz="1600" dirty="0">
                <a:cs typeface="Times New Roman" panose="02020603050405020304" pitchFamily="18" charset="0"/>
              </a:rPr>
              <a:t> </a:t>
            </a:r>
            <a:r>
              <a:rPr lang="en-US" sz="1600" dirty="0" err="1">
                <a:cs typeface="Times New Roman" panose="02020603050405020304" pitchFamily="18" charset="0"/>
              </a:rPr>
              <a:t>didel</a:t>
            </a:r>
            <a:r>
              <a:rPr lang="lt-LT" sz="1600" dirty="0">
                <a:cs typeface="Times New Roman" panose="02020603050405020304" pitchFamily="18" charset="0"/>
              </a:rPr>
              <a:t>į </a:t>
            </a:r>
            <a:r>
              <a:rPr lang="en-US" sz="1600" dirty="0" err="1">
                <a:cs typeface="Times New Roman" panose="02020603050405020304" pitchFamily="18" charset="0"/>
              </a:rPr>
              <a:t>darbą</a:t>
            </a:r>
            <a:r>
              <a:rPr lang="en-US" sz="1600" dirty="0">
                <a:cs typeface="Times New Roman" panose="02020603050405020304" pitchFamily="18" charset="0"/>
              </a:rPr>
              <a:t> </a:t>
            </a:r>
            <a:r>
              <a:rPr lang="en-US" sz="1600" dirty="0" err="1">
                <a:cs typeface="Times New Roman" panose="02020603050405020304" pitchFamily="18" charset="0"/>
              </a:rPr>
              <a:t>atliko</a:t>
            </a:r>
            <a:r>
              <a:rPr lang="en-US" sz="1600" dirty="0">
                <a:cs typeface="Times New Roman" panose="02020603050405020304" pitchFamily="18" charset="0"/>
              </a:rPr>
              <a:t> </a:t>
            </a:r>
            <a:r>
              <a:rPr lang="lt-LT" sz="1600" dirty="0">
                <a:cs typeface="Times New Roman" panose="02020603050405020304" pitchFamily="18" charset="0"/>
              </a:rPr>
              <a:t>XX</a:t>
            </a:r>
            <a:r>
              <a:rPr lang="en-US" sz="1600" dirty="0">
                <a:cs typeface="Times New Roman" panose="02020603050405020304" pitchFamily="18" charset="0"/>
              </a:rPr>
              <a:t> a</a:t>
            </a:r>
            <a:r>
              <a:rPr lang="lt-LT" sz="1600" dirty="0">
                <a:cs typeface="Times New Roman" panose="02020603050405020304" pitchFamily="18" charset="0"/>
              </a:rPr>
              <a:t>. 3–5 </a:t>
            </a:r>
            <a:r>
              <a:rPr lang="en-US" sz="1600" dirty="0" err="1">
                <a:cs typeface="Times New Roman" panose="02020603050405020304" pitchFamily="18" charset="0"/>
              </a:rPr>
              <a:t>dešimtmetyje</a:t>
            </a:r>
            <a:r>
              <a:rPr lang="en-US" sz="1600" dirty="0">
                <a:cs typeface="Times New Roman" panose="02020603050405020304" pitchFamily="18" charset="0"/>
              </a:rPr>
              <a:t> </a:t>
            </a:r>
            <a:r>
              <a:rPr lang="en-US" sz="1600" dirty="0" err="1">
                <a:cs typeface="Times New Roman" panose="02020603050405020304" pitchFamily="18" charset="0"/>
              </a:rPr>
              <a:t>veikęs</a:t>
            </a:r>
            <a:r>
              <a:rPr lang="en-US" sz="1600" dirty="0">
                <a:cs typeface="Times New Roman" panose="02020603050405020304" pitchFamily="18" charset="0"/>
              </a:rPr>
              <a:t> </a:t>
            </a:r>
            <a:r>
              <a:rPr lang="en-US" sz="1600" dirty="0" err="1">
                <a:cs typeface="Times New Roman" panose="02020603050405020304" pitchFamily="18" charset="0"/>
              </a:rPr>
              <a:t>Žemaičių</a:t>
            </a:r>
            <a:r>
              <a:rPr lang="en-US" sz="1600" dirty="0">
                <a:cs typeface="Times New Roman" panose="02020603050405020304" pitchFamily="18" charset="0"/>
              </a:rPr>
              <a:t> </a:t>
            </a:r>
            <a:r>
              <a:rPr lang="en-US" sz="1600" dirty="0" err="1">
                <a:cs typeface="Times New Roman" panose="02020603050405020304" pitchFamily="18" charset="0"/>
              </a:rPr>
              <a:t>rašytojų</a:t>
            </a:r>
            <a:r>
              <a:rPr lang="en-US" sz="1600" dirty="0">
                <a:cs typeface="Times New Roman" panose="02020603050405020304" pitchFamily="18" charset="0"/>
              </a:rPr>
              <a:t> </a:t>
            </a:r>
            <a:r>
              <a:rPr lang="en-US" sz="1600" dirty="0" err="1">
                <a:cs typeface="Times New Roman" panose="02020603050405020304" pitchFamily="18" charset="0"/>
              </a:rPr>
              <a:t>sambūris</a:t>
            </a:r>
            <a:r>
              <a:rPr lang="en-US" sz="1600" dirty="0">
                <a:cs typeface="Times New Roman" panose="02020603050405020304" pitchFamily="18" charset="0"/>
              </a:rPr>
              <a:t>. </a:t>
            </a:r>
          </a:p>
          <a:p>
            <a:pPr marL="0">
              <a:spcBef>
                <a:spcPts val="300"/>
              </a:spcBef>
              <a:spcAft>
                <a:spcPts val="300"/>
              </a:spcAft>
              <a:buFont typeface="Wingdings" panose="05000000000000000000" pitchFamily="2" charset="2"/>
              <a:buChar char="Ø"/>
            </a:pPr>
            <a:r>
              <a:rPr lang="lt-LT"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Sambūrio</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pradžia</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laikytina</a:t>
            </a:r>
            <a:r>
              <a:rPr lang="en-US" sz="1600" dirty="0">
                <a:solidFill>
                  <a:srgbClr val="080808"/>
                </a:solidFill>
                <a:cs typeface="Times New Roman" panose="02020603050405020304" pitchFamily="18" charset="0"/>
              </a:rPr>
              <a:t> 1936 m.</a:t>
            </a:r>
            <a:r>
              <a:rPr lang="lt-LT"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lapkričio</a:t>
            </a:r>
            <a:r>
              <a:rPr lang="en-US" sz="1600" dirty="0">
                <a:solidFill>
                  <a:srgbClr val="080808"/>
                </a:solidFill>
                <a:cs typeface="Times New Roman" panose="02020603050405020304" pitchFamily="18" charset="0"/>
              </a:rPr>
              <a:t> 15 d.</a:t>
            </a:r>
            <a:r>
              <a:rPr lang="lt-LT"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Šiauliuose</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įvykęs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žemaičių</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rašytojų</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konventas</a:t>
            </a:r>
            <a:r>
              <a:rPr lang="lt-LT" sz="1600" dirty="0">
                <a:solidFill>
                  <a:srgbClr val="080808"/>
                </a:solidFill>
                <a:cs typeface="Times New Roman" panose="02020603050405020304" pitchFamily="18" charset="0"/>
              </a:rPr>
              <a:t> (suvažiavimas / susirinkimas)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kuriame</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dalyvavo</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šie</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rašytojai</a:t>
            </a:r>
            <a:r>
              <a:rPr lang="lt-LT" sz="1600" dirty="0">
                <a:solidFill>
                  <a:srgbClr val="080808"/>
                </a:solidFill>
                <a:cs typeface="Times New Roman" panose="02020603050405020304" pitchFamily="18" charset="0"/>
              </a:rPr>
              <a:t>: </a:t>
            </a:r>
            <a:r>
              <a:rPr lang="lt-LT" sz="1600" b="1" dirty="0">
                <a:solidFill>
                  <a:srgbClr val="080808"/>
                </a:solidFill>
                <a:cs typeface="Times New Roman" panose="02020603050405020304" pitchFamily="18" charset="0"/>
              </a:rPr>
              <a:t>Ieva Simonaitytė, Butkų Juzė, </a:t>
            </a:r>
            <a:r>
              <a:rPr lang="en-US" sz="1600" b="1" dirty="0" err="1">
                <a:solidFill>
                  <a:srgbClr val="080808"/>
                </a:solidFill>
                <a:cs typeface="Times New Roman" panose="02020603050405020304" pitchFamily="18" charset="0"/>
              </a:rPr>
              <a:t>Stasys</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Santvaras</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Stasys</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Anglickis</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Liūnė</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Janušytė</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Stasius</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Būdavas</a:t>
            </a:r>
            <a:r>
              <a:rPr lang="lt-LT" sz="1600" b="1" dirty="0">
                <a:solidFill>
                  <a:srgbClr val="080808"/>
                </a:solidFill>
                <a:cs typeface="Times New Roman" panose="02020603050405020304" pitchFamily="18" charset="0"/>
              </a:rPr>
              <a:t>, Pranas Genys</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Petras</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Gintalas</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Fabijonas</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Neveravičius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Konventą</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konferenciją</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organizavo</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tuo</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metu</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Šiauliuose</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dirbęs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žemaitis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poetas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Stasys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Anglickis</a:t>
            </a:r>
            <a:r>
              <a:rPr lang="en-US" sz="1600" dirty="0">
                <a:solidFill>
                  <a:srgbClr val="080808"/>
                </a:solidFill>
                <a:cs typeface="Times New Roman" panose="02020603050405020304" pitchFamily="18" charset="0"/>
              </a:rPr>
              <a:t>.</a:t>
            </a:r>
          </a:p>
          <a:p>
            <a:pPr marL="0">
              <a:spcBef>
                <a:spcPts val="300"/>
              </a:spcBef>
              <a:spcAft>
                <a:spcPts val="300"/>
              </a:spcAft>
              <a:buFont typeface="Wingdings" panose="05000000000000000000" pitchFamily="2" charset="2"/>
              <a:buChar char="Ø"/>
            </a:pPr>
            <a:r>
              <a:rPr lang="lt-LT"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Konferencijoje</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buvo</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nutarta</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įsteigti</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Žemaičių</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rašytojų</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draugiją</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ir</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išleist</a:t>
            </a:r>
            <a:r>
              <a:rPr lang="lt-LT" sz="1600" dirty="0">
                <a:solidFill>
                  <a:srgbClr val="080808"/>
                </a:solidFill>
                <a:cs typeface="Times New Roman" panose="02020603050405020304" pitchFamily="18" charset="0"/>
              </a:rPr>
              <a:t>i žemaičių poezijos ir prozos antologiją „Žemaičiai“</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kurią</a:t>
            </a:r>
            <a:r>
              <a:rPr lang="en-US" sz="1600" dirty="0">
                <a:solidFill>
                  <a:srgbClr val="080808"/>
                </a:solidFill>
                <a:cs typeface="Times New Roman" panose="02020603050405020304" pitchFamily="18" charset="0"/>
              </a:rPr>
              <a:t> </a:t>
            </a:r>
            <a:r>
              <a:rPr lang="lt-LT" sz="1600" dirty="0">
                <a:solidFill>
                  <a:srgbClr val="080808"/>
                </a:solidFill>
                <a:cs typeface="Times New Roman" panose="02020603050405020304" pitchFamily="18" charset="0"/>
              </a:rPr>
              <a:t>sudaryti ir redaguoti </a:t>
            </a:r>
            <a:r>
              <a:rPr lang="en-US" sz="1600" dirty="0" err="1">
                <a:solidFill>
                  <a:srgbClr val="080808"/>
                </a:solidFill>
                <a:cs typeface="Times New Roman" panose="02020603050405020304" pitchFamily="18" charset="0"/>
              </a:rPr>
              <a:t>buvo</a:t>
            </a:r>
            <a:r>
              <a:rPr lang="en-US" sz="1600" dirty="0">
                <a:solidFill>
                  <a:srgbClr val="080808"/>
                </a:solidFill>
                <a:cs typeface="Times New Roman" panose="02020603050405020304" pitchFamily="18" charset="0"/>
              </a:rPr>
              <a:t> pa</a:t>
            </a:r>
            <a:r>
              <a:rPr lang="lt-LT" sz="1600" dirty="0">
                <a:solidFill>
                  <a:srgbClr val="080808"/>
                </a:solidFill>
                <a:cs typeface="Times New Roman" panose="02020603050405020304" pitchFamily="18" charset="0"/>
              </a:rPr>
              <a:t>tikėta</a:t>
            </a:r>
            <a:r>
              <a:rPr lang="en-US" sz="1600" dirty="0">
                <a:solidFill>
                  <a:srgbClr val="080808"/>
                </a:solidFill>
                <a:cs typeface="Times New Roman" panose="02020603050405020304" pitchFamily="18" charset="0"/>
              </a:rPr>
              <a:t> S.</a:t>
            </a:r>
            <a:r>
              <a:rPr lang="lt-LT"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Anglickiui</a:t>
            </a:r>
            <a:r>
              <a:rPr lang="lt-LT" sz="1600" dirty="0">
                <a:solidFill>
                  <a:srgbClr val="080808"/>
                </a:solidFill>
                <a:cs typeface="Times New Roman" panose="02020603050405020304" pitchFamily="18" charset="0"/>
              </a:rPr>
              <a:t>.</a:t>
            </a:r>
          </a:p>
          <a:p>
            <a:pPr marL="0">
              <a:spcBef>
                <a:spcPts val="300"/>
              </a:spcBef>
              <a:spcAft>
                <a:spcPts val="300"/>
              </a:spcAft>
              <a:buFont typeface="Wingdings" panose="05000000000000000000" pitchFamily="2" charset="2"/>
              <a:buChar char="Ø"/>
            </a:pPr>
            <a:r>
              <a:rPr lang="lt-LT" sz="1600" b="1" dirty="0">
                <a:solidFill>
                  <a:srgbClr val="080808"/>
                </a:solidFill>
                <a:cs typeface="Times New Roman" panose="02020603050405020304" pitchFamily="18" charset="0"/>
              </a:rPr>
              <a:t> Žemaičių rašytojų draugija</a:t>
            </a:r>
            <a:r>
              <a:rPr lang="lt-LT"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kuri</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žinoma</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daugiau</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kaip</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Žemaičių</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rašytojų</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sambūris</a:t>
            </a:r>
            <a:r>
              <a:rPr lang="en-US" sz="1600"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veikė</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iki</a:t>
            </a:r>
            <a:r>
              <a:rPr lang="en-US" sz="1600" b="1" dirty="0">
                <a:solidFill>
                  <a:srgbClr val="080808"/>
                </a:solidFill>
                <a:cs typeface="Times New Roman" panose="02020603050405020304" pitchFamily="18" charset="0"/>
              </a:rPr>
              <a:t> </a:t>
            </a:r>
            <a:r>
              <a:rPr lang="lt-LT" sz="1600" b="1" dirty="0">
                <a:solidFill>
                  <a:srgbClr val="080808"/>
                </a:solidFill>
                <a:cs typeface="Times New Roman" panose="02020603050405020304" pitchFamily="18" charset="0"/>
              </a:rPr>
              <a:t>1</a:t>
            </a:r>
            <a:r>
              <a:rPr lang="en-US" sz="1600" b="1" dirty="0">
                <a:solidFill>
                  <a:srgbClr val="080808"/>
                </a:solidFill>
                <a:cs typeface="Times New Roman" panose="02020603050405020304" pitchFamily="18" charset="0"/>
              </a:rPr>
              <a:t>945-ųjų m</a:t>
            </a:r>
            <a:r>
              <a:rPr lang="lt-LT" sz="1600" b="1" dirty="0">
                <a:solidFill>
                  <a:srgbClr val="080808"/>
                </a:solidFill>
                <a:cs typeface="Times New Roman" panose="02020603050405020304" pitchFamily="18" charset="0"/>
              </a:rPr>
              <a:t>etų </a:t>
            </a:r>
            <a:r>
              <a:rPr lang="en-US" sz="1600" b="1" dirty="0" err="1">
                <a:solidFill>
                  <a:srgbClr val="080808"/>
                </a:solidFill>
                <a:cs typeface="Times New Roman" panose="02020603050405020304" pitchFamily="18" charset="0"/>
              </a:rPr>
              <a:t>pavasario</a:t>
            </a:r>
            <a:r>
              <a:rPr lang="en-US" sz="1600" b="1" dirty="0">
                <a:solidFill>
                  <a:srgbClr val="080808"/>
                </a:solidFill>
                <a:cs typeface="Times New Roman" panose="02020603050405020304" pitchFamily="18" charset="0"/>
              </a:rPr>
              <a:t> (karo </a:t>
            </a:r>
            <a:r>
              <a:rPr lang="en-US" sz="1600" b="1" dirty="0" err="1">
                <a:solidFill>
                  <a:srgbClr val="080808"/>
                </a:solidFill>
                <a:cs typeface="Times New Roman" panose="02020603050405020304" pitchFamily="18" charset="0"/>
              </a:rPr>
              <a:t>pabaigos</a:t>
            </a:r>
            <a:r>
              <a:rPr lang="en-US" sz="1600" b="1" dirty="0">
                <a:solidFill>
                  <a:srgbClr val="080808"/>
                </a:solidFill>
                <a:cs typeface="Times New Roman" panose="02020603050405020304" pitchFamily="18" charset="0"/>
              </a:rPr>
              <a:t>)</a:t>
            </a:r>
            <a:r>
              <a:rPr lang="lt-LT" sz="1600" b="1" dirty="0">
                <a:solidFill>
                  <a:srgbClr val="080808"/>
                </a:solidFill>
                <a:cs typeface="Times New Roman" panose="02020603050405020304" pitchFamily="18" charset="0"/>
              </a:rPr>
              <a:t>. Ši draugija </a:t>
            </a:r>
            <a:r>
              <a:rPr lang="en-US" sz="1600" b="1" dirty="0" err="1">
                <a:solidFill>
                  <a:srgbClr val="080808"/>
                </a:solidFill>
                <a:cs typeface="Times New Roman" panose="02020603050405020304" pitchFamily="18" charset="0"/>
              </a:rPr>
              <a:t>oficialiai</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nebuvo</a:t>
            </a:r>
            <a:r>
              <a:rPr lang="en-US" sz="1600" b="1" dirty="0">
                <a:solidFill>
                  <a:srgbClr val="080808"/>
                </a:solidFill>
                <a:cs typeface="Times New Roman" panose="02020603050405020304" pitchFamily="18" charset="0"/>
              </a:rPr>
              <a:t> </a:t>
            </a:r>
            <a:r>
              <a:rPr lang="en-US" sz="1600" b="1" dirty="0" err="1">
                <a:solidFill>
                  <a:srgbClr val="080808"/>
                </a:solidFill>
                <a:cs typeface="Times New Roman" panose="02020603050405020304" pitchFamily="18" charset="0"/>
              </a:rPr>
              <a:t>įregistruota</a:t>
            </a:r>
            <a:r>
              <a:rPr lang="en-US" sz="1600" b="1" dirty="0">
                <a:solidFill>
                  <a:srgbClr val="080808"/>
                </a:solidFill>
                <a:cs typeface="Times New Roman" panose="02020603050405020304" pitchFamily="18" charset="0"/>
              </a:rPr>
              <a:t>.</a:t>
            </a:r>
            <a:r>
              <a:rPr lang="en-US" sz="1600" dirty="0">
                <a:solidFill>
                  <a:srgbClr val="080808"/>
                </a:solidFill>
                <a:cs typeface="Times New Roman" panose="02020603050405020304" pitchFamily="18" charset="0"/>
              </a:rPr>
              <a:t> </a:t>
            </a:r>
          </a:p>
          <a:p>
            <a:pPr marL="0">
              <a:spcBef>
                <a:spcPts val="300"/>
              </a:spcBef>
              <a:spcAft>
                <a:spcPts val="300"/>
              </a:spcAft>
              <a:buFont typeface="Wingdings" panose="05000000000000000000" pitchFamily="2" charset="2"/>
              <a:buChar char="Ø"/>
            </a:pPr>
            <a:r>
              <a:rPr lang="lt-LT" sz="1600" dirty="0">
                <a:solidFill>
                  <a:srgbClr val="080808"/>
                </a:solidFill>
                <a:cs typeface="Times New Roman" panose="02020603050405020304" pitchFamily="18" charset="0"/>
              </a:rPr>
              <a:t> </a:t>
            </a:r>
            <a:r>
              <a:rPr lang="en-US" sz="1600" dirty="0">
                <a:solidFill>
                  <a:srgbClr val="080808"/>
                </a:solidFill>
                <a:cs typeface="Times New Roman" panose="02020603050405020304" pitchFamily="18" charset="0"/>
              </a:rPr>
              <a:t>Po </a:t>
            </a:r>
            <a:r>
              <a:rPr lang="en-US" sz="1600" dirty="0" err="1">
                <a:solidFill>
                  <a:srgbClr val="080808"/>
                </a:solidFill>
                <a:cs typeface="Times New Roman" panose="02020603050405020304" pitchFamily="18" charset="0"/>
              </a:rPr>
              <a:t>Antrojo</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pasaulinio</a:t>
            </a:r>
            <a:r>
              <a:rPr lang="en-US" sz="1600" dirty="0">
                <a:solidFill>
                  <a:srgbClr val="080808"/>
                </a:solidFill>
                <a:cs typeface="Times New Roman" panose="02020603050405020304" pitchFamily="18" charset="0"/>
              </a:rPr>
              <a:t> karo </a:t>
            </a:r>
            <a:r>
              <a:rPr lang="en-US" sz="1600" dirty="0" err="1">
                <a:solidFill>
                  <a:srgbClr val="080808"/>
                </a:solidFill>
                <a:cs typeface="Times New Roman" panose="02020603050405020304" pitchFamily="18" charset="0"/>
              </a:rPr>
              <a:t>šiam</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sambūriui</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veikti</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nebebuvo</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galimybių</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nes</a:t>
            </a:r>
            <a:r>
              <a:rPr lang="en-US" sz="1600" dirty="0">
                <a:solidFill>
                  <a:srgbClr val="080808"/>
                </a:solidFill>
                <a:cs typeface="Times New Roman" panose="02020603050405020304" pitchFamily="18" charset="0"/>
              </a:rPr>
              <a:t> bet </a:t>
            </a:r>
            <a:r>
              <a:rPr lang="en-US" sz="1600" dirty="0" err="1">
                <a:solidFill>
                  <a:srgbClr val="080808"/>
                </a:solidFill>
                <a:cs typeface="Times New Roman" panose="02020603050405020304" pitchFamily="18" charset="0"/>
              </a:rPr>
              <a:t>kokie</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didesni</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žmonių</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susibūrimai</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pokario</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metais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nebuvo</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toleruojami</a:t>
            </a:r>
            <a:r>
              <a:rPr lang="en-US" sz="1600" dirty="0">
                <a:solidFill>
                  <a:srgbClr val="080808"/>
                </a:solidFill>
                <a:cs typeface="Times New Roman" panose="02020603050405020304" pitchFamily="18" charset="0"/>
              </a:rPr>
              <a:t>, o pats </a:t>
            </a:r>
            <a:r>
              <a:rPr lang="en-US" sz="1600" dirty="0" err="1">
                <a:solidFill>
                  <a:srgbClr val="080808"/>
                </a:solidFill>
                <a:cs typeface="Times New Roman" panose="02020603050405020304" pitchFamily="18" charset="0"/>
              </a:rPr>
              <a:t>žemaičių</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kultūrininkų</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sąjūdis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buvo</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laikomas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neatitinkančiu</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tuometinės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naujosios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valdžios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vykdomos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politikos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tikslų</a:t>
            </a:r>
            <a:r>
              <a:rPr lang="en-US" sz="1600" dirty="0">
                <a:solidFill>
                  <a:srgbClr val="080808"/>
                </a:solidFill>
                <a:cs typeface="Times New Roman" panose="02020603050405020304" pitchFamily="18" charset="0"/>
              </a:rPr>
              <a:t>, tad </a:t>
            </a:r>
            <a:r>
              <a:rPr lang="en-US" sz="1600" dirty="0" err="1">
                <a:solidFill>
                  <a:srgbClr val="080808"/>
                </a:solidFill>
                <a:cs typeface="Times New Roman" panose="02020603050405020304" pitchFamily="18" charset="0"/>
              </a:rPr>
              <a:t>buvo</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laikomas</a:t>
            </a:r>
            <a:r>
              <a:rPr lang="en-US" sz="1600" dirty="0">
                <a:solidFill>
                  <a:srgbClr val="080808"/>
                </a:solidFill>
                <a:cs typeface="Times New Roman" panose="02020603050405020304" pitchFamily="18" charset="0"/>
              </a:rPr>
              <a:t> </a:t>
            </a:r>
            <a:r>
              <a:rPr lang="en-US" sz="1600" dirty="0" err="1">
                <a:solidFill>
                  <a:srgbClr val="080808"/>
                </a:solidFill>
                <a:cs typeface="Times New Roman" panose="02020603050405020304" pitchFamily="18" charset="0"/>
              </a:rPr>
              <a:t>nepriimtinu</a:t>
            </a:r>
            <a:r>
              <a:rPr lang="en-US" sz="1600" dirty="0">
                <a:solidFill>
                  <a:srgbClr val="080808"/>
                </a:solidFill>
                <a:cs typeface="Times New Roman" panose="02020603050405020304" pitchFamily="18" charset="0"/>
              </a:rPr>
              <a:t>. </a:t>
            </a:r>
            <a:endParaRPr lang="lt-LT" sz="1600" dirty="0">
              <a:solidFill>
                <a:srgbClr val="080808"/>
              </a:solidFill>
              <a:cs typeface="Times New Roman" panose="02020603050405020304" pitchFamily="18" charset="0"/>
            </a:endParaRPr>
          </a:p>
          <a:p>
            <a:pPr marL="0">
              <a:lnSpc>
                <a:spcPct val="107000"/>
              </a:lnSpc>
              <a:spcBef>
                <a:spcPts val="300"/>
              </a:spcBef>
              <a:spcAft>
                <a:spcPts val="300"/>
              </a:spcAft>
              <a:buFont typeface="Wingdings" panose="05000000000000000000" pitchFamily="2" charset="2"/>
              <a:buChar char="Ø"/>
            </a:pPr>
            <a:r>
              <a:rPr lang="lt-LT" sz="1600" b="1" kern="100" dirty="0">
                <a:effectLst/>
                <a:ea typeface="Calibri" panose="020F0502020204030204" pitchFamily="34" charset="0"/>
                <a:cs typeface="Times New Roman" panose="02020603050405020304" pitchFamily="18" charset="0"/>
              </a:rPr>
              <a:t>„Žemaičiai“ (Žemaičių rašytojų kūrybos antologija). </a:t>
            </a:r>
            <a:r>
              <a:rPr lang="lt-LT" sz="1600" kern="100" dirty="0">
                <a:effectLst/>
                <a:ea typeface="Calibri" panose="020F0502020204030204" pitchFamily="34" charset="0"/>
                <a:cs typeface="Times New Roman" panose="02020603050405020304" pitchFamily="18" charset="0"/>
              </a:rPr>
              <a:t>Sudarė Stasys </a:t>
            </a:r>
            <a:r>
              <a:rPr lang="lt-LT" sz="1600" kern="100" dirty="0" err="1">
                <a:effectLst/>
                <a:ea typeface="Calibri" panose="020F0502020204030204" pitchFamily="34" charset="0"/>
                <a:cs typeface="Times New Roman" panose="02020603050405020304" pitchFamily="18" charset="0"/>
              </a:rPr>
              <a:t>Anglickis</a:t>
            </a:r>
            <a:r>
              <a:rPr lang="lt-LT" sz="1600" kern="100" dirty="0">
                <a:effectLst/>
                <a:ea typeface="Calibri" panose="020F0502020204030204" pitchFamily="34" charset="0"/>
                <a:cs typeface="Times New Roman" panose="02020603050405020304" pitchFamily="18" charset="0"/>
              </a:rPr>
              <a:t>. Kaunas : Sakalas, 1938 m.</a:t>
            </a:r>
          </a:p>
          <a:p>
            <a:pPr marL="0">
              <a:lnSpc>
                <a:spcPct val="107000"/>
              </a:lnSpc>
              <a:spcBef>
                <a:spcPts val="300"/>
              </a:spcBef>
              <a:spcAft>
                <a:spcPts val="300"/>
              </a:spcAft>
              <a:buFont typeface="Wingdings" panose="05000000000000000000" pitchFamily="2" charset="2"/>
              <a:buChar char="Ø"/>
            </a:pPr>
            <a:r>
              <a:rPr lang="lt-LT" sz="1600" b="1" kern="100" dirty="0">
                <a:effectLst/>
                <a:ea typeface="Calibri" panose="020F0502020204030204" pitchFamily="34" charset="0"/>
                <a:cs typeface="Times New Roman" panose="02020603050405020304" pitchFamily="18" charset="0"/>
              </a:rPr>
              <a:t> Prano Genio poezijos rinktinėje „Rūpintojėliai</a:t>
            </a:r>
            <a:r>
              <a:rPr lang="lt-LT" sz="1600" b="1" kern="100" dirty="0">
                <a:ea typeface="Calibri" panose="020F0502020204030204" pitchFamily="34" charset="0"/>
                <a:cs typeface="Times New Roman" panose="02020603050405020304" pitchFamily="18" charset="0"/>
              </a:rPr>
              <a:t>“</a:t>
            </a:r>
            <a:r>
              <a:rPr lang="lt-LT" sz="1600" kern="100" dirty="0">
                <a:effectLst/>
                <a:ea typeface="Calibri" panose="020F0502020204030204" pitchFamily="34" charset="0"/>
                <a:cs typeface="Times New Roman" panose="02020603050405020304" pitchFamily="18" charset="0"/>
              </a:rPr>
              <a:t> (1941) ir </a:t>
            </a:r>
            <a:r>
              <a:rPr lang="lt-LT" sz="1600" b="1" kern="100" dirty="0">
                <a:effectLst/>
                <a:ea typeface="Calibri" panose="020F0502020204030204" pitchFamily="34" charset="0"/>
                <a:cs typeface="Times New Roman" panose="02020603050405020304" pitchFamily="18" charset="0"/>
              </a:rPr>
              <a:t>Žemaičių žemės kalendoriuje 1944 metams“</a:t>
            </a:r>
            <a:r>
              <a:rPr lang="lt-LT" sz="1600" kern="100" dirty="0">
                <a:effectLst/>
                <a:ea typeface="Calibri" panose="020F0502020204030204" pitchFamily="34" charset="0"/>
                <a:cs typeface="Times New Roman" panose="02020603050405020304" pitchFamily="18" charset="0"/>
              </a:rPr>
              <a:t> buvo išspausdinti keli žemaitiški eilėraščiai: „</a:t>
            </a:r>
            <a:r>
              <a:rPr lang="lt-LT" sz="1600" kern="100" dirty="0" err="1">
                <a:effectLst/>
                <a:ea typeface="Calibri" panose="020F0502020204030204" pitchFamily="34" charset="0"/>
                <a:cs typeface="Times New Roman" panose="02020603050405020304" pitchFamily="18" charset="0"/>
              </a:rPr>
              <a:t>Žemaičiou</a:t>
            </a:r>
            <a:r>
              <a:rPr lang="lt-LT" sz="1600" kern="100" dirty="0">
                <a:effectLst/>
                <a:ea typeface="Calibri" panose="020F0502020204030204" pitchFamily="34" charset="0"/>
                <a:cs typeface="Times New Roman" panose="02020603050405020304" pitchFamily="18" charset="0"/>
              </a:rPr>
              <a:t>“ (du kartus) ir Stasio </a:t>
            </a:r>
            <a:r>
              <a:rPr lang="lt-LT" sz="1600" kern="100" dirty="0" err="1">
                <a:effectLst/>
                <a:ea typeface="Calibri" panose="020F0502020204030204" pitchFamily="34" charset="0"/>
                <a:cs typeface="Times New Roman" panose="02020603050405020304" pitchFamily="18" charset="0"/>
              </a:rPr>
              <a:t>Anglickio</a:t>
            </a:r>
            <a:r>
              <a:rPr lang="lt-LT" sz="1600" kern="100" dirty="0">
                <a:effectLst/>
                <a:ea typeface="Calibri" panose="020F0502020204030204" pitchFamily="34" charset="0"/>
                <a:cs typeface="Times New Roman" panose="02020603050405020304" pitchFamily="18" charset="0"/>
              </a:rPr>
              <a:t> „Venta“.</a:t>
            </a:r>
          </a:p>
          <a:p>
            <a:pPr marL="0" indent="0">
              <a:lnSpc>
                <a:spcPct val="107000"/>
              </a:lnSpc>
              <a:spcAft>
                <a:spcPts val="800"/>
              </a:spcAft>
              <a:buNone/>
            </a:pPr>
            <a:r>
              <a:rPr lang="lt-LT" sz="1400" i="1" kern="100" dirty="0">
                <a:ea typeface="Calibri" panose="020F0502020204030204" pitchFamily="34" charset="0"/>
                <a:cs typeface="Times New Roman" panose="02020603050405020304" pitchFamily="18" charset="0"/>
              </a:rPr>
              <a:t>Nuotraukoje – v</a:t>
            </a:r>
            <a:r>
              <a:rPr lang="lt-LT" sz="1400" i="1" dirty="0"/>
              <a:t>ienas aktyviausių Žemaičių rašytojų sambūrio narių Pranas Genys, savo kūrybą skelbęs tiek žemaičių, tiek ir lietuvių kalbomis</a:t>
            </a:r>
            <a:endParaRPr lang="en-US" sz="1400" i="1" dirty="0"/>
          </a:p>
          <a:p>
            <a:pPr>
              <a:lnSpc>
                <a:spcPct val="107000"/>
              </a:lnSpc>
              <a:spcAft>
                <a:spcPts val="800"/>
              </a:spcAft>
              <a:buFont typeface="Wingdings" panose="05000000000000000000" pitchFamily="2" charset="2"/>
              <a:buChar char="Ø"/>
            </a:pPr>
            <a:endParaRPr lang="lt-LT" sz="1600" kern="100" dirty="0">
              <a:effectLst/>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en-US" sz="1600" dirty="0">
              <a:solidFill>
                <a:srgbClr val="080808"/>
              </a:solidFill>
              <a:cs typeface="Times New Roman" panose="02020603050405020304" pitchFamily="18" charset="0"/>
            </a:endParaRPr>
          </a:p>
          <a:p>
            <a:endParaRPr lang="en-US" dirty="0">
              <a:solidFill>
                <a:srgbClr val="080808"/>
              </a:solidFill>
            </a:endParaRPr>
          </a:p>
        </p:txBody>
      </p:sp>
      <p:sp>
        <p:nvSpPr>
          <p:cNvPr id="4" name="Text Placeholder 3">
            <a:extLst>
              <a:ext uri="{FF2B5EF4-FFF2-40B4-BE49-F238E27FC236}">
                <a16:creationId xmlns:a16="http://schemas.microsoft.com/office/drawing/2014/main" id="{8B630076-119F-439A-BF1A-11B712ACB164}"/>
              </a:ext>
            </a:extLst>
          </p:cNvPr>
          <p:cNvSpPr>
            <a:spLocks noGrp="1"/>
          </p:cNvSpPr>
          <p:nvPr>
            <p:ph type="body" sz="half" idx="2"/>
          </p:nvPr>
        </p:nvSpPr>
        <p:spPr>
          <a:xfrm>
            <a:off x="457200" y="2926080"/>
            <a:ext cx="3200400" cy="3815288"/>
          </a:xfrm>
        </p:spPr>
        <p:txBody>
          <a:bodyPr>
            <a:normAutofit/>
          </a:bodyPr>
          <a:lstStyle/>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sz="1000" dirty="0"/>
          </a:p>
          <a:p>
            <a:endParaRPr lang="lt-LT" sz="1000" dirty="0"/>
          </a:p>
          <a:p>
            <a:endParaRPr lang="lt-LT" sz="1000" dirty="0"/>
          </a:p>
          <a:p>
            <a:endParaRPr lang="lt-LT" sz="1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837507"/>
            <a:ext cx="2986802" cy="4765896"/>
          </a:xfrm>
          <a:prstGeom prst="rect">
            <a:avLst/>
          </a:prstGeom>
        </p:spPr>
      </p:pic>
    </p:spTree>
    <p:extLst>
      <p:ext uri="{BB962C8B-B14F-4D97-AF65-F5344CB8AC3E}">
        <p14:creationId xmlns:p14="http://schemas.microsoft.com/office/powerpoint/2010/main" val="470751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76859-CABF-4AC8-96F7-8FB4392E1207}"/>
              </a:ext>
            </a:extLst>
          </p:cNvPr>
          <p:cNvSpPr>
            <a:spLocks noGrp="1"/>
          </p:cNvSpPr>
          <p:nvPr>
            <p:ph type="title"/>
          </p:nvPr>
        </p:nvSpPr>
        <p:spPr/>
        <p:txBody>
          <a:bodyPr>
            <a:normAutofit fontScale="90000"/>
          </a:bodyPr>
          <a:lstStyle/>
          <a:p>
            <a:r>
              <a:rPr lang="lt-LT" dirty="0"/>
              <a:t>Žemaičių rašytojų sambūris</a:t>
            </a:r>
            <a:br>
              <a:rPr lang="lt-LT" dirty="0"/>
            </a:br>
            <a:br>
              <a:rPr lang="lt-LT" dirty="0"/>
            </a:br>
            <a:endParaRPr lang="en-US" dirty="0"/>
          </a:p>
        </p:txBody>
      </p:sp>
      <p:sp>
        <p:nvSpPr>
          <p:cNvPr id="3" name="Content Placeholder 2">
            <a:extLst>
              <a:ext uri="{FF2B5EF4-FFF2-40B4-BE49-F238E27FC236}">
                <a16:creationId xmlns:a16="http://schemas.microsoft.com/office/drawing/2014/main" id="{7B1E3218-9635-4006-A0DF-63361F10703C}"/>
              </a:ext>
            </a:extLst>
          </p:cNvPr>
          <p:cNvSpPr>
            <a:spLocks noGrp="1"/>
          </p:cNvSpPr>
          <p:nvPr>
            <p:ph idx="1"/>
          </p:nvPr>
        </p:nvSpPr>
        <p:spPr>
          <a:xfrm>
            <a:off x="4511824" y="1124744"/>
            <a:ext cx="6992788" cy="5733255"/>
          </a:xfrm>
        </p:spPr>
        <p:txBody>
          <a:bodyPr>
            <a:normAutofit/>
          </a:bodyPr>
          <a:lstStyle/>
          <a:p>
            <a:pPr>
              <a:buFont typeface="Wingdings" panose="05000000000000000000" pitchFamily="2" charset="2"/>
              <a:buChar char="Ø"/>
            </a:pPr>
            <a:r>
              <a:rPr lang="en-US" sz="1600" b="1" dirty="0"/>
              <a:t>Kaip </a:t>
            </a:r>
            <a:r>
              <a:rPr lang="en-US" sz="1600" b="1" dirty="0" err="1"/>
              <a:t>ir</a:t>
            </a:r>
            <a:r>
              <a:rPr lang="en-US" sz="1600" b="1" dirty="0"/>
              <a:t> </a:t>
            </a:r>
            <a:r>
              <a:rPr lang="en-US" sz="1600" b="1" dirty="0" err="1"/>
              <a:t>kodėl</a:t>
            </a:r>
            <a:r>
              <a:rPr lang="en-US" sz="1600" b="1" dirty="0"/>
              <a:t> </a:t>
            </a:r>
            <a:r>
              <a:rPr lang="en-US" sz="1600" b="1" dirty="0" err="1"/>
              <a:t>tarpukario</a:t>
            </a:r>
            <a:r>
              <a:rPr lang="en-US" sz="1600" b="1" dirty="0"/>
              <a:t> </a:t>
            </a:r>
            <a:r>
              <a:rPr lang="en-US" sz="1600" b="1" dirty="0" err="1"/>
              <a:t>metais</a:t>
            </a:r>
            <a:r>
              <a:rPr lang="en-US" sz="1600" b="1" dirty="0"/>
              <a:t> </a:t>
            </a:r>
            <a:r>
              <a:rPr lang="en-US" sz="1600" b="1" dirty="0" err="1"/>
              <a:t>gimė</a:t>
            </a:r>
            <a:r>
              <a:rPr lang="en-US" sz="1600" b="1" dirty="0"/>
              <a:t> </a:t>
            </a:r>
            <a:r>
              <a:rPr lang="en-US" sz="1600" b="1" dirty="0" err="1"/>
              <a:t>Žemaičių</a:t>
            </a:r>
            <a:r>
              <a:rPr lang="en-US" sz="1600" b="1" dirty="0"/>
              <a:t> </a:t>
            </a:r>
            <a:r>
              <a:rPr lang="en-US" sz="1600" b="1" dirty="0" err="1"/>
              <a:t>rašytojų</a:t>
            </a:r>
            <a:r>
              <a:rPr lang="en-US" sz="1600" b="1" dirty="0"/>
              <a:t> </a:t>
            </a:r>
            <a:r>
              <a:rPr lang="en-US" sz="1600" b="1" dirty="0" err="1"/>
              <a:t>sambūris</a:t>
            </a:r>
            <a:r>
              <a:rPr lang="en-US" sz="1600" b="1" dirty="0"/>
              <a:t>?</a:t>
            </a:r>
          </a:p>
          <a:p>
            <a:pPr>
              <a:buFont typeface="Wingdings" panose="05000000000000000000" pitchFamily="2" charset="2"/>
              <a:buChar char="Ø"/>
            </a:pPr>
            <a:r>
              <a:rPr lang="en-US" sz="1600" dirty="0" err="1"/>
              <a:t>Žemaičiai</a:t>
            </a:r>
            <a:r>
              <a:rPr lang="en-US" sz="1600" dirty="0"/>
              <a:t> </a:t>
            </a:r>
            <a:r>
              <a:rPr lang="en-US" sz="1600" dirty="0" err="1"/>
              <a:t>intelektualai</a:t>
            </a:r>
            <a:r>
              <a:rPr lang="en-US" sz="1600" dirty="0"/>
              <a:t>, </a:t>
            </a:r>
            <a:r>
              <a:rPr lang="en-US" sz="1600" dirty="0" err="1"/>
              <a:t>ypač</a:t>
            </a:r>
            <a:r>
              <a:rPr lang="en-US" sz="1600" dirty="0"/>
              <a:t> </a:t>
            </a:r>
            <a:r>
              <a:rPr lang="en-US" sz="1600" dirty="0" err="1"/>
              <a:t>rašytojai</a:t>
            </a:r>
            <a:r>
              <a:rPr lang="en-US" sz="1600" dirty="0"/>
              <a:t> </a:t>
            </a:r>
            <a:r>
              <a:rPr lang="en-US" sz="1600" dirty="0" err="1"/>
              <a:t>ir</a:t>
            </a:r>
            <a:r>
              <a:rPr lang="en-US" sz="1600" dirty="0"/>
              <a:t> </a:t>
            </a:r>
            <a:r>
              <a:rPr lang="en-US" sz="1600" dirty="0" err="1"/>
              <a:t>poetai</a:t>
            </a:r>
            <a:r>
              <a:rPr lang="en-US" sz="1600" dirty="0"/>
              <a:t>, </a:t>
            </a:r>
            <a:r>
              <a:rPr lang="en-US" sz="1600" dirty="0" err="1"/>
              <a:t>kurių</a:t>
            </a:r>
            <a:r>
              <a:rPr lang="en-US" sz="1600" dirty="0"/>
              <a:t> </a:t>
            </a:r>
            <a:r>
              <a:rPr lang="en-US" sz="1600" dirty="0" err="1"/>
              <a:t>didelė</a:t>
            </a:r>
            <a:r>
              <a:rPr lang="en-US" sz="1600" dirty="0"/>
              <a:t> </a:t>
            </a:r>
            <a:r>
              <a:rPr lang="en-US" sz="1600" dirty="0" err="1"/>
              <a:t>dalis</a:t>
            </a:r>
            <a:r>
              <a:rPr lang="en-US" sz="1600" dirty="0"/>
              <a:t> </a:t>
            </a:r>
            <a:r>
              <a:rPr lang="en-US" sz="1600" dirty="0" err="1"/>
              <a:t>tuo</a:t>
            </a:r>
            <a:r>
              <a:rPr lang="en-US" sz="1600" dirty="0"/>
              <a:t> </a:t>
            </a:r>
            <a:r>
              <a:rPr lang="en-US" sz="1600" dirty="0" err="1"/>
              <a:t>laikotarpiu</a:t>
            </a:r>
            <a:r>
              <a:rPr lang="en-US" sz="1600" dirty="0"/>
              <a:t> </a:t>
            </a:r>
            <a:r>
              <a:rPr lang="en-US" sz="1600" dirty="0" err="1"/>
              <a:t>gyveno</a:t>
            </a:r>
            <a:r>
              <a:rPr lang="en-US" sz="1600" dirty="0"/>
              <a:t> </a:t>
            </a:r>
            <a:r>
              <a:rPr lang="en-US" sz="1600" dirty="0" err="1"/>
              <a:t>pačioje</a:t>
            </a:r>
            <a:r>
              <a:rPr lang="en-US" sz="1600" dirty="0"/>
              <a:t> </a:t>
            </a:r>
            <a:r>
              <a:rPr lang="en-US" sz="1600" dirty="0" err="1"/>
              <a:t>Žemaitijoje</a:t>
            </a:r>
            <a:r>
              <a:rPr lang="en-US" sz="1600" dirty="0"/>
              <a:t>, </a:t>
            </a:r>
            <a:r>
              <a:rPr lang="en-US" sz="1600" dirty="0" err="1"/>
              <a:t>nebuvo</a:t>
            </a:r>
            <a:r>
              <a:rPr lang="en-US" sz="1600" dirty="0"/>
              <a:t> </a:t>
            </a:r>
            <a:r>
              <a:rPr lang="en-US" sz="1600" dirty="0" err="1"/>
              <a:t>užmiršę</a:t>
            </a:r>
            <a:r>
              <a:rPr lang="en-US" sz="1600" dirty="0"/>
              <a:t> </a:t>
            </a:r>
            <a:r>
              <a:rPr lang="en-US" sz="1600" dirty="0" err="1"/>
              <a:t>žemaitiško</a:t>
            </a:r>
            <a:r>
              <a:rPr lang="en-US" sz="1600" dirty="0"/>
              <a:t> </a:t>
            </a:r>
            <a:r>
              <a:rPr lang="en-US" sz="1600" dirty="0" err="1"/>
              <a:t>rašto</a:t>
            </a:r>
            <a:r>
              <a:rPr lang="en-US" sz="1600" dirty="0"/>
              <a:t> </a:t>
            </a:r>
            <a:r>
              <a:rPr lang="en-US" sz="1600" dirty="0" err="1"/>
              <a:t>tradicijų</a:t>
            </a:r>
            <a:r>
              <a:rPr lang="en-US" sz="1600" dirty="0"/>
              <a:t>, S</a:t>
            </a:r>
            <a:r>
              <a:rPr lang="lt-LT" sz="1600" dirty="0" err="1"/>
              <a:t>imono</a:t>
            </a:r>
            <a:r>
              <a:rPr lang="lt-LT" sz="1600" dirty="0"/>
              <a:t> </a:t>
            </a:r>
            <a:r>
              <a:rPr lang="en-US" sz="1600" dirty="0" err="1"/>
              <a:t>Daukanto</a:t>
            </a:r>
            <a:r>
              <a:rPr lang="en-US" sz="1600" dirty="0"/>
              <a:t>, M</a:t>
            </a:r>
            <a:r>
              <a:rPr lang="lt-LT" sz="1600" dirty="0" err="1"/>
              <a:t>otiejaus</a:t>
            </a:r>
            <a:r>
              <a:rPr lang="lt-LT" sz="1600" dirty="0"/>
              <a:t> </a:t>
            </a:r>
            <a:r>
              <a:rPr lang="en-US" sz="1600" dirty="0" err="1"/>
              <a:t>Valančiaus</a:t>
            </a:r>
            <a:r>
              <a:rPr lang="en-US" sz="1600" dirty="0"/>
              <a:t> </a:t>
            </a:r>
            <a:r>
              <a:rPr lang="en-US" sz="1600" dirty="0" err="1"/>
              <a:t>planų</a:t>
            </a:r>
            <a:r>
              <a:rPr lang="en-US" sz="1600" dirty="0"/>
              <a:t> (</a:t>
            </a:r>
            <a:r>
              <a:rPr lang="en-US" sz="1600" dirty="0" err="1"/>
              <a:t>deja</a:t>
            </a:r>
            <a:r>
              <a:rPr lang="en-US" sz="1600" dirty="0"/>
              <a:t>, </a:t>
            </a:r>
            <a:r>
              <a:rPr lang="en-US" sz="1600" dirty="0" err="1"/>
              <a:t>neįgyvendintų</a:t>
            </a:r>
            <a:r>
              <a:rPr lang="en-US" sz="1600" dirty="0"/>
              <a:t>) </a:t>
            </a:r>
            <a:r>
              <a:rPr lang="en-US" sz="1600" dirty="0" err="1"/>
              <a:t>leisti</a:t>
            </a:r>
            <a:r>
              <a:rPr lang="en-US" sz="1600" dirty="0"/>
              <a:t> </a:t>
            </a:r>
            <a:r>
              <a:rPr lang="en-US" sz="1600" dirty="0" err="1"/>
              <a:t>Žemaitijai</a:t>
            </a:r>
            <a:r>
              <a:rPr lang="en-US" sz="1600" dirty="0"/>
              <a:t> </a:t>
            </a:r>
            <a:r>
              <a:rPr lang="en-US" sz="1600" dirty="0" err="1"/>
              <a:t>žemaitiškus</a:t>
            </a:r>
            <a:r>
              <a:rPr lang="en-US" sz="1600" dirty="0"/>
              <a:t> </a:t>
            </a:r>
            <a:r>
              <a:rPr lang="en-US" sz="1600" dirty="0" err="1"/>
              <a:t>laikraščius</a:t>
            </a:r>
            <a:r>
              <a:rPr lang="en-US" sz="1600" dirty="0"/>
              <a:t>.</a:t>
            </a:r>
            <a:endParaRPr lang="lt-LT" sz="1600" dirty="0"/>
          </a:p>
          <a:p>
            <a:pPr>
              <a:buFont typeface="Wingdings" panose="05000000000000000000" pitchFamily="2" charset="2"/>
              <a:buChar char="Ø"/>
            </a:pPr>
            <a:r>
              <a:rPr lang="en-US" sz="1600" dirty="0" err="1"/>
              <a:t>Esama</a:t>
            </a:r>
            <a:r>
              <a:rPr lang="en-US" sz="1600" dirty="0"/>
              <a:t> </a:t>
            </a:r>
            <a:r>
              <a:rPr lang="en-US" sz="1600" dirty="0" err="1"/>
              <a:t>padėtis</a:t>
            </a:r>
            <a:r>
              <a:rPr lang="en-US" sz="1600" dirty="0"/>
              <a:t> </a:t>
            </a:r>
            <a:r>
              <a:rPr lang="en-US" sz="1600" dirty="0" err="1"/>
              <a:t>kultūros</a:t>
            </a:r>
            <a:r>
              <a:rPr lang="en-US" sz="1600" dirty="0"/>
              <a:t> </a:t>
            </a:r>
            <a:r>
              <a:rPr lang="en-US" sz="1600" dirty="0" err="1"/>
              <a:t>srityje</a:t>
            </a:r>
            <a:r>
              <a:rPr lang="en-US" sz="1600" dirty="0"/>
              <a:t> </a:t>
            </a:r>
            <a:r>
              <a:rPr lang="en-US" sz="1600" dirty="0" err="1"/>
              <a:t>tarpukario</a:t>
            </a:r>
            <a:r>
              <a:rPr lang="en-US" sz="1600" dirty="0"/>
              <a:t> </a:t>
            </a:r>
            <a:r>
              <a:rPr lang="en-US" sz="1600" dirty="0" err="1"/>
              <a:t>žemaičių</a:t>
            </a:r>
            <a:r>
              <a:rPr lang="en-US" sz="1600" dirty="0"/>
              <a:t> </a:t>
            </a:r>
            <a:r>
              <a:rPr lang="en-US" sz="1600" dirty="0" err="1"/>
              <a:t>intelektualų</a:t>
            </a:r>
            <a:r>
              <a:rPr lang="en-US" sz="1600" dirty="0"/>
              <a:t> </a:t>
            </a:r>
            <a:r>
              <a:rPr lang="en-US" sz="1600" dirty="0" err="1"/>
              <a:t>nepatenkino</a:t>
            </a:r>
            <a:r>
              <a:rPr lang="en-US" sz="1600" dirty="0"/>
              <a:t>.</a:t>
            </a:r>
            <a:r>
              <a:rPr lang="lt-LT" sz="1600" dirty="0"/>
              <a:t> </a:t>
            </a:r>
            <a:r>
              <a:rPr lang="en-US" sz="1600" dirty="0" err="1"/>
              <a:t>Tuo</a:t>
            </a:r>
            <a:r>
              <a:rPr lang="en-US" sz="1600" dirty="0"/>
              <a:t> </a:t>
            </a:r>
            <a:r>
              <a:rPr lang="en-US" sz="1600" dirty="0" err="1"/>
              <a:t>laiku</a:t>
            </a:r>
            <a:r>
              <a:rPr lang="en-US" sz="1600" dirty="0"/>
              <a:t> </a:t>
            </a:r>
            <a:r>
              <a:rPr lang="lt-LT" sz="1600" dirty="0"/>
              <a:t>jie, </a:t>
            </a:r>
            <a:r>
              <a:rPr lang="en-US" sz="1600" dirty="0" err="1"/>
              <a:t>gana</a:t>
            </a:r>
            <a:r>
              <a:rPr lang="en-US" sz="1600" dirty="0"/>
              <a:t> </a:t>
            </a:r>
            <a:r>
              <a:rPr lang="en-US" sz="1600" dirty="0" err="1"/>
              <a:t>dažnai</a:t>
            </a:r>
            <a:r>
              <a:rPr lang="en-US" sz="1600" dirty="0"/>
              <a:t> </a:t>
            </a:r>
            <a:r>
              <a:rPr lang="en-US" sz="1600" dirty="0" err="1"/>
              <a:t>susitikdami</a:t>
            </a:r>
            <a:r>
              <a:rPr lang="en-US" sz="1600" dirty="0"/>
              <a:t> </a:t>
            </a:r>
            <a:r>
              <a:rPr lang="en-US" sz="1600" dirty="0" err="1"/>
              <a:t>su</a:t>
            </a:r>
            <a:r>
              <a:rPr lang="en-US" sz="1600" dirty="0"/>
              <a:t> </a:t>
            </a:r>
            <a:r>
              <a:rPr lang="en-US" sz="1600" dirty="0" err="1"/>
              <a:t>skaitytojais</a:t>
            </a:r>
            <a:r>
              <a:rPr lang="en-US" sz="1600" dirty="0"/>
              <a:t> </a:t>
            </a:r>
            <a:r>
              <a:rPr lang="en-US" sz="1600" dirty="0" err="1"/>
              <a:t>literatūriniuose</a:t>
            </a:r>
            <a:r>
              <a:rPr lang="en-US" sz="1600" dirty="0"/>
              <a:t> </a:t>
            </a:r>
            <a:r>
              <a:rPr lang="en-US" sz="1600" dirty="0" err="1"/>
              <a:t>vakaruose</a:t>
            </a:r>
            <a:r>
              <a:rPr lang="en-US" sz="1600" dirty="0"/>
              <a:t>, </a:t>
            </a:r>
            <a:r>
              <a:rPr lang="en-US" sz="1600" dirty="0" err="1"/>
              <a:t>matė</a:t>
            </a:r>
            <a:r>
              <a:rPr lang="en-US" sz="1600" dirty="0"/>
              <a:t>, </a:t>
            </a:r>
            <a:r>
              <a:rPr lang="en-US" sz="1600" dirty="0" err="1"/>
              <a:t>kad</a:t>
            </a:r>
            <a:r>
              <a:rPr lang="en-US" sz="1600" dirty="0"/>
              <a:t> </a:t>
            </a:r>
            <a:r>
              <a:rPr lang="en-US" sz="1600" dirty="0" err="1"/>
              <a:t>šio</a:t>
            </a:r>
            <a:r>
              <a:rPr lang="en-US" sz="1600" dirty="0"/>
              <a:t> </a:t>
            </a:r>
            <a:r>
              <a:rPr lang="en-US" sz="1600" dirty="0" err="1"/>
              <a:t>krašto</a:t>
            </a:r>
            <a:r>
              <a:rPr lang="en-US" sz="1600" dirty="0"/>
              <a:t> </a:t>
            </a:r>
            <a:r>
              <a:rPr lang="en-US" sz="1600" dirty="0" err="1"/>
              <a:t>žmonės</a:t>
            </a:r>
            <a:r>
              <a:rPr lang="en-US" sz="1600" dirty="0"/>
              <a:t> </a:t>
            </a:r>
            <a:r>
              <a:rPr lang="en-US" sz="1600" dirty="0" err="1"/>
              <a:t>šilčiausiai</a:t>
            </a:r>
            <a:r>
              <a:rPr lang="en-US" sz="1600" dirty="0"/>
              <a:t> </a:t>
            </a:r>
            <a:r>
              <a:rPr lang="en-US" sz="1600" dirty="0" err="1"/>
              <a:t>priima</a:t>
            </a:r>
            <a:r>
              <a:rPr lang="en-US" sz="1600" dirty="0"/>
              <a:t> </a:t>
            </a:r>
            <a:r>
              <a:rPr lang="en-US" sz="1600" dirty="0" err="1"/>
              <a:t>jiems</a:t>
            </a:r>
            <a:r>
              <a:rPr lang="en-US" sz="1600" dirty="0"/>
              <a:t> </a:t>
            </a:r>
            <a:r>
              <a:rPr lang="en-US" sz="1600" dirty="0" err="1"/>
              <a:t>jau</a:t>
            </a:r>
            <a:r>
              <a:rPr lang="en-US" sz="1600" dirty="0"/>
              <a:t> </a:t>
            </a:r>
            <a:r>
              <a:rPr lang="en-US" sz="1600" dirty="0" err="1"/>
              <a:t>žinomus</a:t>
            </a:r>
            <a:r>
              <a:rPr lang="en-US" sz="1600" dirty="0"/>
              <a:t>, </a:t>
            </a:r>
            <a:r>
              <a:rPr lang="en-US" sz="1600" dirty="0" err="1"/>
              <a:t>iš</a:t>
            </a:r>
            <a:r>
              <a:rPr lang="en-US" sz="1600" dirty="0"/>
              <a:t> </a:t>
            </a:r>
            <a:r>
              <a:rPr lang="en-US" sz="1600" dirty="0" err="1"/>
              <a:t>jų</a:t>
            </a:r>
            <a:r>
              <a:rPr lang="en-US" sz="1600" dirty="0"/>
              <a:t> </a:t>
            </a:r>
            <a:r>
              <a:rPr lang="en-US" sz="1600" dirty="0" err="1"/>
              <a:t>gimtųjų</a:t>
            </a:r>
            <a:r>
              <a:rPr lang="en-US" sz="1600" dirty="0"/>
              <a:t> </a:t>
            </a:r>
            <a:r>
              <a:rPr lang="en-US" sz="1600" dirty="0" err="1"/>
              <a:t>vietų</a:t>
            </a:r>
            <a:r>
              <a:rPr lang="en-US" sz="1600" dirty="0"/>
              <a:t> </a:t>
            </a:r>
            <a:r>
              <a:rPr lang="en-US" sz="1600" dirty="0" err="1"/>
              <a:t>kilusius</a:t>
            </a:r>
            <a:r>
              <a:rPr lang="en-US" sz="1600" dirty="0"/>
              <a:t> </a:t>
            </a:r>
            <a:r>
              <a:rPr lang="en-US" sz="1600" dirty="0" err="1"/>
              <a:t>rašytojus</a:t>
            </a:r>
            <a:r>
              <a:rPr lang="en-US" sz="1600" dirty="0"/>
              <a:t>, </a:t>
            </a:r>
            <a:r>
              <a:rPr lang="en-US" sz="1600" dirty="0" err="1"/>
              <a:t>kurie</a:t>
            </a:r>
            <a:r>
              <a:rPr lang="en-US" sz="1600" dirty="0"/>
              <a:t> </a:t>
            </a:r>
            <a:r>
              <a:rPr lang="en-US" sz="1600" dirty="0" err="1"/>
              <a:t>savo</a:t>
            </a:r>
            <a:r>
              <a:rPr lang="en-US" sz="1600" dirty="0"/>
              <a:t> </a:t>
            </a:r>
            <a:r>
              <a:rPr lang="en-US" sz="1600" dirty="0" err="1"/>
              <a:t>kūriniuose</a:t>
            </a:r>
            <a:r>
              <a:rPr lang="en-US" sz="1600" dirty="0"/>
              <a:t> </a:t>
            </a:r>
            <a:r>
              <a:rPr lang="en-US" sz="1600" dirty="0" err="1"/>
              <a:t>rašo</a:t>
            </a:r>
            <a:r>
              <a:rPr lang="en-US" sz="1600" dirty="0"/>
              <a:t> </a:t>
            </a:r>
            <a:r>
              <a:rPr lang="en-US" sz="1600" dirty="0" err="1"/>
              <a:t>žemaičiams</a:t>
            </a:r>
            <a:r>
              <a:rPr lang="en-US" sz="1600" dirty="0"/>
              <a:t> </a:t>
            </a:r>
            <a:r>
              <a:rPr lang="en-US" sz="1600" dirty="0" err="1"/>
              <a:t>suprantama</a:t>
            </a:r>
            <a:r>
              <a:rPr lang="en-US" sz="1600" dirty="0"/>
              <a:t> </a:t>
            </a:r>
            <a:r>
              <a:rPr lang="en-US" sz="1600" dirty="0" err="1"/>
              <a:t>kalba</a:t>
            </a:r>
            <a:r>
              <a:rPr lang="en-US" sz="1600" dirty="0"/>
              <a:t> </a:t>
            </a:r>
            <a:r>
              <a:rPr lang="en-US" sz="1600" dirty="0" err="1"/>
              <a:t>ir</a:t>
            </a:r>
            <a:r>
              <a:rPr lang="en-US" sz="1600" dirty="0"/>
              <a:t> </a:t>
            </a:r>
            <a:r>
              <a:rPr lang="en-US" sz="1600" dirty="0" err="1"/>
              <a:t>jiems</a:t>
            </a:r>
            <a:r>
              <a:rPr lang="en-US" sz="1600" dirty="0"/>
              <a:t> </a:t>
            </a:r>
            <a:r>
              <a:rPr lang="en-US" sz="1600" dirty="0" err="1"/>
              <a:t>artimomis</a:t>
            </a:r>
            <a:r>
              <a:rPr lang="en-US" sz="1600" dirty="0"/>
              <a:t> </a:t>
            </a:r>
            <a:r>
              <a:rPr lang="en-US" sz="1600" dirty="0" err="1"/>
              <a:t>temomis</a:t>
            </a:r>
            <a:r>
              <a:rPr lang="en-US" sz="1600" dirty="0"/>
              <a:t>. </a:t>
            </a:r>
          </a:p>
          <a:p>
            <a:pPr>
              <a:buFont typeface="Wingdings" panose="05000000000000000000" pitchFamily="2" charset="2"/>
              <a:buChar char="Ø"/>
            </a:pPr>
            <a:r>
              <a:rPr lang="en-US" sz="1600" dirty="0" err="1"/>
              <a:t>Telšiuose</a:t>
            </a:r>
            <a:r>
              <a:rPr lang="en-US" sz="1600" dirty="0"/>
              <a:t> </a:t>
            </a:r>
            <a:r>
              <a:rPr lang="en-US" sz="1600" dirty="0" err="1"/>
              <a:t>žemaičius</a:t>
            </a:r>
            <a:r>
              <a:rPr lang="en-US" sz="1600" dirty="0"/>
              <a:t> </a:t>
            </a:r>
            <a:r>
              <a:rPr lang="en-US" sz="1600" dirty="0" err="1"/>
              <a:t>poetus</a:t>
            </a:r>
            <a:r>
              <a:rPr lang="en-US" sz="1600" dirty="0"/>
              <a:t>, </a:t>
            </a:r>
            <a:r>
              <a:rPr lang="en-US" sz="1600" dirty="0" err="1"/>
              <a:t>prozininkus</a:t>
            </a:r>
            <a:r>
              <a:rPr lang="en-US" sz="1600" dirty="0"/>
              <a:t> </a:t>
            </a:r>
            <a:r>
              <a:rPr lang="en-US" sz="1600" dirty="0" err="1"/>
              <a:t>apie</a:t>
            </a:r>
            <a:r>
              <a:rPr lang="en-US" sz="1600" dirty="0"/>
              <a:t> save </a:t>
            </a:r>
            <a:r>
              <a:rPr lang="en-US" sz="1600" dirty="0" err="1"/>
              <a:t>būrė</a:t>
            </a:r>
            <a:r>
              <a:rPr lang="en-US" sz="1600" dirty="0"/>
              <a:t> P</a:t>
            </a:r>
            <a:r>
              <a:rPr lang="lt-LT" sz="1600" dirty="0" err="1"/>
              <a:t>ranas</a:t>
            </a:r>
            <a:r>
              <a:rPr lang="lt-LT" sz="1600" dirty="0"/>
              <a:t> </a:t>
            </a:r>
            <a:r>
              <a:rPr lang="en-US" sz="1600" dirty="0" err="1"/>
              <a:t>Genys</a:t>
            </a:r>
            <a:r>
              <a:rPr lang="en-US" sz="1600" dirty="0"/>
              <a:t>. </a:t>
            </a:r>
            <a:endParaRPr lang="lt-LT" sz="1600" dirty="0"/>
          </a:p>
          <a:p>
            <a:pPr>
              <a:buFont typeface="Wingdings" panose="05000000000000000000" pitchFamily="2" charset="2"/>
              <a:buChar char="Ø"/>
            </a:pPr>
            <a:r>
              <a:rPr lang="en-US" sz="1600" dirty="0" err="1"/>
              <a:t>Tuo</a:t>
            </a:r>
            <a:r>
              <a:rPr lang="en-US" sz="1600" dirty="0"/>
              <a:t> </a:t>
            </a:r>
            <a:r>
              <a:rPr lang="en-US" sz="1600" dirty="0" err="1"/>
              <a:t>laik</a:t>
            </a:r>
            <a:r>
              <a:rPr lang="lt-LT" sz="1600" dirty="0" err="1"/>
              <a:t>otarpiu</a:t>
            </a:r>
            <a:r>
              <a:rPr lang="en-US" sz="1600" dirty="0"/>
              <a:t> </a:t>
            </a:r>
            <a:r>
              <a:rPr lang="en-US" sz="1600" dirty="0" err="1"/>
              <a:t>vienas</a:t>
            </a:r>
            <a:r>
              <a:rPr lang="en-US" sz="1600" dirty="0"/>
              <a:t> </a:t>
            </a:r>
            <a:r>
              <a:rPr lang="en-US" sz="1600" dirty="0" err="1"/>
              <a:t>iš</a:t>
            </a:r>
            <a:r>
              <a:rPr lang="en-US" sz="1600" dirty="0"/>
              <a:t> </a:t>
            </a:r>
            <a:r>
              <a:rPr lang="en-US" sz="1600" dirty="0" err="1"/>
              <a:t>žinomiausių</a:t>
            </a:r>
            <a:r>
              <a:rPr lang="en-US" sz="1600" dirty="0"/>
              <a:t> </a:t>
            </a:r>
            <a:r>
              <a:rPr lang="en-US" sz="1600" dirty="0" err="1"/>
              <a:t>žemaičių</a:t>
            </a:r>
            <a:r>
              <a:rPr lang="en-US" sz="1600" dirty="0"/>
              <a:t> </a:t>
            </a:r>
            <a:r>
              <a:rPr lang="en-US" sz="1600" dirty="0" err="1"/>
              <a:t>poetų</a:t>
            </a:r>
            <a:r>
              <a:rPr lang="en-US" sz="1600" dirty="0"/>
              <a:t> St</a:t>
            </a:r>
            <a:r>
              <a:rPr lang="lt-LT" sz="1600" dirty="0" err="1"/>
              <a:t>asys</a:t>
            </a:r>
            <a:r>
              <a:rPr lang="lt-LT" sz="1600" dirty="0"/>
              <a:t> </a:t>
            </a:r>
            <a:r>
              <a:rPr lang="en-US" sz="1600" dirty="0" err="1"/>
              <a:t>Anglickis</a:t>
            </a:r>
            <a:r>
              <a:rPr lang="en-US" sz="1600" dirty="0"/>
              <a:t> </a:t>
            </a:r>
            <a:r>
              <a:rPr lang="en-US" sz="1600" dirty="0" err="1"/>
              <a:t>dirbo</a:t>
            </a:r>
            <a:r>
              <a:rPr lang="lt-LT" sz="1600" dirty="0"/>
              <a:t> mokytoju </a:t>
            </a:r>
            <a:r>
              <a:rPr lang="en-US" sz="1600" dirty="0"/>
              <a:t> </a:t>
            </a:r>
            <a:r>
              <a:rPr lang="en-US" sz="1600" dirty="0" err="1"/>
              <a:t>Šiauliuose</a:t>
            </a:r>
            <a:r>
              <a:rPr lang="lt-LT" sz="1600" dirty="0"/>
              <a:t>, </a:t>
            </a:r>
            <a:r>
              <a:rPr lang="en-US" sz="1600" dirty="0" err="1"/>
              <a:t>vadovavo</a:t>
            </a:r>
            <a:r>
              <a:rPr lang="en-US" sz="1600" dirty="0"/>
              <a:t> </a:t>
            </a:r>
            <a:r>
              <a:rPr lang="en-US" sz="1600" dirty="0" err="1"/>
              <a:t>jauniesiems</a:t>
            </a:r>
            <a:r>
              <a:rPr lang="en-US" sz="1600" dirty="0"/>
              <a:t> </a:t>
            </a:r>
            <a:r>
              <a:rPr lang="en-US" sz="1600" dirty="0" err="1"/>
              <a:t>literatams</a:t>
            </a:r>
            <a:r>
              <a:rPr lang="en-US" sz="1600" dirty="0"/>
              <a:t>. </a:t>
            </a:r>
            <a:r>
              <a:rPr lang="lt-LT" sz="1600" dirty="0"/>
              <a:t>Būtent todėl Šiauliuose buvo suorganizuotas ir pirmasis žemaičių rašytojų konventas.</a:t>
            </a:r>
          </a:p>
          <a:p>
            <a:pPr marL="0" indent="0">
              <a:buNone/>
            </a:pPr>
            <a:endParaRPr lang="lt-LT" sz="1600" i="1" dirty="0"/>
          </a:p>
          <a:p>
            <a:pPr marL="0" indent="0">
              <a:buNone/>
            </a:pPr>
            <a:r>
              <a:rPr lang="lt-LT" sz="1600" i="1" dirty="0"/>
              <a:t>Nuotraukoje – Stasio </a:t>
            </a:r>
            <a:r>
              <a:rPr lang="lt-LT" sz="1600" i="1" dirty="0" err="1"/>
              <a:t>Anglickio</a:t>
            </a:r>
            <a:r>
              <a:rPr lang="lt-LT" sz="1600" i="1" dirty="0"/>
              <a:t> sudarytos ir redaguotos žemaičių prozos ir poezijos antologijos „Žemaičiai“ (Kaunas, 1938 m.) viršelis</a:t>
            </a:r>
            <a:endParaRPr lang="en-US" sz="1600" i="1" dirty="0"/>
          </a:p>
          <a:p>
            <a:pPr marL="0" indent="0">
              <a:buNone/>
            </a:pPr>
            <a:endParaRPr lang="lt-LT" sz="1600" dirty="0"/>
          </a:p>
          <a:p>
            <a:pPr>
              <a:buFont typeface="Wingdings" panose="05000000000000000000" pitchFamily="2" charset="2"/>
              <a:buChar char="Ø"/>
            </a:pPr>
            <a:endParaRPr lang="en-US" sz="1600" dirty="0"/>
          </a:p>
          <a:p>
            <a:pPr>
              <a:buFont typeface="Wingdings" panose="05000000000000000000" pitchFamily="2" charset="2"/>
              <a:buChar char="Ø"/>
            </a:pPr>
            <a:endParaRPr lang="en-US" sz="1600" dirty="0"/>
          </a:p>
          <a:p>
            <a:endParaRPr lang="en-US" sz="1200" dirty="0"/>
          </a:p>
        </p:txBody>
      </p:sp>
      <p:sp>
        <p:nvSpPr>
          <p:cNvPr id="4" name="Text Placeholder 3">
            <a:extLst>
              <a:ext uri="{FF2B5EF4-FFF2-40B4-BE49-F238E27FC236}">
                <a16:creationId xmlns:a16="http://schemas.microsoft.com/office/drawing/2014/main" id="{DA66621E-0BC4-4464-A6C4-A98F9FBF0193}"/>
              </a:ext>
            </a:extLst>
          </p:cNvPr>
          <p:cNvSpPr>
            <a:spLocks noGrp="1"/>
          </p:cNvSpPr>
          <p:nvPr>
            <p:ph type="body" sz="half" idx="2"/>
          </p:nvPr>
        </p:nvSpPr>
        <p:spPr/>
        <p:txBody>
          <a:bodyPr>
            <a:normAutofit/>
          </a:bodyPr>
          <a:lstStyle/>
          <a:p>
            <a:endParaRPr lang="lt-LT" dirty="0"/>
          </a:p>
          <a:p>
            <a:endParaRPr lang="lt-LT" dirty="0"/>
          </a:p>
          <a:p>
            <a:endParaRPr lang="lt-LT" dirty="0"/>
          </a:p>
          <a:p>
            <a:endParaRPr lang="lt-LT" dirty="0"/>
          </a:p>
        </p:txBody>
      </p:sp>
      <p:pic>
        <p:nvPicPr>
          <p:cNvPr id="7" name="Paveikslėlis 6">
            <a:extLst>
              <a:ext uri="{FF2B5EF4-FFF2-40B4-BE49-F238E27FC236}">
                <a16:creationId xmlns:a16="http://schemas.microsoft.com/office/drawing/2014/main" id="{3F7C4745-7F2C-CC68-6362-3F2BE5B616F3}"/>
              </a:ext>
            </a:extLst>
          </p:cNvPr>
          <p:cNvPicPr>
            <a:picLocks noChangeAspect="1"/>
          </p:cNvPicPr>
          <p:nvPr/>
        </p:nvPicPr>
        <p:blipFill>
          <a:blip r:embed="rId2"/>
          <a:stretch>
            <a:fillRect/>
          </a:stretch>
        </p:blipFill>
        <p:spPr>
          <a:xfrm>
            <a:off x="521672" y="2212900"/>
            <a:ext cx="3259292" cy="4384452"/>
          </a:xfrm>
          <a:prstGeom prst="rect">
            <a:avLst/>
          </a:prstGeom>
        </p:spPr>
      </p:pic>
    </p:spTree>
    <p:extLst>
      <p:ext uri="{BB962C8B-B14F-4D97-AF65-F5344CB8AC3E}">
        <p14:creationId xmlns:p14="http://schemas.microsoft.com/office/powerpoint/2010/main" val="2953623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71364-C118-4D18-8DD9-BA8552619209}"/>
              </a:ext>
            </a:extLst>
          </p:cNvPr>
          <p:cNvSpPr>
            <a:spLocks noGrp="1"/>
          </p:cNvSpPr>
          <p:nvPr>
            <p:ph type="title"/>
          </p:nvPr>
        </p:nvSpPr>
        <p:spPr/>
        <p:txBody>
          <a:bodyPr>
            <a:normAutofit fontScale="90000"/>
          </a:bodyPr>
          <a:lstStyle/>
          <a:p>
            <a:r>
              <a:rPr lang="lt-LT" dirty="0"/>
              <a:t>Žemaičių rašytojų sambūris</a:t>
            </a:r>
            <a:br>
              <a:rPr lang="lt-LT" dirty="0"/>
            </a:br>
            <a:br>
              <a:rPr lang="lt-LT" dirty="0"/>
            </a:br>
            <a:endParaRPr lang="en-US" dirty="0"/>
          </a:p>
        </p:txBody>
      </p:sp>
      <p:sp>
        <p:nvSpPr>
          <p:cNvPr id="3" name="Content Placeholder 2">
            <a:extLst>
              <a:ext uri="{FF2B5EF4-FFF2-40B4-BE49-F238E27FC236}">
                <a16:creationId xmlns:a16="http://schemas.microsoft.com/office/drawing/2014/main" id="{8401D897-2922-468A-8CD0-A1010DD69F2F}"/>
              </a:ext>
            </a:extLst>
          </p:cNvPr>
          <p:cNvSpPr>
            <a:spLocks noGrp="1"/>
          </p:cNvSpPr>
          <p:nvPr>
            <p:ph idx="1"/>
          </p:nvPr>
        </p:nvSpPr>
        <p:spPr>
          <a:xfrm>
            <a:off x="4511824" y="1268760"/>
            <a:ext cx="6992788" cy="5589240"/>
          </a:xfrm>
        </p:spPr>
        <p:txBody>
          <a:bodyPr>
            <a:normAutofit/>
          </a:bodyPr>
          <a:lstStyle/>
          <a:p>
            <a:r>
              <a:rPr lang="en-US" sz="1500" b="1" dirty="0">
                <a:latin typeface="Times New Roman" panose="02020603050405020304" pitchFamily="18" charset="0"/>
                <a:cs typeface="Times New Roman" panose="02020603050405020304" pitchFamily="18" charset="0"/>
              </a:rPr>
              <a:t>S</a:t>
            </a:r>
            <a:r>
              <a:rPr lang="lt-LT" sz="1500" b="1" dirty="0" err="1">
                <a:latin typeface="Times New Roman" panose="02020603050405020304" pitchFamily="18" charset="0"/>
                <a:cs typeface="Times New Roman" panose="02020603050405020304" pitchFamily="18" charset="0"/>
              </a:rPr>
              <a:t>tasys</a:t>
            </a:r>
            <a:r>
              <a:rPr lang="lt-LT"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Anglicki</a:t>
            </a:r>
            <a:r>
              <a:rPr lang="lt-LT" sz="1500" b="1" dirty="0">
                <a:latin typeface="Times New Roman" panose="02020603050405020304" pitchFamily="18" charset="0"/>
                <a:cs typeface="Times New Roman" panose="02020603050405020304" pitchFamily="18" charset="0"/>
              </a:rPr>
              <a:t>s apie krašto įtaką kūrybai: </a:t>
            </a:r>
          </a:p>
          <a:p>
            <a:r>
              <a:rPr lang="lt-LT" sz="1500" dirty="0">
                <a:latin typeface="Times New Roman" panose="02020603050405020304" pitchFamily="18" charset="0"/>
                <a:cs typeface="Times New Roman" panose="02020603050405020304" pitchFamily="18" charset="0"/>
              </a:rPr>
              <a:t>S. </a:t>
            </a:r>
            <a:r>
              <a:rPr lang="lt-LT" sz="1500" dirty="0" err="1">
                <a:latin typeface="Times New Roman" panose="02020603050405020304" pitchFamily="18" charset="0"/>
                <a:cs typeface="Times New Roman" panose="02020603050405020304" pitchFamily="18" charset="0"/>
              </a:rPr>
              <a:t>Anglickio</a:t>
            </a:r>
            <a:r>
              <a:rPr lang="lt-LT" sz="1500" dirty="0">
                <a:latin typeface="Times New Roman" panose="02020603050405020304" pitchFamily="18" charset="0"/>
                <a:cs typeface="Times New Roman" panose="02020603050405020304" pitchFamily="18" charset="0"/>
              </a:rPr>
              <a:t> nuomone, m</a:t>
            </a:r>
            <a:r>
              <a:rPr lang="en-US" sz="1500" dirty="0" err="1">
                <a:latin typeface="Times New Roman" panose="02020603050405020304" pitchFamily="18" charset="0"/>
                <a:cs typeface="Times New Roman" panose="02020603050405020304" pitchFamily="18" charset="0"/>
              </a:rPr>
              <a:t>enininkams</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jų</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kūryboje</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didelę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įtaką</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daro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landšaftas</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žmonės</a:t>
            </a:r>
            <a:r>
              <a:rPr lang="en-US" sz="1500" dirty="0">
                <a:latin typeface="Times New Roman" panose="02020603050405020304" pitchFamily="18" charset="0"/>
                <a:cs typeface="Times New Roman" panose="02020603050405020304" pitchFamily="18" charset="0"/>
              </a:rPr>
              <a:t>, tarp </a:t>
            </a:r>
            <a:r>
              <a:rPr lang="en-US" sz="1500" dirty="0" err="1">
                <a:latin typeface="Times New Roman" panose="02020603050405020304" pitchFamily="18" charset="0"/>
                <a:cs typeface="Times New Roman" panose="02020603050405020304" pitchFamily="18" charset="0"/>
              </a:rPr>
              <a:t>kurių</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jie</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gyvena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ir</a:t>
            </a:r>
            <a:r>
              <a:rPr lang="en-US" sz="1500" dirty="0">
                <a:latin typeface="Times New Roman" panose="02020603050405020304" pitchFamily="18" charset="0"/>
                <a:cs typeface="Times New Roman" panose="02020603050405020304" pitchFamily="18" charset="0"/>
              </a:rPr>
              <a:t> to </a:t>
            </a:r>
            <a:r>
              <a:rPr lang="en-US" sz="1500" dirty="0" err="1">
                <a:latin typeface="Times New Roman" panose="02020603050405020304" pitchFamily="18" charset="0"/>
                <a:cs typeface="Times New Roman" panose="02020603050405020304" pitchFamily="18" charset="0"/>
              </a:rPr>
              <a:t>krašto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tradicijos</a:t>
            </a:r>
            <a:r>
              <a:rPr lang="en-US" sz="1500" dirty="0">
                <a:latin typeface="Times New Roman" panose="02020603050405020304" pitchFamily="18" charset="0"/>
                <a:cs typeface="Times New Roman" panose="02020603050405020304" pitchFamily="18" charset="0"/>
              </a:rPr>
              <a:t>.</a:t>
            </a:r>
            <a:r>
              <a:rPr lang="lt-LT" sz="1500" dirty="0">
                <a:latin typeface="Times New Roman" panose="02020603050405020304" pitchFamily="18" charset="0"/>
                <a:cs typeface="Times New Roman" panose="02020603050405020304" pitchFamily="18" charset="0"/>
              </a:rPr>
              <a:t> </a:t>
            </a:r>
          </a:p>
          <a:p>
            <a:r>
              <a:rPr lang="lt-LT" sz="1500" b="1" dirty="0">
                <a:latin typeface="Times New Roman" panose="02020603050405020304" pitchFamily="18" charset="0"/>
                <a:cs typeface="Times New Roman" panose="02020603050405020304" pitchFamily="18" charset="0"/>
              </a:rPr>
              <a:t>„</a:t>
            </a:r>
            <a:r>
              <a:rPr lang="en-US" sz="1500" b="1" dirty="0" err="1">
                <a:latin typeface="Times New Roman" panose="02020603050405020304" pitchFamily="18" charset="0"/>
                <a:cs typeface="Times New Roman" panose="02020603050405020304" pitchFamily="18" charset="0"/>
              </a:rPr>
              <a:t>Žemaičiuose</a:t>
            </a:r>
            <a:r>
              <a:rPr lang="lt-LT" sz="1500" b="1" dirty="0">
                <a:latin typeface="Times New Roman" panose="02020603050405020304" pitchFamily="18" charset="0"/>
                <a:cs typeface="Times New Roman" panose="02020603050405020304" pitchFamily="18" charset="0"/>
              </a:rPr>
              <a:t>“</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išspausdintame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pasisakyme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jis</a:t>
            </a:r>
            <a:r>
              <a:rPr lang="en-US" sz="1500" b="1" dirty="0">
                <a:latin typeface="Times New Roman" panose="02020603050405020304" pitchFamily="18" charset="0"/>
                <a:cs typeface="Times New Roman" panose="02020603050405020304" pitchFamily="18" charset="0"/>
              </a:rPr>
              <a:t> </a:t>
            </a:r>
            <a:r>
              <a:rPr lang="lt-LT" sz="1500" b="1" dirty="0">
                <a:latin typeface="Times New Roman" panose="02020603050405020304" pitchFamily="18" charset="0"/>
                <a:cs typeface="Times New Roman" panose="02020603050405020304" pitchFamily="18" charset="0"/>
              </a:rPr>
              <a:t>pažymi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kad</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žmogus</a:t>
            </a:r>
            <a:r>
              <a:rPr lang="en-US" sz="1500" dirty="0">
                <a:latin typeface="Times New Roman" panose="02020603050405020304" pitchFamily="18" charset="0"/>
                <a:cs typeface="Times New Roman" panose="02020603050405020304" pitchFamily="18" charset="0"/>
              </a:rPr>
              <a:t> </a:t>
            </a:r>
            <a:r>
              <a:rPr lang="lt-LT" sz="15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iš</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aplinkos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sąmoningai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nesąmoningai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įgyja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ypatybių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kurios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kūrėsi</a:t>
            </a:r>
            <a:r>
              <a:rPr lang="en-US" sz="1600" dirty="0">
                <a:latin typeface="Times New Roman" panose="02020603050405020304" pitchFamily="18" charset="0"/>
                <a:cs typeface="Times New Roman" panose="02020603050405020304" pitchFamily="18" charset="0"/>
              </a:rPr>
              <a:t> per </a:t>
            </a:r>
            <a:r>
              <a:rPr lang="en-US" sz="1600" dirty="0" err="1">
                <a:latin typeface="Times New Roman" panose="02020603050405020304" pitchFamily="18" charset="0"/>
                <a:cs typeface="Times New Roman" panose="02020603050405020304" pitchFamily="18" charset="0"/>
              </a:rPr>
              <a:t>šimtus</a:t>
            </a:r>
            <a:r>
              <a:rPr lang="en-US" sz="1600" dirty="0">
                <a:latin typeface="Times New Roman" panose="02020603050405020304" pitchFamily="18" charset="0"/>
                <a:cs typeface="Times New Roman" panose="02020603050405020304" pitchFamily="18" charset="0"/>
              </a:rPr>
              <a:t>, gal </a:t>
            </a:r>
            <a:r>
              <a:rPr lang="en-US" sz="1600" dirty="0" err="1">
                <a:latin typeface="Times New Roman" panose="02020603050405020304" pitchFamily="18" charset="0"/>
                <a:cs typeface="Times New Roman" panose="02020603050405020304" pitchFamily="18" charset="0"/>
              </a:rPr>
              <a:t>tūkstančius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metų</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Nors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jiems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tenka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įgimta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aplinka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atsiskirti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ypatybės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palieka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veikia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fantaziją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mąstymą</a:t>
            </a:r>
            <a:r>
              <a:rPr lang="en-US" sz="1600" dirty="0">
                <a:latin typeface="Times New Roman" panose="02020603050405020304" pitchFamily="18" charset="0"/>
                <a:cs typeface="Times New Roman" panose="02020603050405020304" pitchFamily="18" charset="0"/>
              </a:rPr>
              <a:t>. </a:t>
            </a: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Jūros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artumas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drėgmė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siaubingi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vakariniai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vėjai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bangotas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kalnais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kalneliais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morenomis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nusėtas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žemės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paviršius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pusantro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šimtmečio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nusitęsusios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žūtbūtinės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kovos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abiem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kryžeivių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ordinais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turėjo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didelės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įtakos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žemaičio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fizinei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psichinei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struktūrai</a:t>
            </a:r>
            <a:r>
              <a:rPr lang="en-US" sz="1600" dirty="0">
                <a:latin typeface="Times New Roman" panose="02020603050405020304" pitchFamily="18" charset="0"/>
                <a:cs typeface="Times New Roman" panose="02020603050405020304" pitchFamily="18" charset="0"/>
              </a:rPr>
              <a:t>. </a:t>
            </a:r>
            <a:r>
              <a:rPr lang="lt-LT" sz="1600"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Šiuo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laiku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žemaičiai</a:t>
            </a:r>
            <a:r>
              <a:rPr lang="en-US" sz="1600" dirty="0">
                <a:latin typeface="Times New Roman" panose="02020603050405020304" pitchFamily="18" charset="0"/>
                <a:cs typeface="Times New Roman" panose="02020603050405020304" pitchFamily="18" charset="0"/>
              </a:rPr>
              <a:t> gal </a:t>
            </a:r>
            <a:r>
              <a:rPr lang="en-US" sz="1600" dirty="0" err="1">
                <a:latin typeface="Times New Roman" panose="02020603050405020304" pitchFamily="18" charset="0"/>
                <a:cs typeface="Times New Roman" panose="02020603050405020304" pitchFamily="18" charset="0"/>
              </a:rPr>
              <a:t>daugiausia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negu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nors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netekę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žemaitiško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susipratimo</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Aukštaičiams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pasisekė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žemaičius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įtikinti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kad</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jie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daug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savotiškumų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atsižadėti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dėl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bendros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valstybės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dėl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bendros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kultūros.Ir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žemaičiai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rašytojai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kantriai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pasidavė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taisomi</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Pavyzdžiui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Žemaitė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visą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amželį</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nemokėjo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kitaip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kaip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žemaitiškai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paversta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bendrinės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kalbos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rašytoja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tikra</a:t>
            </a:r>
            <a:r>
              <a:rPr lang="en-US" sz="1600" dirty="0">
                <a:latin typeface="Times New Roman" panose="02020603050405020304" pitchFamily="18" charset="0"/>
                <a:cs typeface="Times New Roman" panose="02020603050405020304" pitchFamily="18" charset="0"/>
              </a:rPr>
              <a:t> to </a:t>
            </a:r>
            <a:r>
              <a:rPr lang="en-US" sz="1600" dirty="0" err="1">
                <a:latin typeface="Times New Roman" panose="02020603050405020304" pitchFamily="18" charset="0"/>
                <a:cs typeface="Times New Roman" panose="02020603050405020304" pitchFamily="18" charset="0"/>
              </a:rPr>
              <a:t>žodžio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prasme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svetimų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rankų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perdirbta</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Kad</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būdu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laužomos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autorės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teisės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kalbėti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taip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kaip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burnoje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auga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žodžiai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kad</a:t>
            </a:r>
            <a:r>
              <a:rPr lang="en-US" sz="1600" dirty="0">
                <a:latin typeface="Times New Roman" panose="02020603050405020304" pitchFamily="18" charset="0"/>
                <a:cs typeface="Times New Roman" panose="02020603050405020304" pitchFamily="18" charset="0"/>
              </a:rPr>
              <a:t> per </a:t>
            </a:r>
            <a:r>
              <a:rPr lang="en-US" sz="1600" dirty="0" err="1">
                <a:latin typeface="Times New Roman" panose="02020603050405020304" pitchFamily="18" charset="0"/>
                <a:cs typeface="Times New Roman" panose="02020603050405020304" pitchFamily="18" charset="0"/>
              </a:rPr>
              <a:t>tą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perdirbimą</a:t>
            </a:r>
            <a:r>
              <a:rPr lang="en-US" sz="1600" dirty="0">
                <a:latin typeface="Times New Roman" panose="02020603050405020304" pitchFamily="18" charset="0"/>
                <a:cs typeface="Times New Roman" panose="02020603050405020304" pitchFamily="18" charset="0"/>
              </a:rPr>
              <a:t> dingo </a:t>
            </a:r>
            <a:r>
              <a:rPr lang="en-US" sz="1600" dirty="0" err="1">
                <a:latin typeface="Times New Roman" panose="02020603050405020304" pitchFamily="18" charset="0"/>
                <a:cs typeface="Times New Roman" panose="02020603050405020304" pitchFamily="18" charset="0"/>
              </a:rPr>
              <a:t>daug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vertingų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rašto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ypatybių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niekas</a:t>
            </a:r>
            <a:r>
              <a:rPr lang="en-US" sz="1600" dirty="0">
                <a:latin typeface="Times New Roman" panose="02020603050405020304" pitchFamily="18" charset="0"/>
                <a:cs typeface="Times New Roman" panose="02020603050405020304" pitchFamily="18" charset="0"/>
              </a:rPr>
              <a:t> į tai </a:t>
            </a:r>
            <a:r>
              <a:rPr lang="en-US" sz="1600" dirty="0" err="1">
                <a:latin typeface="Times New Roman" panose="02020603050405020304" pitchFamily="18" charset="0"/>
                <a:cs typeface="Times New Roman" panose="02020603050405020304" pitchFamily="18" charset="0"/>
              </a:rPr>
              <a:t>nekreipė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dėmesio</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Senieji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žemaičių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rašytojai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kaip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Daukantas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Poška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Stanevičius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Valančius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dabar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parašomi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aukštaitiškai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išleidžiami</a:t>
            </a:r>
            <a:r>
              <a:rPr lang="en-US" sz="1600" dirty="0">
                <a:latin typeface="Times New Roman" panose="02020603050405020304" pitchFamily="18" charset="0"/>
                <a:cs typeface="Times New Roman" panose="02020603050405020304" pitchFamily="18" charset="0"/>
              </a:rPr>
              <a:t>. </a:t>
            </a:r>
            <a:r>
              <a:rPr lang="lt-LT"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Taip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daug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puikių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seniausių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žemaitiškų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žodžių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transkripcijų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miršta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žemaičiams</a:t>
            </a:r>
            <a:r>
              <a:rPr lang="en-US" sz="1600" dirty="0">
                <a:latin typeface="Times New Roman" panose="02020603050405020304" pitchFamily="18" charset="0"/>
                <a:cs typeface="Times New Roman" panose="02020603050405020304" pitchFamily="18" charset="0"/>
              </a:rPr>
              <a:t> per tai </a:t>
            </a:r>
            <a:r>
              <a:rPr lang="en-US" sz="1600" dirty="0" err="1">
                <a:latin typeface="Times New Roman" panose="02020603050405020304" pitchFamily="18" charset="0"/>
                <a:cs typeface="Times New Roman" panose="02020603050405020304" pitchFamily="18" charset="0"/>
              </a:rPr>
              <a:t>jie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pasidaro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svetimi</a:t>
            </a:r>
            <a:r>
              <a:rPr lang="en-US" sz="1600" dirty="0">
                <a:latin typeface="Times New Roman" panose="02020603050405020304" pitchFamily="18" charset="0"/>
                <a:cs typeface="Times New Roman" panose="02020603050405020304" pitchFamily="18" charset="0"/>
              </a:rPr>
              <a:t>, o </a:t>
            </a:r>
            <a:r>
              <a:rPr lang="en-US" sz="1600" dirty="0" err="1">
                <a:latin typeface="Times New Roman" panose="02020603050405020304" pitchFamily="18" charset="0"/>
                <a:cs typeface="Times New Roman" panose="02020603050405020304" pitchFamily="18" charset="0"/>
              </a:rPr>
              <a:t>aukštaičiams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jie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lieka</a:t>
            </a:r>
            <a:r>
              <a:rPr lang="en-US" sz="1600" dirty="0">
                <a:latin typeface="Times New Roman" panose="02020603050405020304" pitchFamily="18" charset="0"/>
                <a:cs typeface="Times New Roman" panose="02020603050405020304" pitchFamily="18" charset="0"/>
              </a:rPr>
              <a:t> vis </a:t>
            </a:r>
            <a:r>
              <a:rPr lang="en-US" sz="1600" dirty="0" err="1">
                <a:latin typeface="Times New Roman" panose="02020603050405020304" pitchFamily="18" charset="0"/>
                <a:cs typeface="Times New Roman" panose="02020603050405020304" pitchFamily="18" charset="0"/>
              </a:rPr>
              <a:t>tiek</a:t>
            </a:r>
            <a:r>
              <a:rPr lang="en-US" sz="1600" dirty="0">
                <a:latin typeface="Times New Roman" panose="02020603050405020304" pitchFamily="18" charset="0"/>
                <a:cs typeface="Times New Roman" panose="02020603050405020304" pitchFamily="18" charset="0"/>
              </a:rPr>
              <a:t> be </a:t>
            </a:r>
            <a:r>
              <a:rPr lang="en-US" sz="1600" dirty="0" err="1">
                <a:latin typeface="Times New Roman" panose="02020603050405020304" pitchFamily="18" charset="0"/>
                <a:cs typeface="Times New Roman" panose="02020603050405020304" pitchFamily="18" charset="0"/>
              </a:rPr>
              <a:t>žodyno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nesuprantami</a:t>
            </a:r>
            <a:r>
              <a:rPr lang="en-US" sz="1600" dirty="0">
                <a:latin typeface="Times New Roman" panose="02020603050405020304" pitchFamily="18" charset="0"/>
                <a:cs typeface="Times New Roman" panose="02020603050405020304" pitchFamily="18" charset="0"/>
              </a:rPr>
              <a:t>.</a:t>
            </a:r>
            <a:r>
              <a:rPr lang="lt-LT" sz="1500" dirty="0">
                <a:latin typeface="Times New Roman" panose="02020603050405020304" pitchFamily="18" charset="0"/>
                <a:cs typeface="Times New Roman" panose="02020603050405020304" pitchFamily="18" charset="0"/>
              </a:rPr>
              <a:t>“</a:t>
            </a:r>
            <a:endParaRPr lang="en-US" sz="1500" dirty="0">
              <a:latin typeface="Times New Roman" panose="02020603050405020304" pitchFamily="18" charset="0"/>
              <a:cs typeface="Times New Roman" panose="02020603050405020304" pitchFamily="18" charset="0"/>
            </a:endParaRPr>
          </a:p>
          <a:p>
            <a:endParaRPr lang="en-US" dirty="0"/>
          </a:p>
        </p:txBody>
      </p:sp>
      <p:sp>
        <p:nvSpPr>
          <p:cNvPr id="4" name="Text Placeholder 3">
            <a:extLst>
              <a:ext uri="{FF2B5EF4-FFF2-40B4-BE49-F238E27FC236}">
                <a16:creationId xmlns:a16="http://schemas.microsoft.com/office/drawing/2014/main" id="{C01338D0-4D0D-4403-8A17-28C96B905B94}"/>
              </a:ext>
            </a:extLst>
          </p:cNvPr>
          <p:cNvSpPr>
            <a:spLocks noGrp="1"/>
          </p:cNvSpPr>
          <p:nvPr>
            <p:ph type="body" sz="half" idx="2"/>
          </p:nvPr>
        </p:nvSpPr>
        <p:spPr/>
        <p:txBody>
          <a:bodyPr>
            <a:normAutofit fontScale="77500" lnSpcReduction="20000"/>
          </a:bodyPr>
          <a:lstStyle/>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sz="1200"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Žemaitijos kunigaikštystė XVIII a. pabaigoje. Žemaičių kultūros draugijos iniciatyva 1999 m. pagal istoriką </a:t>
            </a:r>
            <a:r>
              <a:rPr lang="lt-LT" dirty="0" err="1">
                <a:latin typeface="Times New Roman" panose="02020603050405020304" pitchFamily="18" charset="0"/>
                <a:cs typeface="Times New Roman" panose="02020603050405020304" pitchFamily="18" charset="0"/>
              </a:rPr>
              <a:t>Elmantą</a:t>
            </a:r>
            <a:r>
              <a:rPr lang="lt-LT" dirty="0">
                <a:latin typeface="Times New Roman" panose="02020603050405020304" pitchFamily="18" charset="0"/>
                <a:cs typeface="Times New Roman" panose="02020603050405020304" pitchFamily="18" charset="0"/>
              </a:rPr>
              <a:t> Meilų nupieštas žemėlapis. Dailininkas Arvydas Každailis</a:t>
            </a:r>
            <a:endParaRPr lang="en-US"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384" y="2494222"/>
            <a:ext cx="3309621" cy="2966839"/>
          </a:xfrm>
          <a:prstGeom prst="rect">
            <a:avLst/>
          </a:prstGeom>
        </p:spPr>
      </p:pic>
    </p:spTree>
    <p:extLst>
      <p:ext uri="{BB962C8B-B14F-4D97-AF65-F5344CB8AC3E}">
        <p14:creationId xmlns:p14="http://schemas.microsoft.com/office/powerpoint/2010/main" val="2874748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3F10C-02C7-4D2F-A461-25C24EDBD1C9}"/>
              </a:ext>
            </a:extLst>
          </p:cNvPr>
          <p:cNvSpPr>
            <a:spLocks noGrp="1"/>
          </p:cNvSpPr>
          <p:nvPr>
            <p:ph type="title"/>
          </p:nvPr>
        </p:nvSpPr>
        <p:spPr>
          <a:xfrm>
            <a:off x="457200" y="552797"/>
            <a:ext cx="3200400" cy="1508051"/>
          </a:xfrm>
        </p:spPr>
        <p:txBody>
          <a:bodyPr>
            <a:normAutofit fontScale="90000"/>
          </a:bodyPr>
          <a:lstStyle/>
          <a:p>
            <a:r>
              <a:rPr lang="lt-LT" dirty="0"/>
              <a:t>Žemaičių rašytojų sambūris</a:t>
            </a:r>
            <a:br>
              <a:rPr lang="lt-LT" dirty="0"/>
            </a:br>
            <a:endParaRPr lang="en-US" dirty="0"/>
          </a:p>
        </p:txBody>
      </p:sp>
      <p:sp>
        <p:nvSpPr>
          <p:cNvPr id="3" name="Content Placeholder 2">
            <a:extLst>
              <a:ext uri="{FF2B5EF4-FFF2-40B4-BE49-F238E27FC236}">
                <a16:creationId xmlns:a16="http://schemas.microsoft.com/office/drawing/2014/main" id="{CD5201D9-BD7B-4A73-A3AB-C06F59745106}"/>
              </a:ext>
            </a:extLst>
          </p:cNvPr>
          <p:cNvSpPr>
            <a:spLocks noGrp="1"/>
          </p:cNvSpPr>
          <p:nvPr>
            <p:ph idx="1"/>
          </p:nvPr>
        </p:nvSpPr>
        <p:spPr>
          <a:xfrm>
            <a:off x="4295800" y="764704"/>
            <a:ext cx="7560840" cy="5976665"/>
          </a:xfrm>
        </p:spPr>
        <p:txBody>
          <a:bodyPr>
            <a:normAutofit fontScale="92500" lnSpcReduction="20000"/>
          </a:bodyPr>
          <a:lstStyle/>
          <a:p>
            <a:pPr marL="0">
              <a:lnSpc>
                <a:spcPct val="110000"/>
              </a:lnSpc>
              <a:spcBef>
                <a:spcPts val="300"/>
              </a:spcBef>
              <a:spcAft>
                <a:spcPts val="300"/>
              </a:spcAft>
              <a:buFont typeface="Wingdings" panose="05000000000000000000" pitchFamily="2" charset="2"/>
              <a:buChar char="Ø"/>
            </a:pPr>
            <a:r>
              <a:rPr lang="lt-LT"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Žemaičiams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rašytojams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tuo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metu</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rūpėjo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daug</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kitų</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šio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krašto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savitumo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išlaikymo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problemų</a:t>
            </a:r>
            <a:r>
              <a:rPr lang="en-US" sz="1600" dirty="0">
                <a:latin typeface="Calibri" panose="020F0502020204030204" pitchFamily="34" charset="0"/>
                <a:cs typeface="Calibri" panose="020F0502020204030204" pitchFamily="34" charset="0"/>
              </a:rPr>
              <a:t>.</a:t>
            </a:r>
            <a:r>
              <a:rPr lang="lt-LT"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Tačiau</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svarbiausia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kaip</a:t>
            </a:r>
            <a:r>
              <a:rPr lang="en-US" sz="1600" dirty="0">
                <a:latin typeface="Calibri" panose="020F0502020204030204" pitchFamily="34" charset="0"/>
                <a:cs typeface="Calibri" panose="020F0502020204030204" pitchFamily="34" charset="0"/>
              </a:rPr>
              <a:t> </a:t>
            </a:r>
            <a:r>
              <a:rPr lang="lt-LT" sz="1600" dirty="0">
                <a:latin typeface="Calibri" panose="020F0502020204030204" pitchFamily="34" charset="0"/>
                <a:cs typeface="Calibri" panose="020F0502020204030204" pitchFamily="34" charset="0"/>
              </a:rPr>
              <a:t>anuomet </a:t>
            </a:r>
            <a:r>
              <a:rPr lang="en-US" sz="1600" dirty="0" err="1">
                <a:latin typeface="Calibri" panose="020F0502020204030204" pitchFamily="34" charset="0"/>
                <a:cs typeface="Calibri" panose="020F0502020204030204" pitchFamily="34" charset="0"/>
              </a:rPr>
              <a:t>rašė</a:t>
            </a:r>
            <a:r>
              <a:rPr lang="en-US" sz="1600" dirty="0">
                <a:latin typeface="Calibri" panose="020F0502020204030204" pitchFamily="34" charset="0"/>
                <a:cs typeface="Calibri" panose="020F0502020204030204" pitchFamily="34" charset="0"/>
              </a:rPr>
              <a:t> St</a:t>
            </a:r>
            <a:r>
              <a:rPr lang="lt-LT" sz="1600" dirty="0" err="1">
                <a:latin typeface="Calibri" panose="020F0502020204030204" pitchFamily="34" charset="0"/>
                <a:cs typeface="Calibri" panose="020F0502020204030204" pitchFamily="34" charset="0"/>
              </a:rPr>
              <a:t>asys</a:t>
            </a:r>
            <a:r>
              <a:rPr lang="lt-LT" sz="1600" dirty="0">
                <a:latin typeface="Calibri" panose="020F0502020204030204" pitchFamily="34" charset="0"/>
                <a:cs typeface="Calibri" panose="020F0502020204030204" pitchFamily="34" charset="0"/>
              </a:rPr>
              <a:t> A</a:t>
            </a:r>
            <a:r>
              <a:rPr lang="en-US" sz="1600" dirty="0" err="1">
                <a:latin typeface="Calibri" panose="020F0502020204030204" pitchFamily="34" charset="0"/>
                <a:cs typeface="Calibri" panose="020F0502020204030204" pitchFamily="34" charset="0"/>
              </a:rPr>
              <a:t>nglickis</a:t>
            </a:r>
            <a:r>
              <a:rPr lang="en-US" sz="1600" dirty="0">
                <a:latin typeface="Calibri" panose="020F0502020204030204" pitchFamily="34" charset="0"/>
                <a:cs typeface="Calibri" panose="020F0502020204030204" pitchFamily="34" charset="0"/>
              </a:rPr>
              <a:t>, tai </a:t>
            </a:r>
            <a:r>
              <a:rPr lang="lt-LT" sz="1600" dirty="0">
                <a:latin typeface="Calibri" panose="020F0502020204030204" pitchFamily="34" charset="0"/>
                <a:cs typeface="Calibri" panose="020F0502020204030204" pitchFamily="34" charset="0"/>
              </a:rPr>
              <a:t>„</a:t>
            </a:r>
            <a:r>
              <a:rPr lang="en-US" sz="1600" dirty="0" err="1">
                <a:latin typeface="Calibri" panose="020F0502020204030204" pitchFamily="34" charset="0"/>
                <a:cs typeface="Calibri" panose="020F0502020204030204" pitchFamily="34" charset="0"/>
              </a:rPr>
              <a:t>noras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atgaivinti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žemaičių</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kalbos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turtus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kurie</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įvedus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bendrinę</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rašto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kalbą</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buvo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nustumti</a:t>
            </a:r>
            <a:r>
              <a:rPr lang="en-US" sz="1600" dirty="0">
                <a:latin typeface="Calibri" panose="020F0502020204030204" pitchFamily="34" charset="0"/>
                <a:cs typeface="Calibri" panose="020F0502020204030204" pitchFamily="34" charset="0"/>
              </a:rPr>
              <a:t> į </a:t>
            </a:r>
            <a:r>
              <a:rPr lang="en-US" sz="1600" dirty="0" err="1">
                <a:latin typeface="Calibri" panose="020F0502020204030204" pitchFamily="34" charset="0"/>
                <a:cs typeface="Calibri" panose="020F0502020204030204" pitchFamily="34" charset="0"/>
              </a:rPr>
              <a:t>šalį</a:t>
            </a:r>
            <a:r>
              <a:rPr lang="lt-LT" sz="1600" dirty="0">
                <a:latin typeface="Calibri" panose="020F0502020204030204" pitchFamily="34" charset="0"/>
                <a:cs typeface="Calibri" panose="020F0502020204030204" pitchFamily="34" charset="0"/>
              </a:rPr>
              <a:t>“</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parodyti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tas</a:t>
            </a:r>
            <a:r>
              <a:rPr lang="en-US" sz="1600" dirty="0">
                <a:latin typeface="Calibri" panose="020F0502020204030204" pitchFamily="34" charset="0"/>
                <a:cs typeface="Calibri" panose="020F0502020204030204" pitchFamily="34" charset="0"/>
              </a:rPr>
              <a:t> </a:t>
            </a:r>
            <a:r>
              <a:rPr lang="lt-LT" sz="1600" dirty="0">
                <a:latin typeface="Calibri" panose="020F0502020204030204" pitchFamily="34" charset="0"/>
                <a:cs typeface="Calibri" panose="020F0502020204030204" pitchFamily="34" charset="0"/>
              </a:rPr>
              <a:t>„</a:t>
            </a:r>
            <a:r>
              <a:rPr lang="en-US" sz="1600" dirty="0" err="1">
                <a:latin typeface="Calibri" panose="020F0502020204030204" pitchFamily="34" charset="0"/>
                <a:cs typeface="Calibri" panose="020F0502020204030204" pitchFamily="34" charset="0"/>
              </a:rPr>
              <a:t>kalbos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brangenybes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kurios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dabar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dar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tebėra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nejudintos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žemaičių</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liaudyje</a:t>
            </a:r>
            <a:r>
              <a:rPr lang="lt-LT" sz="1600" dirty="0">
                <a:latin typeface="Calibri" panose="020F0502020204030204" pitchFamily="34" charset="0"/>
                <a:cs typeface="Calibri" panose="020F0502020204030204" pitchFamily="34" charset="0"/>
              </a:rPr>
              <a:t>“</a:t>
            </a:r>
            <a:r>
              <a:rPr lang="en-US" sz="1600" dirty="0">
                <a:latin typeface="Calibri" panose="020F0502020204030204" pitchFamily="34" charset="0"/>
                <a:cs typeface="Calibri" panose="020F0502020204030204" pitchFamily="34" charset="0"/>
              </a:rPr>
              <a:t>. </a:t>
            </a:r>
          </a:p>
          <a:p>
            <a:pPr marL="0">
              <a:lnSpc>
                <a:spcPct val="110000"/>
              </a:lnSpc>
              <a:spcBef>
                <a:spcPts val="300"/>
              </a:spcBef>
              <a:spcAft>
                <a:spcPts val="300"/>
              </a:spcAft>
              <a:buFont typeface="Wingdings" panose="05000000000000000000" pitchFamily="2" charset="2"/>
              <a:buChar char="Ø"/>
            </a:pPr>
            <a:r>
              <a:rPr lang="lt-LT" sz="1600" b="1" dirty="0">
                <a:latin typeface="Calibri" panose="020F0502020204030204" pitchFamily="34" charset="0"/>
                <a:cs typeface="Calibri" panose="020F0502020204030204" pitchFamily="34" charset="0"/>
              </a:rPr>
              <a:t> </a:t>
            </a:r>
            <a:r>
              <a:rPr lang="en-US" sz="1600" b="1" dirty="0">
                <a:latin typeface="Calibri" panose="020F0502020204030204" pitchFamily="34" charset="0"/>
                <a:cs typeface="Calibri" panose="020F0502020204030204" pitchFamily="34" charset="0"/>
              </a:rPr>
              <a:t>1936</a:t>
            </a:r>
            <a:r>
              <a:rPr lang="lt-LT" sz="1600" b="1" dirty="0">
                <a:latin typeface="Calibri" panose="020F0502020204030204" pitchFamily="34" charset="0"/>
                <a:cs typeface="Calibri" panose="020F0502020204030204" pitchFamily="34" charset="0"/>
              </a:rPr>
              <a:t>–</a:t>
            </a:r>
            <a:r>
              <a:rPr lang="en-US" sz="1600" b="1" dirty="0">
                <a:latin typeface="Calibri" panose="020F0502020204030204" pitchFamily="34" charset="0"/>
                <a:cs typeface="Calibri" panose="020F0502020204030204" pitchFamily="34" charset="0"/>
              </a:rPr>
              <a:t>1945 </a:t>
            </a:r>
            <a:r>
              <a:rPr lang="en-US" sz="1600" b="1" dirty="0" err="1">
                <a:latin typeface="Calibri" panose="020F0502020204030204" pitchFamily="34" charset="0"/>
                <a:cs typeface="Calibri" panose="020F0502020204030204" pitchFamily="34" charset="0"/>
              </a:rPr>
              <a:t>metais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Žemaičių</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rašytojų</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sambūris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vienijo</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daugiau</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kaip</a:t>
            </a:r>
            <a:r>
              <a:rPr lang="en-US" sz="1600" b="1" dirty="0">
                <a:latin typeface="Calibri" panose="020F0502020204030204" pitchFamily="34" charset="0"/>
                <a:cs typeface="Calibri" panose="020F0502020204030204" pitchFamily="34" charset="0"/>
              </a:rPr>
              <a:t> 20 </a:t>
            </a:r>
            <a:r>
              <a:rPr lang="en-US" sz="1600" b="1" dirty="0" err="1">
                <a:latin typeface="Calibri" panose="020F0502020204030204" pitchFamily="34" charset="0"/>
                <a:cs typeface="Calibri" panose="020F0502020204030204" pitchFamily="34" charset="0"/>
              </a:rPr>
              <a:t>Žemaitijoje</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jau</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gerai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žinom</a:t>
            </a:r>
            <a:r>
              <a:rPr lang="lt-LT" sz="1600" b="1" dirty="0">
                <a:latin typeface="Calibri" panose="020F0502020204030204" pitchFamily="34" charset="0"/>
                <a:cs typeface="Calibri" panose="020F0502020204030204" pitchFamily="34" charset="0"/>
              </a:rPr>
              <a:t>ų</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ir</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tuo</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metu</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savo</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kelio</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literatūroje</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dar</a:t>
            </a:r>
            <a:r>
              <a:rPr lang="en-US" sz="1600" b="1" dirty="0">
                <a:latin typeface="Calibri" panose="020F0502020204030204" pitchFamily="34" charset="0"/>
                <a:cs typeface="Calibri" panose="020F0502020204030204" pitchFamily="34" charset="0"/>
              </a:rPr>
              <a:t> tik </a:t>
            </a:r>
            <a:r>
              <a:rPr lang="en-US" sz="1600" b="1" dirty="0" err="1">
                <a:latin typeface="Calibri" panose="020F0502020204030204" pitchFamily="34" charset="0"/>
                <a:cs typeface="Calibri" panose="020F0502020204030204" pitchFamily="34" charset="0"/>
              </a:rPr>
              <a:t>pradėjusių</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ieškoti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žmoni</a:t>
            </a:r>
            <a:r>
              <a:rPr lang="lt-LT" sz="1600" b="1" dirty="0">
                <a:latin typeface="Calibri" panose="020F0502020204030204" pitchFamily="34" charset="0"/>
                <a:cs typeface="Calibri" panose="020F0502020204030204" pitchFamily="34" charset="0"/>
              </a:rPr>
              <a:t>ų</a:t>
            </a:r>
            <a:r>
              <a:rPr lang="en-US" sz="1600" dirty="0">
                <a:latin typeface="Calibri" panose="020F0502020204030204" pitchFamily="34" charset="0"/>
                <a:cs typeface="Calibri" panose="020F0502020204030204" pitchFamily="34" charset="0"/>
              </a:rPr>
              <a:t>. </a:t>
            </a:r>
          </a:p>
          <a:p>
            <a:pPr marL="0">
              <a:lnSpc>
                <a:spcPct val="110000"/>
              </a:lnSpc>
              <a:spcBef>
                <a:spcPts val="300"/>
              </a:spcBef>
              <a:spcAft>
                <a:spcPts val="300"/>
              </a:spcAft>
              <a:buFont typeface="Wingdings" panose="05000000000000000000" pitchFamily="2" charset="2"/>
              <a:buChar char="Ø"/>
            </a:pPr>
            <a:r>
              <a:rPr lang="lt-LT"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Dalis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sambūrio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dalyvių</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tiek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anksčiau</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tiek</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ir</a:t>
            </a:r>
            <a:r>
              <a:rPr lang="en-US" sz="1600" dirty="0">
                <a:latin typeface="Calibri" panose="020F0502020204030204" pitchFamily="34" charset="0"/>
                <a:cs typeface="Calibri" panose="020F0502020204030204" pitchFamily="34" charset="0"/>
              </a:rPr>
              <a:t> tais </a:t>
            </a:r>
            <a:r>
              <a:rPr lang="en-US" sz="1600" dirty="0" err="1">
                <a:latin typeface="Calibri" panose="020F0502020204030204" pitchFamily="34" charset="0"/>
                <a:cs typeface="Calibri" panose="020F0502020204030204" pitchFamily="34" charset="0"/>
              </a:rPr>
              <a:t>metais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kūrė</a:t>
            </a:r>
            <a:r>
              <a:rPr lang="en-US" sz="1600" dirty="0">
                <a:latin typeface="Calibri" panose="020F0502020204030204" pitchFamily="34" charset="0"/>
                <a:cs typeface="Calibri" panose="020F0502020204030204" pitchFamily="34" charset="0"/>
              </a:rPr>
              <a:t> ne tik </a:t>
            </a:r>
            <a:r>
              <a:rPr lang="en-US" sz="1600" dirty="0" err="1">
                <a:latin typeface="Calibri" panose="020F0502020204030204" pitchFamily="34" charset="0"/>
                <a:cs typeface="Calibri" panose="020F0502020204030204" pitchFamily="34" charset="0"/>
              </a:rPr>
              <a:t>bendrine</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lietuvių</a:t>
            </a:r>
            <a:r>
              <a:rPr lang="en-US" sz="1600" dirty="0">
                <a:latin typeface="Calibri" panose="020F0502020204030204" pitchFamily="34" charset="0"/>
                <a:cs typeface="Calibri" panose="020F0502020204030204" pitchFamily="34" charset="0"/>
              </a:rPr>
              <a:t>, bet </a:t>
            </a:r>
            <a:r>
              <a:rPr lang="en-US" sz="1600" dirty="0" err="1">
                <a:latin typeface="Calibri" panose="020F0502020204030204" pitchFamily="34" charset="0"/>
                <a:cs typeface="Calibri" panose="020F0502020204030204" pitchFamily="34" charset="0"/>
              </a:rPr>
              <a:t>ir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žemaičių</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kalba</a:t>
            </a:r>
            <a:r>
              <a:rPr lang="en-US" sz="1600" dirty="0">
                <a:latin typeface="Calibri" panose="020F0502020204030204" pitchFamily="34" charset="0"/>
                <a:cs typeface="Calibri" panose="020F0502020204030204" pitchFamily="34" charset="0"/>
              </a:rPr>
              <a:t>. </a:t>
            </a:r>
          </a:p>
          <a:p>
            <a:pPr marL="0">
              <a:lnSpc>
                <a:spcPct val="110000"/>
              </a:lnSpc>
              <a:spcBef>
                <a:spcPts val="300"/>
              </a:spcBef>
              <a:spcAft>
                <a:spcPts val="300"/>
              </a:spcAft>
              <a:buFont typeface="Wingdings" panose="05000000000000000000" pitchFamily="2" charset="2"/>
              <a:buChar char="Ø"/>
            </a:pPr>
            <a:r>
              <a:rPr lang="lt-LT"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Daugiausia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žinomi</a:t>
            </a:r>
            <a:r>
              <a:rPr lang="en-US" sz="1600" dirty="0">
                <a:latin typeface="Calibri" panose="020F0502020204030204" pitchFamily="34" charset="0"/>
                <a:cs typeface="Calibri" panose="020F0502020204030204" pitchFamily="34" charset="0"/>
              </a:rPr>
              <a:t> tais </a:t>
            </a:r>
            <a:r>
              <a:rPr lang="en-US" sz="1600" dirty="0" err="1">
                <a:latin typeface="Calibri" panose="020F0502020204030204" pitchFamily="34" charset="0"/>
                <a:cs typeface="Calibri" panose="020F0502020204030204" pitchFamily="34" charset="0"/>
              </a:rPr>
              <a:t>metais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poetų</a:t>
            </a:r>
            <a:r>
              <a:rPr lang="en-US" sz="1600" dirty="0">
                <a:latin typeface="Calibri" panose="020F0502020204030204" pitchFamily="34" charset="0"/>
                <a:cs typeface="Calibri" panose="020F0502020204030204" pitchFamily="34" charset="0"/>
              </a:rPr>
              <a:t> St</a:t>
            </a:r>
            <a:r>
              <a:rPr lang="lt-LT" sz="1600" dirty="0" err="1">
                <a:latin typeface="Calibri" panose="020F0502020204030204" pitchFamily="34" charset="0"/>
                <a:cs typeface="Calibri" panose="020F0502020204030204" pitchFamily="34" charset="0"/>
              </a:rPr>
              <a:t>asio</a:t>
            </a:r>
            <a:r>
              <a:rPr lang="lt-LT"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Anglickio</a:t>
            </a:r>
            <a:r>
              <a:rPr lang="en-US" sz="1600" dirty="0">
                <a:latin typeface="Calibri" panose="020F0502020204030204" pitchFamily="34" charset="0"/>
                <a:cs typeface="Calibri" panose="020F0502020204030204" pitchFamily="34" charset="0"/>
              </a:rPr>
              <a:t>, P</a:t>
            </a:r>
            <a:r>
              <a:rPr lang="lt-LT" sz="1600" dirty="0" err="1">
                <a:latin typeface="Calibri" panose="020F0502020204030204" pitchFamily="34" charset="0"/>
                <a:cs typeface="Calibri" panose="020F0502020204030204" pitchFamily="34" charset="0"/>
              </a:rPr>
              <a:t>rano</a:t>
            </a:r>
            <a:r>
              <a:rPr lang="lt-LT"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Genio</a:t>
            </a:r>
            <a:r>
              <a:rPr lang="en-US" sz="1600" dirty="0">
                <a:latin typeface="Calibri" panose="020F0502020204030204" pitchFamily="34" charset="0"/>
                <a:cs typeface="Calibri" panose="020F0502020204030204" pitchFamily="34" charset="0"/>
              </a:rPr>
              <a:t>, P</a:t>
            </a:r>
            <a:r>
              <a:rPr lang="lt-LT" sz="1600" dirty="0" err="1">
                <a:latin typeface="Calibri" panose="020F0502020204030204" pitchFamily="34" charset="0"/>
                <a:cs typeface="Calibri" panose="020F0502020204030204" pitchFamily="34" charset="0"/>
              </a:rPr>
              <a:t>etro</a:t>
            </a:r>
            <a:r>
              <a:rPr lang="lt-LT"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Gintalo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sukurti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žemaitiški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eilėraščiai.Iš</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tų</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laikų</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mus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pasiekė</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St.Anglickio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pasakyti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žodžiai</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kad</a:t>
            </a:r>
            <a:r>
              <a:rPr lang="lt-LT" sz="1600"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yra</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tik</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viena</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kalba</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kuria</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visi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pasaulio</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rašytojai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geriausiai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rašo</a:t>
            </a:r>
            <a:r>
              <a:rPr lang="en-US" sz="1600" b="1" dirty="0">
                <a:latin typeface="Calibri" panose="020F0502020204030204" pitchFamily="34" charset="0"/>
                <a:cs typeface="Calibri" panose="020F0502020204030204" pitchFamily="34" charset="0"/>
              </a:rPr>
              <a:t>, tai </a:t>
            </a:r>
            <a:r>
              <a:rPr lang="en-US" sz="1600" b="1" dirty="0" err="1">
                <a:latin typeface="Calibri" panose="020F0502020204030204" pitchFamily="34" charset="0"/>
                <a:cs typeface="Calibri" panose="020F0502020204030204" pitchFamily="34" charset="0"/>
              </a:rPr>
              <a:t>yra</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motinos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kalba</a:t>
            </a:r>
            <a:r>
              <a:rPr lang="lt-LT" sz="1600" b="1" dirty="0">
                <a:latin typeface="Calibri" panose="020F0502020204030204" pitchFamily="34" charset="0"/>
                <a:cs typeface="Calibri" panose="020F0502020204030204" pitchFamily="34" charset="0"/>
              </a:rPr>
              <a:t>...“</a:t>
            </a:r>
            <a:endParaRPr lang="en-US" sz="1600" b="1" dirty="0">
              <a:latin typeface="Calibri" panose="020F0502020204030204" pitchFamily="34" charset="0"/>
              <a:cs typeface="Calibri" panose="020F0502020204030204" pitchFamily="34" charset="0"/>
            </a:endParaRPr>
          </a:p>
          <a:p>
            <a:pPr marL="0">
              <a:lnSpc>
                <a:spcPct val="110000"/>
              </a:lnSpc>
              <a:spcBef>
                <a:spcPts val="300"/>
              </a:spcBef>
              <a:spcAft>
                <a:spcPts val="300"/>
              </a:spcAft>
              <a:buFont typeface="Wingdings" panose="05000000000000000000" pitchFamily="2" charset="2"/>
              <a:buChar char="Ø"/>
            </a:pPr>
            <a:r>
              <a:rPr lang="lt-LT" sz="1600" dirty="0">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1938 m</a:t>
            </a:r>
            <a:r>
              <a:rPr lang="lt-LT" sz="1600" dirty="0">
                <a:latin typeface="Calibri" panose="020F0502020204030204" pitchFamily="34" charset="0"/>
                <a:cs typeface="Calibri" panose="020F0502020204030204" pitchFamily="34" charset="0"/>
              </a:rPr>
              <a:t>.</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išleistoje</a:t>
            </a:r>
            <a:r>
              <a:rPr lang="lt-LT"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antologijoje</a:t>
            </a:r>
            <a:r>
              <a:rPr lang="lt-LT"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Žemaiči</a:t>
            </a:r>
            <a:r>
              <a:rPr lang="lt-LT" sz="1600" dirty="0">
                <a:latin typeface="Calibri" panose="020F0502020204030204" pitchFamily="34" charset="0"/>
                <a:cs typeface="Calibri" panose="020F0502020204030204" pitchFamily="34" charset="0"/>
              </a:rPr>
              <a:t>ai“ </a:t>
            </a:r>
            <a:r>
              <a:rPr lang="en-US" sz="1600" dirty="0">
                <a:latin typeface="Calibri" panose="020F0502020204030204" pitchFamily="34" charset="0"/>
                <a:cs typeface="Calibri" panose="020F0502020204030204" pitchFamily="34" charset="0"/>
              </a:rPr>
              <a:t>St</a:t>
            </a:r>
            <a:r>
              <a:rPr lang="lt-LT" sz="1600" dirty="0" err="1">
                <a:latin typeface="Calibri" panose="020F0502020204030204" pitchFamily="34" charset="0"/>
                <a:cs typeface="Calibri" panose="020F0502020204030204" pitchFamily="34" charset="0"/>
              </a:rPr>
              <a:t>asys</a:t>
            </a:r>
            <a:r>
              <a:rPr lang="en-US" sz="1600" dirty="0" err="1">
                <a:latin typeface="Calibri" panose="020F0502020204030204" pitchFamily="34" charset="0"/>
                <a:cs typeface="Calibri" panose="020F0502020204030204" pitchFamily="34" charset="0"/>
              </a:rPr>
              <a:t>Anglickis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čia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savo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kūrybą</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skelbusių</a:t>
            </a:r>
            <a:r>
              <a:rPr lang="en-US" sz="1600" dirty="0">
                <a:latin typeface="Calibri" panose="020F0502020204030204" pitchFamily="34" charset="0"/>
                <a:cs typeface="Calibri" panose="020F0502020204030204" pitchFamily="34" charset="0"/>
              </a:rPr>
              <a:t> 15 </a:t>
            </a:r>
            <a:r>
              <a:rPr lang="en-US" sz="1600" dirty="0" err="1">
                <a:latin typeface="Calibri" panose="020F0502020204030204" pitchFamily="34" charset="0"/>
                <a:cs typeface="Calibri" panose="020F0502020204030204" pitchFamily="34" charset="0"/>
              </a:rPr>
              <a:t>žemaičių</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rašytojų</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vardu</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rašė</a:t>
            </a:r>
            <a:r>
              <a:rPr lang="en-US" sz="1600" dirty="0">
                <a:latin typeface="Calibri" panose="020F0502020204030204" pitchFamily="34" charset="0"/>
                <a:cs typeface="Calibri" panose="020F0502020204030204" pitchFamily="34" charset="0"/>
              </a:rPr>
              <a:t>: </a:t>
            </a:r>
            <a:r>
              <a:rPr lang="lt-LT" sz="1600" b="1" dirty="0">
                <a:latin typeface="Calibri" panose="020F0502020204030204" pitchFamily="34" charset="0"/>
                <a:cs typeface="Calibri" panose="020F0502020204030204" pitchFamily="34" charset="0"/>
              </a:rPr>
              <a:t>„</a:t>
            </a:r>
            <a:r>
              <a:rPr lang="en-US" sz="1600" b="1" dirty="0" err="1">
                <a:latin typeface="Calibri" panose="020F0502020204030204" pitchFamily="34" charset="0"/>
                <a:cs typeface="Calibri" panose="020F0502020204030204" pitchFamily="34" charset="0"/>
              </a:rPr>
              <a:t>vieningai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pradedame</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žemaičių</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senovės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žemaičių</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stiprybės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kalbos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kultūros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ir</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būdo</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atgimimą.Koks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nors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politiškas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apsisprendimas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bei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separatizmas</a:t>
            </a:r>
            <a:r>
              <a:rPr lang="en-US" sz="1600" b="1" dirty="0">
                <a:latin typeface="Calibri" panose="020F0502020204030204" pitchFamily="34" charset="0"/>
                <a:cs typeface="Calibri" panose="020F0502020204030204" pitchFamily="34" charset="0"/>
              </a:rPr>
              <a:t> mums </a:t>
            </a:r>
            <a:r>
              <a:rPr lang="en-US" sz="1600" b="1" dirty="0" err="1">
                <a:latin typeface="Calibri" panose="020F0502020204030204" pitchFamily="34" charset="0"/>
                <a:cs typeface="Calibri" panose="020F0502020204030204" pitchFamily="34" charset="0"/>
              </a:rPr>
              <a:t>galvos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nekvaršina.Mes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dar</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tebesame</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ištikimi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pirmojo</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mūsų</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tautos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žadintojo</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Simono</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Daukanto</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dvilypei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sąvokai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žemaičiai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lietuviai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arba</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lietuviai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žemaičiai.Kablelio</a:t>
            </a:r>
            <a:r>
              <a:rPr lang="en-US" sz="1600" b="1" dirty="0">
                <a:latin typeface="Calibri" panose="020F0502020204030204" pitchFamily="34" charset="0"/>
                <a:cs typeface="Calibri" panose="020F0502020204030204" pitchFamily="34" charset="0"/>
              </a:rPr>
              <a:t> tarp </a:t>
            </a:r>
            <a:r>
              <a:rPr lang="en-US" sz="1600" b="1" dirty="0" err="1">
                <a:latin typeface="Calibri" panose="020F0502020204030204" pitchFamily="34" charset="0"/>
                <a:cs typeface="Calibri" panose="020F0502020204030204" pitchFamily="34" charset="0"/>
              </a:rPr>
              <a:t>tų</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dviejų</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žodžių</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kaip</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ir</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jis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mes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nenorime.Bet</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niekas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negali</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laikyti</a:t>
            </a:r>
            <a:r>
              <a:rPr lang="en-US" sz="1600" b="1" dirty="0">
                <a:latin typeface="Calibri" panose="020F0502020204030204" pitchFamily="34" charset="0"/>
                <a:cs typeface="Calibri" panose="020F0502020204030204" pitchFamily="34" charset="0"/>
              </a:rPr>
              <a:t> per </a:t>
            </a:r>
            <a:r>
              <a:rPr lang="en-US" sz="1600" b="1" dirty="0" err="1">
                <a:latin typeface="Calibri" panose="020F0502020204030204" pitchFamily="34" charset="0"/>
                <a:cs typeface="Calibri" panose="020F0502020204030204" pitchFamily="34" charset="0"/>
              </a:rPr>
              <a:t>bloga</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savo</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kultūros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globą</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savo</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kalbos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turtų</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išsaugojimą</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ugdymą</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ir</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laisvas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varžybas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kultūros</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srityje</a:t>
            </a:r>
            <a:r>
              <a:rPr lang="lt-LT" sz="1600" b="1" dirty="0">
                <a:latin typeface="Calibri" panose="020F0502020204030204" pitchFamily="34" charset="0"/>
                <a:cs typeface="Calibri" panose="020F0502020204030204" pitchFamily="34" charset="0"/>
              </a:rPr>
              <a:t>“</a:t>
            </a:r>
            <a:r>
              <a:rPr lang="en-US" sz="1600" b="1" dirty="0">
                <a:latin typeface="Calibri" panose="020F0502020204030204" pitchFamily="34" charset="0"/>
                <a:cs typeface="Calibri" panose="020F0502020204030204" pitchFamily="34" charset="0"/>
              </a:rPr>
              <a:t>.</a:t>
            </a:r>
            <a:r>
              <a:rPr lang="en-US" sz="1600" dirty="0">
                <a:latin typeface="Calibri" panose="020F0502020204030204" pitchFamily="34" charset="0"/>
                <a:cs typeface="Calibri" panose="020F0502020204030204" pitchFamily="34" charset="0"/>
              </a:rPr>
              <a:t> </a:t>
            </a:r>
          </a:p>
          <a:p>
            <a:pPr marL="0">
              <a:lnSpc>
                <a:spcPct val="110000"/>
              </a:lnSpc>
              <a:spcBef>
                <a:spcPts val="300"/>
              </a:spcBef>
              <a:spcAft>
                <a:spcPts val="300"/>
              </a:spcAft>
              <a:buFont typeface="Wingdings" panose="05000000000000000000" pitchFamily="2" charset="2"/>
              <a:buChar char="Ø"/>
            </a:pPr>
            <a:r>
              <a:rPr lang="lt-LT"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Iškalbingas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tas</a:t>
            </a:r>
            <a:r>
              <a:rPr lang="lt-LT"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faktas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kad</a:t>
            </a:r>
            <a:r>
              <a:rPr lang="lt-LT" sz="1600" dirty="0">
                <a:latin typeface="Calibri" panose="020F0502020204030204" pitchFamily="34" charset="0"/>
                <a:cs typeface="Calibri" panose="020F0502020204030204" pitchFamily="34" charset="0"/>
              </a:rPr>
              <a:t> antologijoje „Ž</a:t>
            </a:r>
            <a:r>
              <a:rPr lang="en-US" sz="1600" dirty="0" err="1">
                <a:latin typeface="Calibri" panose="020F0502020204030204" pitchFamily="34" charset="0"/>
                <a:cs typeface="Calibri" panose="020F0502020204030204" pitchFamily="34" charset="0"/>
              </a:rPr>
              <a:t>emaiči</a:t>
            </a:r>
            <a:r>
              <a:rPr lang="lt-LT" sz="1600" dirty="0">
                <a:latin typeface="Calibri" panose="020F0502020204030204" pitchFamily="34" charset="0"/>
                <a:cs typeface="Calibri" panose="020F0502020204030204" pitchFamily="34" charset="0"/>
              </a:rPr>
              <a:t>ai“ </a:t>
            </a:r>
            <a:r>
              <a:rPr lang="en-US" sz="1600" dirty="0" err="1">
                <a:latin typeface="Calibri" panose="020F0502020204030204" pitchFamily="34" charset="0"/>
                <a:cs typeface="Calibri" panose="020F0502020204030204" pitchFamily="34" charset="0"/>
              </a:rPr>
              <a:t>dalyvavo</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Vydūnas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Ieva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Simonaitytė</a:t>
            </a:r>
            <a:r>
              <a:rPr lang="lt-LT" sz="1600" dirty="0">
                <a:latin typeface="Calibri" panose="020F0502020204030204" pitchFamily="34" charset="0"/>
                <a:cs typeface="Calibri" panose="020F0502020204030204" pitchFamily="34" charset="0"/>
              </a:rPr>
              <a:t>, kurių šiandien žemaičiams niekas nepriskiria, bet jie su Žemaitija yra tiesiogiai susiję – Vydūnas yra dirbęs Telšiuose. I. </a:t>
            </a:r>
            <a:r>
              <a:rPr lang="lt-LT" sz="1600" dirty="0" err="1">
                <a:latin typeface="Calibri" panose="020F0502020204030204" pitchFamily="34" charset="0"/>
                <a:cs typeface="Calibri" panose="020F0502020204030204" pitchFamily="34" charset="0"/>
              </a:rPr>
              <a:t>Simonitytė</a:t>
            </a:r>
            <a:r>
              <a:rPr lang="lt-LT" sz="1600" dirty="0">
                <a:latin typeface="Calibri" panose="020F0502020204030204" pitchFamily="34" charset="0"/>
                <a:cs typeface="Calibri" panose="020F0502020204030204" pitchFamily="34" charset="0"/>
              </a:rPr>
              <a:t> daug kartų lankėsi, net gydėsi Telšiuose, palaikė glaudžius ryšius su žemaičiais rašytojais.</a:t>
            </a:r>
            <a:r>
              <a:rPr lang="en-US" sz="1600" dirty="0">
                <a:latin typeface="Calibri" panose="020F0502020204030204" pitchFamily="34" charset="0"/>
                <a:cs typeface="Calibri" panose="020F0502020204030204" pitchFamily="34" charset="0"/>
              </a:rPr>
              <a:t> </a:t>
            </a:r>
            <a:endParaRPr lang="lt-LT" sz="1600" dirty="0">
              <a:latin typeface="Calibri" panose="020F0502020204030204" pitchFamily="34" charset="0"/>
              <a:cs typeface="Calibri" panose="020F0502020204030204" pitchFamily="34" charset="0"/>
            </a:endParaRPr>
          </a:p>
          <a:p>
            <a:pPr marL="0">
              <a:lnSpc>
                <a:spcPct val="110000"/>
              </a:lnSpc>
              <a:spcBef>
                <a:spcPts val="300"/>
              </a:spcBef>
              <a:spcAft>
                <a:spcPts val="300"/>
              </a:spcAft>
              <a:buFont typeface="Wingdings" panose="05000000000000000000" pitchFamily="2" charset="2"/>
              <a:buChar char="Ø"/>
            </a:pPr>
            <a:endParaRPr lang="lt-LT" sz="1600" dirty="0">
              <a:latin typeface="Calibri" panose="020F0502020204030204" pitchFamily="34" charset="0"/>
              <a:cs typeface="Calibri" panose="020F0502020204030204" pitchFamily="34" charset="0"/>
            </a:endParaRPr>
          </a:p>
          <a:p>
            <a:pPr marL="0" indent="0">
              <a:lnSpc>
                <a:spcPct val="110000"/>
              </a:lnSpc>
              <a:spcBef>
                <a:spcPts val="300"/>
              </a:spcBef>
              <a:spcAft>
                <a:spcPts val="300"/>
              </a:spcAft>
              <a:buNone/>
            </a:pPr>
            <a:r>
              <a:rPr lang="lt-LT" sz="1500" i="1" dirty="0">
                <a:cs typeface="Calibri" panose="020F0502020204030204" pitchFamily="34" charset="0"/>
              </a:rPr>
              <a:t>Nuotraukoje – r</a:t>
            </a:r>
            <a:r>
              <a:rPr lang="lt-LT" sz="1500" i="1" dirty="0">
                <a:cs typeface="Times New Roman" panose="02020603050405020304" pitchFamily="18" charset="0"/>
              </a:rPr>
              <a:t>ašytojas, vertėjas Stasys </a:t>
            </a:r>
            <a:r>
              <a:rPr lang="lt-LT" sz="1500" i="1" dirty="0" err="1">
                <a:cs typeface="Times New Roman" panose="02020603050405020304" pitchFamily="18" charset="0"/>
              </a:rPr>
              <a:t>Anglickis</a:t>
            </a:r>
            <a:r>
              <a:rPr lang="lt-LT" sz="1500" i="1" dirty="0">
                <a:cs typeface="Times New Roman" panose="02020603050405020304" pitchFamily="18" charset="0"/>
              </a:rPr>
              <a:t> 1931 metais. Fotografas nežinomas. </a:t>
            </a:r>
            <a:r>
              <a:rPr lang="lt-LT" sz="1500" i="1" dirty="0" err="1">
                <a:cs typeface="Times New Roman" panose="02020603050405020304" pitchFamily="18" charset="0"/>
              </a:rPr>
              <a:t>Fotoreprodukcija</a:t>
            </a:r>
            <a:r>
              <a:rPr lang="lt-LT" sz="1500" i="1" dirty="0">
                <a:cs typeface="Times New Roman" panose="02020603050405020304" pitchFamily="18" charset="0"/>
              </a:rPr>
              <a:t> iš RKIC archyvo</a:t>
            </a:r>
            <a:endParaRPr lang="en-US" sz="1600" dirty="0">
              <a:latin typeface="Calibri" panose="020F0502020204030204" pitchFamily="34" charset="0"/>
              <a:cs typeface="Calibri" panose="020F0502020204030204" pitchFamily="34" charset="0"/>
            </a:endParaRPr>
          </a:p>
          <a:p>
            <a:endParaRPr lang="en-US" sz="1200" dirty="0">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B9AFC46D-4761-494D-9F96-D40494362BE5}"/>
              </a:ext>
            </a:extLst>
          </p:cNvPr>
          <p:cNvSpPr>
            <a:spLocks noGrp="1"/>
          </p:cNvSpPr>
          <p:nvPr>
            <p:ph type="body" sz="half" idx="2"/>
          </p:nvPr>
        </p:nvSpPr>
        <p:spPr>
          <a:xfrm>
            <a:off x="335360" y="1700808"/>
            <a:ext cx="3200400" cy="4604395"/>
          </a:xfrm>
        </p:spPr>
        <p:txBody>
          <a:bodyPr>
            <a:normAutofit/>
          </a:bodyPr>
          <a:lstStyle/>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r>
              <a:rPr lang="lt-LT" sz="1300" dirty="0">
                <a:cs typeface="Times New Roman" panose="02020603050405020304" pitchFamily="18" charset="0"/>
              </a:rPr>
              <a:t>       </a:t>
            </a:r>
          </a:p>
          <a:p>
            <a:endParaRPr lang="lt-LT" sz="1300" dirty="0">
              <a:cs typeface="Times New Roman" panose="02020603050405020304" pitchFamily="18" charset="0"/>
            </a:endParaRPr>
          </a:p>
        </p:txBody>
      </p:sp>
      <p:pic>
        <p:nvPicPr>
          <p:cNvPr id="6" name="Paveikslėlis 5">
            <a:extLst>
              <a:ext uri="{FF2B5EF4-FFF2-40B4-BE49-F238E27FC236}">
                <a16:creationId xmlns:a16="http://schemas.microsoft.com/office/drawing/2014/main" id="{BCF9D5E5-4163-12D1-3B64-862925F2E72A}"/>
              </a:ext>
            </a:extLst>
          </p:cNvPr>
          <p:cNvPicPr>
            <a:picLocks noChangeAspect="1"/>
          </p:cNvPicPr>
          <p:nvPr/>
        </p:nvPicPr>
        <p:blipFill>
          <a:blip r:embed="rId2"/>
          <a:stretch>
            <a:fillRect/>
          </a:stretch>
        </p:blipFill>
        <p:spPr>
          <a:xfrm>
            <a:off x="538560" y="1899393"/>
            <a:ext cx="2997200" cy="4622800"/>
          </a:xfrm>
          <a:prstGeom prst="rect">
            <a:avLst/>
          </a:prstGeom>
        </p:spPr>
      </p:pic>
    </p:spTree>
    <p:extLst>
      <p:ext uri="{BB962C8B-B14F-4D97-AF65-F5344CB8AC3E}">
        <p14:creationId xmlns:p14="http://schemas.microsoft.com/office/powerpoint/2010/main" val="3242309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B4D36-1AE3-4001-8F66-1548450751A7}"/>
              </a:ext>
            </a:extLst>
          </p:cNvPr>
          <p:cNvSpPr>
            <a:spLocks noGrp="1"/>
          </p:cNvSpPr>
          <p:nvPr>
            <p:ph type="title"/>
          </p:nvPr>
        </p:nvSpPr>
        <p:spPr>
          <a:xfrm>
            <a:off x="457200" y="594359"/>
            <a:ext cx="3200400" cy="1250465"/>
          </a:xfrm>
        </p:spPr>
        <p:txBody>
          <a:bodyPr>
            <a:normAutofit fontScale="90000"/>
          </a:bodyPr>
          <a:lstStyle/>
          <a:p>
            <a:r>
              <a:rPr lang="lt-LT" dirty="0"/>
              <a:t>Žemaičių rašytojų sambūris</a:t>
            </a:r>
            <a:br>
              <a:rPr lang="lt-LT" dirty="0"/>
            </a:br>
            <a:r>
              <a:rPr lang="lt-LT" dirty="0"/>
              <a:t>  </a:t>
            </a:r>
            <a:endParaRPr lang="en-US" dirty="0"/>
          </a:p>
        </p:txBody>
      </p:sp>
      <p:sp>
        <p:nvSpPr>
          <p:cNvPr id="3" name="Content Placeholder 2">
            <a:extLst>
              <a:ext uri="{FF2B5EF4-FFF2-40B4-BE49-F238E27FC236}">
                <a16:creationId xmlns:a16="http://schemas.microsoft.com/office/drawing/2014/main" id="{FE42A078-171B-4697-AE6C-FBE6CC01B5C4}"/>
              </a:ext>
            </a:extLst>
          </p:cNvPr>
          <p:cNvSpPr>
            <a:spLocks noGrp="1"/>
          </p:cNvSpPr>
          <p:nvPr>
            <p:ph idx="1"/>
          </p:nvPr>
        </p:nvSpPr>
        <p:spPr>
          <a:xfrm>
            <a:off x="4439816" y="476672"/>
            <a:ext cx="7488832" cy="6381328"/>
          </a:xfrm>
        </p:spPr>
        <p:txBody>
          <a:bodyPr>
            <a:normAutofit fontScale="85000" lnSpcReduction="20000"/>
          </a:bodyPr>
          <a:lstStyle/>
          <a:p>
            <a:pPr marL="0">
              <a:lnSpc>
                <a:spcPct val="100000"/>
              </a:lnSpc>
              <a:spcBef>
                <a:spcPts val="300"/>
              </a:spcBef>
              <a:spcAft>
                <a:spcPts val="300"/>
              </a:spcAft>
              <a:buFont typeface="Wingdings" panose="05000000000000000000" pitchFamily="2" charset="2"/>
              <a:buChar char="Ø"/>
            </a:pPr>
            <a:r>
              <a:rPr lang="en-US" sz="1600" dirty="0">
                <a:cs typeface="Times New Roman" panose="02020603050405020304" pitchFamily="18" charset="0"/>
              </a:rPr>
              <a:t>Be </a:t>
            </a:r>
            <a:r>
              <a:rPr lang="en-US" sz="1600" dirty="0" err="1">
                <a:cs typeface="Times New Roman" panose="02020603050405020304" pitchFamily="18" charset="0"/>
              </a:rPr>
              <a:t>jau</a:t>
            </a:r>
            <a:r>
              <a:rPr lang="en-US" sz="1600" dirty="0">
                <a:cs typeface="Times New Roman" panose="02020603050405020304" pitchFamily="18" charset="0"/>
              </a:rPr>
              <a:t> </a:t>
            </a:r>
            <a:r>
              <a:rPr lang="en-US" sz="1600" dirty="0" err="1">
                <a:cs typeface="Times New Roman" panose="02020603050405020304" pitchFamily="18" charset="0"/>
              </a:rPr>
              <a:t>minėtų</a:t>
            </a:r>
            <a:r>
              <a:rPr lang="en-US" sz="1600" dirty="0">
                <a:cs typeface="Times New Roman" panose="02020603050405020304" pitchFamily="18" charset="0"/>
              </a:rPr>
              <a:t> </a:t>
            </a:r>
            <a:r>
              <a:rPr lang="en-US" sz="1600" dirty="0" err="1">
                <a:cs typeface="Times New Roman" panose="02020603050405020304" pitchFamily="18" charset="0"/>
              </a:rPr>
              <a:t>poetų</a:t>
            </a:r>
            <a:r>
              <a:rPr lang="en-US" sz="1600" dirty="0">
                <a:cs typeface="Times New Roman" panose="02020603050405020304" pitchFamily="18" charset="0"/>
              </a:rPr>
              <a:t>, </a:t>
            </a:r>
            <a:r>
              <a:rPr lang="en-US" sz="1600" dirty="0" err="1">
                <a:cs typeface="Times New Roman" panose="02020603050405020304" pitchFamily="18" charset="0"/>
              </a:rPr>
              <a:t>prozininkų</a:t>
            </a:r>
            <a:r>
              <a:rPr lang="en-US" sz="1600" dirty="0">
                <a:cs typeface="Times New Roman" panose="02020603050405020304" pitchFamily="18" charset="0"/>
              </a:rPr>
              <a:t> į </a:t>
            </a:r>
            <a:r>
              <a:rPr lang="en-US" sz="1600" dirty="0" err="1">
                <a:cs typeface="Times New Roman" panose="02020603050405020304" pitchFamily="18" charset="0"/>
              </a:rPr>
              <a:t>Žemaičių</a:t>
            </a:r>
            <a:r>
              <a:rPr lang="en-US" sz="1600" dirty="0">
                <a:cs typeface="Times New Roman" panose="02020603050405020304" pitchFamily="18" charset="0"/>
              </a:rPr>
              <a:t> </a:t>
            </a:r>
            <a:r>
              <a:rPr lang="en-US" sz="1600" dirty="0" err="1">
                <a:cs typeface="Times New Roman" panose="02020603050405020304" pitchFamily="18" charset="0"/>
              </a:rPr>
              <a:t>rašytojų</a:t>
            </a:r>
            <a:r>
              <a:rPr lang="en-US" sz="1600" dirty="0">
                <a:cs typeface="Times New Roman" panose="02020603050405020304" pitchFamily="18" charset="0"/>
              </a:rPr>
              <a:t> </a:t>
            </a:r>
            <a:r>
              <a:rPr lang="en-US" sz="1600" dirty="0" err="1">
                <a:cs typeface="Times New Roman" panose="02020603050405020304" pitchFamily="18" charset="0"/>
              </a:rPr>
              <a:t>sambūrį</a:t>
            </a:r>
            <a:r>
              <a:rPr lang="en-US" sz="1600" dirty="0">
                <a:cs typeface="Times New Roman" panose="02020603050405020304" pitchFamily="18" charset="0"/>
              </a:rPr>
              <a:t> </a:t>
            </a:r>
            <a:r>
              <a:rPr lang="en-US" sz="1600" dirty="0" err="1">
                <a:cs typeface="Times New Roman" panose="02020603050405020304" pitchFamily="18" charset="0"/>
              </a:rPr>
              <a:t>palaipsniui</a:t>
            </a:r>
            <a:r>
              <a:rPr lang="en-US" sz="1600" dirty="0">
                <a:cs typeface="Times New Roman" panose="02020603050405020304" pitchFamily="18" charset="0"/>
              </a:rPr>
              <a:t> </a:t>
            </a:r>
            <a:r>
              <a:rPr lang="en-US" sz="1600" dirty="0" err="1">
                <a:cs typeface="Times New Roman" panose="02020603050405020304" pitchFamily="18" charset="0"/>
              </a:rPr>
              <a:t>įsijungė</a:t>
            </a:r>
            <a:r>
              <a:rPr lang="lt-LT" sz="1600" dirty="0">
                <a:cs typeface="Times New Roman" panose="02020603050405020304" pitchFamily="18" charset="0"/>
              </a:rPr>
              <a:t> ir </a:t>
            </a:r>
            <a:r>
              <a:rPr lang="lt-LT" sz="1600" b="1" dirty="0">
                <a:cs typeface="Times New Roman" panose="02020603050405020304" pitchFamily="18" charset="0"/>
              </a:rPr>
              <a:t>Mykolas Vaitkus, </a:t>
            </a:r>
            <a:r>
              <a:rPr lang="en-US" sz="1600" b="1" dirty="0" err="1">
                <a:cs typeface="Times New Roman" panose="02020603050405020304" pitchFamily="18" charset="0"/>
              </a:rPr>
              <a:t>Stasys</a:t>
            </a:r>
            <a:r>
              <a:rPr lang="en-US" sz="1600" b="1" dirty="0">
                <a:cs typeface="Times New Roman" panose="02020603050405020304" pitchFamily="18" charset="0"/>
              </a:rPr>
              <a:t> Butkus-</a:t>
            </a:r>
            <a:r>
              <a:rPr lang="en-US" sz="1600" b="1" dirty="0" err="1">
                <a:cs typeface="Times New Roman" panose="02020603050405020304" pitchFamily="18" charset="0"/>
              </a:rPr>
              <a:t>Širvys</a:t>
            </a:r>
            <a:r>
              <a:rPr lang="en-US" sz="1600" b="1" dirty="0">
                <a:cs typeface="Times New Roman" panose="02020603050405020304" pitchFamily="18" charset="0"/>
              </a:rPr>
              <a:t>, </a:t>
            </a:r>
            <a:r>
              <a:rPr lang="en-US" sz="1600" b="1" dirty="0" err="1">
                <a:cs typeface="Times New Roman" panose="02020603050405020304" pitchFamily="18" charset="0"/>
              </a:rPr>
              <a:t>Jurgis</a:t>
            </a:r>
            <a:r>
              <a:rPr lang="en-US" sz="1600" b="1" dirty="0">
                <a:cs typeface="Times New Roman" panose="02020603050405020304" pitchFamily="18" charset="0"/>
              </a:rPr>
              <a:t> </a:t>
            </a:r>
            <a:r>
              <a:rPr lang="en-US" sz="1600" b="1" dirty="0" err="1">
                <a:cs typeface="Times New Roman" panose="02020603050405020304" pitchFamily="18" charset="0"/>
              </a:rPr>
              <a:t>Baltrušaitis</a:t>
            </a:r>
            <a:r>
              <a:rPr lang="en-US" sz="1600" b="1" dirty="0">
                <a:cs typeface="Times New Roman" panose="02020603050405020304" pitchFamily="18" charset="0"/>
              </a:rPr>
              <a:t>, Vytautas </a:t>
            </a:r>
            <a:r>
              <a:rPr lang="en-US" sz="1600" b="1" dirty="0" err="1">
                <a:cs typeface="Times New Roman" panose="02020603050405020304" pitchFamily="18" charset="0"/>
              </a:rPr>
              <a:t>Mačernis</a:t>
            </a:r>
            <a:r>
              <a:rPr lang="en-US" sz="1600" b="1" dirty="0">
                <a:cs typeface="Times New Roman" panose="02020603050405020304" pitchFamily="18" charset="0"/>
              </a:rPr>
              <a:t>, </a:t>
            </a:r>
            <a:r>
              <a:rPr lang="en-US" sz="1600" b="1" dirty="0" err="1">
                <a:cs typeface="Times New Roman" panose="02020603050405020304" pitchFamily="18" charset="0"/>
              </a:rPr>
              <a:t>Stasė</a:t>
            </a:r>
            <a:r>
              <a:rPr lang="en-US" sz="1600" b="1" dirty="0">
                <a:cs typeface="Times New Roman" panose="02020603050405020304" pitchFamily="18" charset="0"/>
              </a:rPr>
              <a:t> </a:t>
            </a:r>
            <a:r>
              <a:rPr lang="en-US" sz="1600" b="1" dirty="0" err="1">
                <a:cs typeface="Times New Roman" panose="02020603050405020304" pitchFamily="18" charset="0"/>
              </a:rPr>
              <a:t>Niūniavaitė</a:t>
            </a:r>
            <a:r>
              <a:rPr lang="en-US" sz="1600" b="1" dirty="0">
                <a:cs typeface="Times New Roman" panose="02020603050405020304" pitchFamily="18" charset="0"/>
              </a:rPr>
              <a:t>, </a:t>
            </a:r>
            <a:r>
              <a:rPr lang="en-US" sz="1600" b="1" dirty="0" err="1">
                <a:cs typeface="Times New Roman" panose="02020603050405020304" pitchFamily="18" charset="0"/>
              </a:rPr>
              <a:t>Mykolas</a:t>
            </a:r>
            <a:r>
              <a:rPr lang="en-US" sz="1600" b="1" dirty="0">
                <a:cs typeface="Times New Roman" panose="02020603050405020304" pitchFamily="18" charset="0"/>
              </a:rPr>
              <a:t> </a:t>
            </a:r>
            <a:r>
              <a:rPr lang="en-US" sz="1600" b="1" dirty="0" err="1">
                <a:cs typeface="Times New Roman" panose="02020603050405020304" pitchFamily="18" charset="0"/>
              </a:rPr>
              <a:t>Linkevičius</a:t>
            </a:r>
            <a:r>
              <a:rPr lang="en-US" sz="1600" b="1" dirty="0">
                <a:cs typeface="Times New Roman" panose="02020603050405020304" pitchFamily="18" charset="0"/>
              </a:rPr>
              <a:t>, </a:t>
            </a:r>
            <a:r>
              <a:rPr lang="en-US" sz="1600" b="1" dirty="0" err="1">
                <a:cs typeface="Times New Roman" panose="02020603050405020304" pitchFamily="18" charset="0"/>
              </a:rPr>
              <a:t>Nelė</a:t>
            </a:r>
            <a:r>
              <a:rPr lang="en-US" sz="1600" b="1" dirty="0">
                <a:cs typeface="Times New Roman" panose="02020603050405020304" pitchFamily="18" charset="0"/>
              </a:rPr>
              <a:t> </a:t>
            </a:r>
            <a:r>
              <a:rPr lang="en-US" sz="1600" b="1" dirty="0" err="1">
                <a:cs typeface="Times New Roman" panose="02020603050405020304" pitchFamily="18" charset="0"/>
              </a:rPr>
              <a:t>Mazalaitė</a:t>
            </a:r>
            <a:r>
              <a:rPr lang="en-US" sz="1600" b="1" dirty="0">
                <a:cs typeface="Times New Roman" panose="02020603050405020304" pitchFamily="18" charset="0"/>
              </a:rPr>
              <a:t>, Jonas </a:t>
            </a:r>
            <a:r>
              <a:rPr lang="en-US" sz="1600" b="1" dirty="0" err="1">
                <a:cs typeface="Times New Roman" panose="02020603050405020304" pitchFamily="18" charset="0"/>
              </a:rPr>
              <a:t>Šimkus</a:t>
            </a:r>
            <a:r>
              <a:rPr lang="en-US" sz="1600" b="1" dirty="0">
                <a:cs typeface="Times New Roman" panose="02020603050405020304" pitchFamily="18" charset="0"/>
              </a:rPr>
              <a:t>,</a:t>
            </a:r>
            <a:r>
              <a:rPr lang="lt-LT" sz="1600" b="1" dirty="0">
                <a:cs typeface="Times New Roman" panose="02020603050405020304" pitchFamily="18" charset="0"/>
              </a:rPr>
              <a:t> </a:t>
            </a:r>
            <a:r>
              <a:rPr lang="en-US" sz="1600" b="1" dirty="0">
                <a:cs typeface="Times New Roman" panose="02020603050405020304" pitchFamily="18" charset="0"/>
              </a:rPr>
              <a:t>Paulius </a:t>
            </a:r>
            <a:r>
              <a:rPr lang="en-US" sz="1600" b="1" dirty="0" err="1">
                <a:cs typeface="Times New Roman" panose="02020603050405020304" pitchFamily="18" charset="0"/>
              </a:rPr>
              <a:t>Jurkus</a:t>
            </a:r>
            <a:r>
              <a:rPr lang="en-US" sz="1600" b="1" dirty="0">
                <a:cs typeface="Times New Roman" panose="02020603050405020304" pitchFamily="18" charset="0"/>
              </a:rPr>
              <a:t>, Augustinas </a:t>
            </a:r>
            <a:r>
              <a:rPr lang="en-US" sz="1600" b="1" dirty="0" err="1">
                <a:cs typeface="Times New Roman" panose="02020603050405020304" pitchFamily="18" charset="0"/>
              </a:rPr>
              <a:t>Gricius</a:t>
            </a:r>
            <a:r>
              <a:rPr lang="en-US" sz="1600" b="1" dirty="0">
                <a:cs typeface="Times New Roman" panose="02020603050405020304" pitchFamily="18" charset="0"/>
              </a:rPr>
              <a:t>, </a:t>
            </a:r>
            <a:r>
              <a:rPr lang="en-US" sz="1600" b="1" dirty="0" err="1">
                <a:cs typeface="Times New Roman" panose="02020603050405020304" pitchFamily="18" charset="0"/>
              </a:rPr>
              <a:t>Klemensas</a:t>
            </a:r>
            <a:r>
              <a:rPr lang="en-US" sz="1600" b="1" dirty="0">
                <a:cs typeface="Times New Roman" panose="02020603050405020304" pitchFamily="18" charset="0"/>
              </a:rPr>
              <a:t> </a:t>
            </a:r>
            <a:r>
              <a:rPr lang="en-US" sz="1600" b="1" dirty="0" err="1">
                <a:cs typeface="Times New Roman" panose="02020603050405020304" pitchFamily="18" charset="0"/>
              </a:rPr>
              <a:t>Dulkė</a:t>
            </a:r>
            <a:r>
              <a:rPr lang="en-US" sz="1600" b="1" dirty="0">
                <a:cs typeface="Times New Roman" panose="02020603050405020304" pitchFamily="18" charset="0"/>
              </a:rPr>
              <a:t>, Petras Butkus, </a:t>
            </a:r>
            <a:r>
              <a:rPr lang="en-US" sz="1600" dirty="0" err="1">
                <a:cs typeface="Times New Roman" panose="02020603050405020304" pitchFamily="18" charset="0"/>
              </a:rPr>
              <a:t>keletas</a:t>
            </a:r>
            <a:r>
              <a:rPr lang="en-US" sz="1600" dirty="0">
                <a:cs typeface="Times New Roman" panose="02020603050405020304" pitchFamily="18" charset="0"/>
              </a:rPr>
              <a:t> </a:t>
            </a:r>
            <a:r>
              <a:rPr lang="en-US" sz="1600" dirty="0" err="1">
                <a:cs typeface="Times New Roman" panose="02020603050405020304" pitchFamily="18" charset="0"/>
              </a:rPr>
              <a:t>kitų</a:t>
            </a:r>
            <a:r>
              <a:rPr lang="en-US" sz="1600" dirty="0">
                <a:cs typeface="Times New Roman" panose="02020603050405020304" pitchFamily="18" charset="0"/>
              </a:rPr>
              <a:t> </a:t>
            </a:r>
            <a:r>
              <a:rPr lang="en-US" sz="1600" dirty="0" err="1">
                <a:cs typeface="Times New Roman" panose="02020603050405020304" pitchFamily="18" charset="0"/>
              </a:rPr>
              <a:t>žemaičių</a:t>
            </a:r>
            <a:r>
              <a:rPr lang="en-US" sz="1600" dirty="0">
                <a:cs typeface="Times New Roman" panose="02020603050405020304" pitchFamily="18" charset="0"/>
              </a:rPr>
              <a:t>.</a:t>
            </a:r>
            <a:r>
              <a:rPr lang="lt-LT" sz="1600" dirty="0">
                <a:cs typeface="Times New Roman" panose="02020603050405020304" pitchFamily="18" charset="0"/>
              </a:rPr>
              <a:t> </a:t>
            </a:r>
            <a:r>
              <a:rPr lang="en-US" sz="1600" dirty="0" err="1">
                <a:cs typeface="Times New Roman" panose="02020603050405020304" pitchFamily="18" charset="0"/>
              </a:rPr>
              <a:t>Jų</a:t>
            </a:r>
            <a:r>
              <a:rPr lang="en-US" sz="1600" dirty="0">
                <a:cs typeface="Times New Roman" panose="02020603050405020304" pitchFamily="18" charset="0"/>
              </a:rPr>
              <a:t> </a:t>
            </a:r>
            <a:r>
              <a:rPr lang="en-US" sz="1600" dirty="0" err="1">
                <a:cs typeface="Times New Roman" panose="02020603050405020304" pitchFamily="18" charset="0"/>
              </a:rPr>
              <a:t>veikla</a:t>
            </a:r>
            <a:r>
              <a:rPr lang="en-US" sz="1600" dirty="0">
                <a:cs typeface="Times New Roman" panose="02020603050405020304" pitchFamily="18" charset="0"/>
              </a:rPr>
              <a:t> </a:t>
            </a:r>
            <a:r>
              <a:rPr lang="en-US" sz="1600" dirty="0" err="1">
                <a:cs typeface="Times New Roman" panose="02020603050405020304" pitchFamily="18" charset="0"/>
              </a:rPr>
              <a:t>buvo</a:t>
            </a:r>
            <a:r>
              <a:rPr lang="en-US" sz="1600" dirty="0">
                <a:cs typeface="Times New Roman" panose="02020603050405020304" pitchFamily="18" charset="0"/>
              </a:rPr>
              <a:t> </a:t>
            </a:r>
            <a:r>
              <a:rPr lang="en-US" sz="1600" dirty="0" err="1">
                <a:cs typeface="Times New Roman" panose="02020603050405020304" pitchFamily="18" charset="0"/>
              </a:rPr>
              <a:t>gerai</a:t>
            </a:r>
            <a:r>
              <a:rPr lang="en-US" sz="1600" dirty="0">
                <a:cs typeface="Times New Roman" panose="02020603050405020304" pitchFamily="18" charset="0"/>
              </a:rPr>
              <a:t> </a:t>
            </a:r>
            <a:r>
              <a:rPr lang="en-US" sz="1600" dirty="0" err="1">
                <a:cs typeface="Times New Roman" panose="02020603050405020304" pitchFamily="18" charset="0"/>
              </a:rPr>
              <a:t>žinoma</a:t>
            </a:r>
            <a:r>
              <a:rPr lang="en-US" sz="1600" dirty="0">
                <a:cs typeface="Times New Roman" panose="02020603050405020304" pitchFamily="18" charset="0"/>
              </a:rPr>
              <a:t> ne tik </a:t>
            </a:r>
            <a:r>
              <a:rPr lang="en-US" sz="1600" dirty="0" err="1">
                <a:cs typeface="Times New Roman" panose="02020603050405020304" pitchFamily="18" charset="0"/>
              </a:rPr>
              <a:t>Žemaičiuose</a:t>
            </a:r>
            <a:r>
              <a:rPr lang="en-US" sz="1600" dirty="0">
                <a:cs typeface="Times New Roman" panose="02020603050405020304" pitchFamily="18" charset="0"/>
              </a:rPr>
              <a:t>, bet </a:t>
            </a:r>
            <a:r>
              <a:rPr lang="en-US" sz="1600" dirty="0" err="1">
                <a:cs typeface="Times New Roman" panose="02020603050405020304" pitchFamily="18" charset="0"/>
              </a:rPr>
              <a:t>ir</a:t>
            </a:r>
            <a:r>
              <a:rPr lang="en-US" sz="1600" dirty="0">
                <a:cs typeface="Times New Roman" panose="02020603050405020304" pitchFamily="18" charset="0"/>
              </a:rPr>
              <a:t> </a:t>
            </a:r>
            <a:r>
              <a:rPr lang="en-US" sz="1600" dirty="0" err="1">
                <a:cs typeface="Times New Roman" panose="02020603050405020304" pitchFamily="18" charset="0"/>
              </a:rPr>
              <a:t>Lietuvoje</a:t>
            </a:r>
            <a:r>
              <a:rPr lang="en-US" sz="1600" dirty="0">
                <a:cs typeface="Times New Roman" panose="02020603050405020304" pitchFamily="18" charset="0"/>
              </a:rPr>
              <a:t>. </a:t>
            </a:r>
          </a:p>
          <a:p>
            <a:pPr marL="0">
              <a:lnSpc>
                <a:spcPct val="100000"/>
              </a:lnSpc>
              <a:spcBef>
                <a:spcPts val="300"/>
              </a:spcBef>
              <a:spcAft>
                <a:spcPts val="300"/>
              </a:spcAft>
              <a:buFont typeface="Wingdings" panose="05000000000000000000" pitchFamily="2" charset="2"/>
              <a:buChar char="Ø"/>
            </a:pPr>
            <a:r>
              <a:rPr lang="en-US" sz="1600" dirty="0" err="1">
                <a:cs typeface="Times New Roman" panose="02020603050405020304" pitchFamily="18" charset="0"/>
              </a:rPr>
              <a:t>Pačioje</a:t>
            </a:r>
            <a:r>
              <a:rPr lang="en-US" sz="1600" dirty="0">
                <a:cs typeface="Times New Roman" panose="02020603050405020304" pitchFamily="18" charset="0"/>
              </a:rPr>
              <a:t> </a:t>
            </a:r>
            <a:r>
              <a:rPr lang="en-US" sz="1600" dirty="0" err="1">
                <a:cs typeface="Times New Roman" panose="02020603050405020304" pitchFamily="18" charset="0"/>
              </a:rPr>
              <a:t>Žemaitijoje</a:t>
            </a:r>
            <a:r>
              <a:rPr lang="en-US" sz="1600" dirty="0">
                <a:cs typeface="Times New Roman" panose="02020603050405020304" pitchFamily="18" charset="0"/>
              </a:rPr>
              <a:t>, </a:t>
            </a:r>
            <a:r>
              <a:rPr lang="en-US" sz="1600" dirty="0" err="1">
                <a:cs typeface="Times New Roman" panose="02020603050405020304" pitchFamily="18" charset="0"/>
              </a:rPr>
              <a:t>palaikant</a:t>
            </a:r>
            <a:r>
              <a:rPr lang="en-US" sz="1600" dirty="0">
                <a:cs typeface="Times New Roman" panose="02020603050405020304" pitchFamily="18" charset="0"/>
              </a:rPr>
              <a:t> </a:t>
            </a:r>
            <a:r>
              <a:rPr lang="en-US" sz="1600" dirty="0" err="1">
                <a:cs typeface="Times New Roman" panose="02020603050405020304" pitchFamily="18" charset="0"/>
              </a:rPr>
              <a:t>rašytojų</a:t>
            </a:r>
            <a:r>
              <a:rPr lang="en-US" sz="1600" dirty="0">
                <a:cs typeface="Times New Roman" panose="02020603050405020304" pitchFamily="18" charset="0"/>
              </a:rPr>
              <a:t> </a:t>
            </a:r>
            <a:r>
              <a:rPr lang="en-US" sz="1600" dirty="0" err="1">
                <a:cs typeface="Times New Roman" panose="02020603050405020304" pitchFamily="18" charset="0"/>
              </a:rPr>
              <a:t>judėjimą</a:t>
            </a:r>
            <a:r>
              <a:rPr lang="en-US" sz="1600" dirty="0">
                <a:cs typeface="Times New Roman" panose="02020603050405020304" pitchFamily="18" charset="0"/>
              </a:rPr>
              <a:t>, </a:t>
            </a:r>
            <a:r>
              <a:rPr lang="en-US" sz="1600" dirty="0" err="1">
                <a:cs typeface="Times New Roman" panose="02020603050405020304" pitchFamily="18" charset="0"/>
              </a:rPr>
              <a:t>organizuojant</a:t>
            </a:r>
            <a:r>
              <a:rPr lang="en-US" sz="1600" dirty="0">
                <a:cs typeface="Times New Roman" panose="02020603050405020304" pitchFamily="18" charset="0"/>
              </a:rPr>
              <a:t> </a:t>
            </a:r>
            <a:r>
              <a:rPr lang="en-US" sz="1600" dirty="0" err="1">
                <a:cs typeface="Times New Roman" panose="02020603050405020304" pitchFamily="18" charset="0"/>
              </a:rPr>
              <a:t>jų</a:t>
            </a:r>
            <a:r>
              <a:rPr lang="en-US" sz="1600" dirty="0">
                <a:cs typeface="Times New Roman" panose="02020603050405020304" pitchFamily="18" charset="0"/>
              </a:rPr>
              <a:t> </a:t>
            </a:r>
            <a:r>
              <a:rPr lang="en-US" sz="1600" dirty="0" err="1">
                <a:cs typeface="Times New Roman" panose="02020603050405020304" pitchFamily="18" charset="0"/>
              </a:rPr>
              <a:t>susitikimus</a:t>
            </a:r>
            <a:r>
              <a:rPr lang="en-US" sz="1600" dirty="0">
                <a:cs typeface="Times New Roman" panose="02020603050405020304" pitchFamily="18" charset="0"/>
              </a:rPr>
              <a:t> </a:t>
            </a:r>
            <a:r>
              <a:rPr lang="en-US" sz="1600" dirty="0" err="1">
                <a:cs typeface="Times New Roman" panose="02020603050405020304" pitchFamily="18" charset="0"/>
              </a:rPr>
              <a:t>su</a:t>
            </a:r>
            <a:r>
              <a:rPr lang="en-US" sz="1600" dirty="0">
                <a:cs typeface="Times New Roman" panose="02020603050405020304" pitchFamily="18" charset="0"/>
              </a:rPr>
              <a:t> </a:t>
            </a:r>
            <a:r>
              <a:rPr lang="en-US" sz="1600" dirty="0" err="1">
                <a:cs typeface="Times New Roman" panose="02020603050405020304" pitchFamily="18" charset="0"/>
              </a:rPr>
              <a:t>visuomene</a:t>
            </a:r>
            <a:r>
              <a:rPr lang="en-US" sz="1600" dirty="0">
                <a:cs typeface="Times New Roman" panose="02020603050405020304" pitchFamily="18" charset="0"/>
              </a:rPr>
              <a:t>, </a:t>
            </a:r>
            <a:r>
              <a:rPr lang="en-US" sz="1600" dirty="0" err="1">
                <a:cs typeface="Times New Roman" panose="02020603050405020304" pitchFamily="18" charset="0"/>
              </a:rPr>
              <a:t>daugiausia</a:t>
            </a:r>
            <a:r>
              <a:rPr lang="en-US" sz="1600" dirty="0">
                <a:cs typeface="Times New Roman" panose="02020603050405020304" pitchFamily="18" charset="0"/>
              </a:rPr>
              <a:t> </a:t>
            </a:r>
            <a:r>
              <a:rPr lang="en-US" sz="1600" dirty="0" err="1">
                <a:cs typeface="Times New Roman" panose="02020603050405020304" pitchFamily="18" charset="0"/>
              </a:rPr>
              <a:t>dirbo</a:t>
            </a:r>
            <a:r>
              <a:rPr lang="en-US" sz="1600" dirty="0">
                <a:cs typeface="Times New Roman" panose="02020603050405020304" pitchFamily="18" charset="0"/>
              </a:rPr>
              <a:t> P</a:t>
            </a:r>
            <a:r>
              <a:rPr lang="lt-LT" sz="1600" dirty="0" err="1">
                <a:cs typeface="Times New Roman" panose="02020603050405020304" pitchFamily="18" charset="0"/>
              </a:rPr>
              <a:t>ranas</a:t>
            </a:r>
            <a:r>
              <a:rPr lang="en-US" sz="1600" dirty="0">
                <a:cs typeface="Times New Roman" panose="02020603050405020304" pitchFamily="18" charset="0"/>
              </a:rPr>
              <a:t> </a:t>
            </a:r>
            <a:r>
              <a:rPr lang="en-US" sz="1600" dirty="0" err="1">
                <a:cs typeface="Times New Roman" panose="02020603050405020304" pitchFamily="18" charset="0"/>
              </a:rPr>
              <a:t>Genys</a:t>
            </a:r>
            <a:r>
              <a:rPr lang="en-US" sz="1600" dirty="0">
                <a:cs typeface="Times New Roman" panose="02020603050405020304" pitchFamily="18" charset="0"/>
              </a:rPr>
              <a:t>.</a:t>
            </a:r>
            <a:r>
              <a:rPr lang="lt-LT" sz="1600" dirty="0">
                <a:cs typeface="Times New Roman" panose="02020603050405020304" pitchFamily="18" charset="0"/>
              </a:rPr>
              <a:t> </a:t>
            </a:r>
            <a:r>
              <a:rPr lang="en-US" sz="1600" dirty="0">
                <a:cs typeface="Times New Roman" panose="02020603050405020304" pitchFamily="18" charset="0"/>
              </a:rPr>
              <a:t>1937 </a:t>
            </a:r>
            <a:r>
              <a:rPr lang="en-US" sz="1600" dirty="0" err="1">
                <a:cs typeface="Times New Roman" panose="02020603050405020304" pitchFamily="18" charset="0"/>
              </a:rPr>
              <a:t>metais</a:t>
            </a:r>
            <a:r>
              <a:rPr lang="en-US" sz="1600" dirty="0">
                <a:cs typeface="Times New Roman" panose="02020603050405020304" pitchFamily="18" charset="0"/>
              </a:rPr>
              <a:t> </a:t>
            </a:r>
            <a:r>
              <a:rPr lang="en-US" sz="1600" dirty="0" err="1">
                <a:cs typeface="Times New Roman" panose="02020603050405020304" pitchFamily="18" charset="0"/>
              </a:rPr>
              <a:t>Žemaičių</a:t>
            </a:r>
            <a:r>
              <a:rPr lang="en-US" sz="1600" dirty="0">
                <a:cs typeface="Times New Roman" panose="02020603050405020304" pitchFamily="18" charset="0"/>
              </a:rPr>
              <a:t> </a:t>
            </a:r>
            <a:r>
              <a:rPr lang="lt-LT" sz="1600" dirty="0">
                <a:cs typeface="Times New Roman" panose="02020603050405020304" pitchFamily="18" charset="0"/>
              </a:rPr>
              <a:t> muziejuje „Alka“ </a:t>
            </a:r>
            <a:r>
              <a:rPr lang="en-US" sz="1600" dirty="0" err="1">
                <a:cs typeface="Times New Roman" panose="02020603050405020304" pitchFamily="18" charset="0"/>
              </a:rPr>
              <a:t>įvykusį</a:t>
            </a:r>
            <a:r>
              <a:rPr lang="en-US" sz="1600" dirty="0">
                <a:cs typeface="Times New Roman" panose="02020603050405020304" pitchFamily="18" charset="0"/>
              </a:rPr>
              <a:t> </a:t>
            </a:r>
            <a:r>
              <a:rPr lang="en-US" sz="1600" dirty="0" err="1">
                <a:cs typeface="Times New Roman" panose="02020603050405020304" pitchFamily="18" charset="0"/>
              </a:rPr>
              <a:t>Žemaitijos</a:t>
            </a:r>
            <a:r>
              <a:rPr lang="en-US" sz="1600" dirty="0">
                <a:cs typeface="Times New Roman" panose="02020603050405020304" pitchFamily="18" charset="0"/>
              </a:rPr>
              <a:t> </a:t>
            </a:r>
            <a:r>
              <a:rPr lang="en-US" sz="1600" dirty="0" err="1">
                <a:cs typeface="Times New Roman" panose="02020603050405020304" pitchFamily="18" charset="0"/>
              </a:rPr>
              <a:t>rašytojų</a:t>
            </a:r>
            <a:r>
              <a:rPr lang="en-US" sz="1600" dirty="0">
                <a:cs typeface="Times New Roman" panose="02020603050405020304" pitchFamily="18" charset="0"/>
              </a:rPr>
              <a:t> </a:t>
            </a:r>
            <a:r>
              <a:rPr lang="en-US" sz="1600" dirty="0" err="1">
                <a:cs typeface="Times New Roman" panose="02020603050405020304" pitchFamily="18" charset="0"/>
              </a:rPr>
              <a:t>kūrybos</a:t>
            </a:r>
            <a:r>
              <a:rPr lang="en-US" sz="1600" dirty="0">
                <a:cs typeface="Times New Roman" panose="02020603050405020304" pitchFamily="18" charset="0"/>
              </a:rPr>
              <a:t> </a:t>
            </a:r>
            <a:r>
              <a:rPr lang="en-US" sz="1600" dirty="0" err="1">
                <a:cs typeface="Times New Roman" panose="02020603050405020304" pitchFamily="18" charset="0"/>
              </a:rPr>
              <a:t>vakarą</a:t>
            </a:r>
            <a:r>
              <a:rPr lang="en-US" sz="1600" dirty="0">
                <a:cs typeface="Times New Roman" panose="02020603050405020304" pitchFamily="18" charset="0"/>
              </a:rPr>
              <a:t> </a:t>
            </a:r>
            <a:r>
              <a:rPr lang="en-US" sz="1600" dirty="0" err="1">
                <a:cs typeface="Times New Roman" panose="02020603050405020304" pitchFamily="18" charset="0"/>
              </a:rPr>
              <a:t>transliavo</a:t>
            </a:r>
            <a:r>
              <a:rPr lang="en-US" sz="1600" dirty="0">
                <a:cs typeface="Times New Roman" panose="02020603050405020304" pitchFamily="18" charset="0"/>
              </a:rPr>
              <a:t> Lietuvos </a:t>
            </a:r>
            <a:r>
              <a:rPr lang="en-US" sz="1600" dirty="0" err="1">
                <a:cs typeface="Times New Roman" panose="02020603050405020304" pitchFamily="18" charset="0"/>
              </a:rPr>
              <a:t>radijas</a:t>
            </a:r>
            <a:r>
              <a:rPr lang="en-US" sz="1600" dirty="0">
                <a:cs typeface="Times New Roman" panose="02020603050405020304" pitchFamily="18" charset="0"/>
              </a:rPr>
              <a:t>. </a:t>
            </a:r>
          </a:p>
          <a:p>
            <a:pPr marL="0">
              <a:lnSpc>
                <a:spcPct val="100000"/>
              </a:lnSpc>
              <a:spcBef>
                <a:spcPts val="300"/>
              </a:spcBef>
              <a:spcAft>
                <a:spcPts val="300"/>
              </a:spcAft>
              <a:buFont typeface="Wingdings" panose="05000000000000000000" pitchFamily="2" charset="2"/>
              <a:buChar char="Ø"/>
            </a:pPr>
            <a:r>
              <a:rPr lang="en-US" sz="1600" dirty="0" err="1">
                <a:cs typeface="Times New Roman" panose="02020603050405020304" pitchFamily="18" charset="0"/>
              </a:rPr>
              <a:t>Susitikimai</a:t>
            </a:r>
            <a:r>
              <a:rPr lang="en-US" sz="1600" dirty="0">
                <a:cs typeface="Times New Roman" panose="02020603050405020304" pitchFamily="18" charset="0"/>
              </a:rPr>
              <a:t> </a:t>
            </a:r>
            <a:r>
              <a:rPr lang="en-US" sz="1600" dirty="0" err="1">
                <a:cs typeface="Times New Roman" panose="02020603050405020304" pitchFamily="18" charset="0"/>
              </a:rPr>
              <a:t>su</a:t>
            </a:r>
            <a:r>
              <a:rPr lang="en-US" sz="1600" dirty="0">
                <a:cs typeface="Times New Roman" panose="02020603050405020304" pitchFamily="18" charset="0"/>
              </a:rPr>
              <a:t> </a:t>
            </a:r>
            <a:r>
              <a:rPr lang="en-US" sz="1600" dirty="0" err="1">
                <a:cs typeface="Times New Roman" panose="02020603050405020304" pitchFamily="18" charset="0"/>
              </a:rPr>
              <a:t>žemaičiais</a:t>
            </a:r>
            <a:r>
              <a:rPr lang="en-US" sz="1600" dirty="0">
                <a:cs typeface="Times New Roman" panose="02020603050405020304" pitchFamily="18" charset="0"/>
              </a:rPr>
              <a:t> </a:t>
            </a:r>
            <a:r>
              <a:rPr lang="en-US" sz="1600" dirty="0" err="1">
                <a:cs typeface="Times New Roman" panose="02020603050405020304" pitchFamily="18" charset="0"/>
              </a:rPr>
              <a:t>rašytojai</a:t>
            </a:r>
            <a:r>
              <a:rPr lang="en-US" sz="1600" dirty="0">
                <a:cs typeface="Times New Roman" panose="02020603050405020304" pitchFamily="18" charset="0"/>
              </a:rPr>
              <a:t>, </a:t>
            </a:r>
            <a:r>
              <a:rPr lang="en-US" sz="1600" dirty="0" err="1">
                <a:cs typeface="Times New Roman" panose="02020603050405020304" pitchFamily="18" charset="0"/>
              </a:rPr>
              <a:t>literatūros</a:t>
            </a:r>
            <a:r>
              <a:rPr lang="en-US" sz="1600" dirty="0">
                <a:cs typeface="Times New Roman" panose="02020603050405020304" pitchFamily="18" charset="0"/>
              </a:rPr>
              <a:t> </a:t>
            </a:r>
            <a:r>
              <a:rPr lang="en-US" sz="1600" dirty="0" err="1">
                <a:cs typeface="Times New Roman" panose="02020603050405020304" pitchFamily="18" charset="0"/>
              </a:rPr>
              <a:t>vakarai</a:t>
            </a:r>
            <a:r>
              <a:rPr lang="en-US" sz="1600" dirty="0">
                <a:cs typeface="Times New Roman" panose="02020603050405020304" pitchFamily="18" charset="0"/>
              </a:rPr>
              <a:t> tais </a:t>
            </a:r>
            <a:r>
              <a:rPr lang="en-US" sz="1600" dirty="0" err="1">
                <a:cs typeface="Times New Roman" panose="02020603050405020304" pitchFamily="18" charset="0"/>
              </a:rPr>
              <a:t>metais</a:t>
            </a:r>
            <a:r>
              <a:rPr lang="en-US" sz="1600" dirty="0">
                <a:cs typeface="Times New Roman" panose="02020603050405020304" pitchFamily="18" charset="0"/>
              </a:rPr>
              <a:t> </a:t>
            </a:r>
            <a:r>
              <a:rPr lang="en-US" sz="1600" dirty="0" err="1">
                <a:cs typeface="Times New Roman" panose="02020603050405020304" pitchFamily="18" charset="0"/>
              </a:rPr>
              <a:t>dažniausiai</a:t>
            </a:r>
            <a:r>
              <a:rPr lang="en-US" sz="1600" dirty="0">
                <a:cs typeface="Times New Roman" panose="02020603050405020304" pitchFamily="18" charset="0"/>
              </a:rPr>
              <a:t> </a:t>
            </a:r>
            <a:r>
              <a:rPr lang="en-US" sz="1600" dirty="0" err="1">
                <a:cs typeface="Times New Roman" panose="02020603050405020304" pitchFamily="18" charset="0"/>
              </a:rPr>
              <a:t>vykdavo</a:t>
            </a:r>
            <a:r>
              <a:rPr lang="en-US" sz="1600" dirty="0">
                <a:cs typeface="Times New Roman" panose="02020603050405020304" pitchFamily="18" charset="0"/>
              </a:rPr>
              <a:t> </a:t>
            </a:r>
            <a:r>
              <a:rPr lang="en-US" sz="1600" dirty="0" err="1">
                <a:cs typeface="Times New Roman" panose="02020603050405020304" pitchFamily="18" charset="0"/>
              </a:rPr>
              <a:t>Palangoje</a:t>
            </a:r>
            <a:r>
              <a:rPr lang="en-US" sz="1600" dirty="0">
                <a:cs typeface="Times New Roman" panose="02020603050405020304" pitchFamily="18" charset="0"/>
              </a:rPr>
              <a:t>, </a:t>
            </a:r>
            <a:r>
              <a:rPr lang="en-US" sz="1600" dirty="0" err="1">
                <a:cs typeface="Times New Roman" panose="02020603050405020304" pitchFamily="18" charset="0"/>
              </a:rPr>
              <a:t>Plungėje</a:t>
            </a:r>
            <a:r>
              <a:rPr lang="en-US" sz="1600" dirty="0">
                <a:cs typeface="Times New Roman" panose="02020603050405020304" pitchFamily="18" charset="0"/>
              </a:rPr>
              <a:t>, </a:t>
            </a:r>
            <a:r>
              <a:rPr lang="en-US" sz="1600" dirty="0" err="1">
                <a:cs typeface="Times New Roman" panose="02020603050405020304" pitchFamily="18" charset="0"/>
              </a:rPr>
              <a:t>Telšiuose</a:t>
            </a:r>
            <a:r>
              <a:rPr lang="en-US" sz="1600" dirty="0">
                <a:cs typeface="Times New Roman" panose="02020603050405020304" pitchFamily="18" charset="0"/>
              </a:rPr>
              <a:t>, </a:t>
            </a:r>
            <a:r>
              <a:rPr lang="en-US" sz="1600" dirty="0" err="1">
                <a:cs typeface="Times New Roman" panose="02020603050405020304" pitchFamily="18" charset="0"/>
              </a:rPr>
              <a:t>Rietave</a:t>
            </a:r>
            <a:r>
              <a:rPr lang="en-US" sz="1600" dirty="0">
                <a:cs typeface="Times New Roman" panose="02020603050405020304" pitchFamily="18" charset="0"/>
              </a:rPr>
              <a:t>, </a:t>
            </a:r>
            <a:r>
              <a:rPr lang="en-US" sz="1600" dirty="0" err="1">
                <a:cs typeface="Times New Roman" panose="02020603050405020304" pitchFamily="18" charset="0"/>
              </a:rPr>
              <a:t>Sedoje</a:t>
            </a:r>
            <a:r>
              <a:rPr lang="en-US" sz="1600" dirty="0">
                <a:cs typeface="Times New Roman" panose="02020603050405020304" pitchFamily="18" charset="0"/>
              </a:rPr>
              <a:t>, </a:t>
            </a:r>
            <a:r>
              <a:rPr lang="en-US" sz="1600" dirty="0" err="1">
                <a:cs typeface="Times New Roman" panose="02020603050405020304" pitchFamily="18" charset="0"/>
              </a:rPr>
              <a:t>Mažeikiuose</a:t>
            </a:r>
            <a:r>
              <a:rPr lang="en-US" sz="1600" dirty="0">
                <a:cs typeface="Times New Roman" panose="02020603050405020304" pitchFamily="18" charset="0"/>
              </a:rPr>
              <a:t>, </a:t>
            </a:r>
            <a:r>
              <a:rPr lang="en-US" sz="1600" dirty="0" err="1">
                <a:cs typeface="Times New Roman" panose="02020603050405020304" pitchFamily="18" charset="0"/>
              </a:rPr>
              <a:t>Kuršėnuose</a:t>
            </a:r>
            <a:r>
              <a:rPr lang="en-US" sz="1600" dirty="0">
                <a:cs typeface="Times New Roman" panose="02020603050405020304" pitchFamily="18" charset="0"/>
              </a:rPr>
              <a:t>, </a:t>
            </a:r>
            <a:r>
              <a:rPr lang="en-US" sz="1600" dirty="0" err="1">
                <a:cs typeface="Times New Roman" panose="02020603050405020304" pitchFamily="18" charset="0"/>
              </a:rPr>
              <a:t>Šiauliuose</a:t>
            </a:r>
            <a:r>
              <a:rPr lang="en-US" sz="1600" dirty="0">
                <a:cs typeface="Times New Roman" panose="02020603050405020304" pitchFamily="18" charset="0"/>
              </a:rPr>
              <a:t>, </a:t>
            </a:r>
            <a:r>
              <a:rPr lang="en-US" sz="1600" dirty="0" err="1">
                <a:cs typeface="Times New Roman" panose="02020603050405020304" pitchFamily="18" charset="0"/>
              </a:rPr>
              <a:t>Žemaičių</a:t>
            </a:r>
            <a:r>
              <a:rPr lang="en-US" sz="1600" dirty="0">
                <a:cs typeface="Times New Roman" panose="02020603050405020304" pitchFamily="18" charset="0"/>
              </a:rPr>
              <a:t> </a:t>
            </a:r>
            <a:r>
              <a:rPr lang="en-US" sz="1600" dirty="0" err="1">
                <a:cs typeface="Times New Roman" panose="02020603050405020304" pitchFamily="18" charset="0"/>
              </a:rPr>
              <a:t>Kalvarijoje</a:t>
            </a:r>
            <a:r>
              <a:rPr lang="en-US" sz="1600" dirty="0">
                <a:cs typeface="Times New Roman" panose="02020603050405020304" pitchFamily="18" charset="0"/>
              </a:rPr>
              <a:t>, </a:t>
            </a:r>
            <a:r>
              <a:rPr lang="en-US" sz="1600" dirty="0" err="1">
                <a:cs typeface="Times New Roman" panose="02020603050405020304" pitchFamily="18" charset="0"/>
              </a:rPr>
              <a:t>Salantuose</a:t>
            </a:r>
            <a:r>
              <a:rPr lang="en-US" sz="1600" dirty="0">
                <a:cs typeface="Times New Roman" panose="02020603050405020304" pitchFamily="18" charset="0"/>
              </a:rPr>
              <a:t>, </a:t>
            </a:r>
            <a:r>
              <a:rPr lang="en-US" sz="1600" dirty="0" err="1">
                <a:cs typeface="Times New Roman" panose="02020603050405020304" pitchFamily="18" charset="0"/>
              </a:rPr>
              <a:t>Skuode</a:t>
            </a:r>
            <a:r>
              <a:rPr lang="en-US" sz="1600" dirty="0">
                <a:cs typeface="Times New Roman" panose="02020603050405020304" pitchFamily="18" charset="0"/>
              </a:rPr>
              <a:t> </a:t>
            </a:r>
            <a:r>
              <a:rPr lang="en-US" sz="1600" dirty="0" err="1">
                <a:cs typeface="Times New Roman" panose="02020603050405020304" pitchFamily="18" charset="0"/>
              </a:rPr>
              <a:t>bei</a:t>
            </a:r>
            <a:r>
              <a:rPr lang="en-US" sz="1600" dirty="0">
                <a:cs typeface="Times New Roman" panose="02020603050405020304" pitchFamily="18" charset="0"/>
              </a:rPr>
              <a:t> kai </a:t>
            </a:r>
            <a:r>
              <a:rPr lang="en-US" sz="1600" dirty="0" err="1">
                <a:cs typeface="Times New Roman" panose="02020603050405020304" pitchFamily="18" charset="0"/>
              </a:rPr>
              <a:t>kuriuose</a:t>
            </a:r>
            <a:r>
              <a:rPr lang="en-US" sz="1600" dirty="0">
                <a:cs typeface="Times New Roman" panose="02020603050405020304" pitchFamily="18" charset="0"/>
              </a:rPr>
              <a:t> </a:t>
            </a:r>
            <a:r>
              <a:rPr lang="en-US" sz="1600" dirty="0" err="1">
                <a:cs typeface="Times New Roman" panose="02020603050405020304" pitchFamily="18" charset="0"/>
              </a:rPr>
              <a:t>kituose</a:t>
            </a:r>
            <a:r>
              <a:rPr lang="en-US" sz="1600" dirty="0">
                <a:cs typeface="Times New Roman" panose="02020603050405020304" pitchFamily="18" charset="0"/>
              </a:rPr>
              <a:t> </a:t>
            </a:r>
            <a:r>
              <a:rPr lang="en-US" sz="1600" dirty="0" err="1">
                <a:cs typeface="Times New Roman" panose="02020603050405020304" pitchFamily="18" charset="0"/>
              </a:rPr>
              <a:t>didesniuose</a:t>
            </a:r>
            <a:r>
              <a:rPr lang="en-US" sz="1600" dirty="0">
                <a:cs typeface="Times New Roman" panose="02020603050405020304" pitchFamily="18" charset="0"/>
              </a:rPr>
              <a:t> </a:t>
            </a:r>
            <a:r>
              <a:rPr lang="en-US" sz="1600" dirty="0" err="1">
                <a:cs typeface="Times New Roman" panose="02020603050405020304" pitchFamily="18" charset="0"/>
              </a:rPr>
              <a:t>Žemaitijos</a:t>
            </a:r>
            <a:r>
              <a:rPr lang="en-US" sz="1600" dirty="0">
                <a:cs typeface="Times New Roman" panose="02020603050405020304" pitchFamily="18" charset="0"/>
              </a:rPr>
              <a:t> </a:t>
            </a:r>
            <a:r>
              <a:rPr lang="en-US" sz="1600" dirty="0" err="1">
                <a:cs typeface="Times New Roman" panose="02020603050405020304" pitchFamily="18" charset="0"/>
              </a:rPr>
              <a:t>miesteliuose</a:t>
            </a:r>
            <a:r>
              <a:rPr lang="en-US" sz="1600" dirty="0">
                <a:cs typeface="Times New Roman" panose="02020603050405020304" pitchFamily="18" charset="0"/>
              </a:rPr>
              <a:t>. </a:t>
            </a:r>
          </a:p>
          <a:p>
            <a:pPr marL="0">
              <a:lnSpc>
                <a:spcPct val="100000"/>
              </a:lnSpc>
              <a:spcBef>
                <a:spcPts val="300"/>
              </a:spcBef>
              <a:spcAft>
                <a:spcPts val="300"/>
              </a:spcAft>
              <a:buFont typeface="Wingdings" panose="05000000000000000000" pitchFamily="2" charset="2"/>
              <a:buChar char="Ø"/>
            </a:pPr>
            <a:r>
              <a:rPr lang="en-US" sz="1600" dirty="0" err="1">
                <a:cs typeface="Times New Roman" panose="02020603050405020304" pitchFamily="18" charset="0"/>
              </a:rPr>
              <a:t>Stebėtinai</a:t>
            </a:r>
            <a:r>
              <a:rPr lang="en-US" sz="1600" dirty="0">
                <a:cs typeface="Times New Roman" panose="02020603050405020304" pitchFamily="18" charset="0"/>
              </a:rPr>
              <a:t> </a:t>
            </a:r>
            <a:r>
              <a:rPr lang="en-US" sz="1600" dirty="0" err="1">
                <a:cs typeface="Times New Roman" panose="02020603050405020304" pitchFamily="18" charset="0"/>
              </a:rPr>
              <a:t>daug</a:t>
            </a:r>
            <a:r>
              <a:rPr lang="en-US" sz="1600" dirty="0">
                <a:cs typeface="Times New Roman" panose="02020603050405020304" pitchFamily="18" charset="0"/>
              </a:rPr>
              <a:t> </a:t>
            </a:r>
            <a:r>
              <a:rPr lang="en-US" sz="1600" dirty="0" err="1">
                <a:cs typeface="Times New Roman" panose="02020603050405020304" pitchFamily="18" charset="0"/>
              </a:rPr>
              <a:t>žmonių</a:t>
            </a:r>
            <a:r>
              <a:rPr lang="lt-LT" sz="1600" dirty="0">
                <a:cs typeface="Times New Roman" panose="02020603050405020304" pitchFamily="18" charset="0"/>
              </a:rPr>
              <a:t> –</a:t>
            </a:r>
            <a:r>
              <a:rPr lang="en-US" sz="1600" dirty="0">
                <a:cs typeface="Times New Roman" panose="02020603050405020304" pitchFamily="18" charset="0"/>
              </a:rPr>
              <a:t> net po </a:t>
            </a:r>
            <a:r>
              <a:rPr lang="en-US" sz="1600" dirty="0" err="1">
                <a:cs typeface="Times New Roman" panose="02020603050405020304" pitchFamily="18" charset="0"/>
              </a:rPr>
              <a:t>kelis</a:t>
            </a:r>
            <a:r>
              <a:rPr lang="en-US" sz="1600" dirty="0">
                <a:cs typeface="Times New Roman" panose="02020603050405020304" pitchFamily="18" charset="0"/>
              </a:rPr>
              <a:t> </a:t>
            </a:r>
            <a:r>
              <a:rPr lang="en-US" sz="1600" dirty="0" err="1">
                <a:cs typeface="Times New Roman" panose="02020603050405020304" pitchFamily="18" charset="0"/>
              </a:rPr>
              <a:t>šimtus</a:t>
            </a:r>
            <a:r>
              <a:rPr lang="lt-LT" sz="1600" dirty="0">
                <a:cs typeface="Times New Roman" panose="02020603050405020304" pitchFamily="18" charset="0"/>
              </a:rPr>
              <a:t> –</a:t>
            </a:r>
            <a:r>
              <a:rPr lang="en-US" sz="1600" dirty="0">
                <a:cs typeface="Times New Roman" panose="02020603050405020304" pitchFamily="18" charset="0"/>
              </a:rPr>
              <a:t> į </a:t>
            </a:r>
            <a:r>
              <a:rPr lang="en-US" sz="1600" dirty="0" err="1">
                <a:cs typeface="Times New Roman" panose="02020603050405020304" pitchFamily="18" charset="0"/>
              </a:rPr>
              <a:t>tokius</a:t>
            </a:r>
            <a:r>
              <a:rPr lang="en-US" sz="1600" dirty="0">
                <a:cs typeface="Times New Roman" panose="02020603050405020304" pitchFamily="18" charset="0"/>
              </a:rPr>
              <a:t> </a:t>
            </a:r>
            <a:r>
              <a:rPr lang="en-US" sz="1600" dirty="0" err="1">
                <a:cs typeface="Times New Roman" panose="02020603050405020304" pitchFamily="18" charset="0"/>
              </a:rPr>
              <a:t>renginius</a:t>
            </a:r>
            <a:r>
              <a:rPr lang="en-US" sz="1600" dirty="0">
                <a:cs typeface="Times New Roman" panose="02020603050405020304" pitchFamily="18" charset="0"/>
              </a:rPr>
              <a:t> </a:t>
            </a:r>
            <a:r>
              <a:rPr lang="en-US" sz="1600" dirty="0" err="1">
                <a:cs typeface="Times New Roman" panose="02020603050405020304" pitchFamily="18" charset="0"/>
              </a:rPr>
              <a:t>susirinkdavo</a:t>
            </a:r>
            <a:r>
              <a:rPr lang="en-US" sz="1600" dirty="0">
                <a:cs typeface="Times New Roman" panose="02020603050405020304" pitchFamily="18" charset="0"/>
              </a:rPr>
              <a:t> karo </a:t>
            </a:r>
            <a:r>
              <a:rPr lang="en-US" sz="1600" dirty="0" err="1">
                <a:cs typeface="Times New Roman" panose="02020603050405020304" pitchFamily="18" charset="0"/>
              </a:rPr>
              <a:t>metais</a:t>
            </a:r>
            <a:r>
              <a:rPr lang="en-US" sz="1600" dirty="0">
                <a:cs typeface="Times New Roman" panose="02020603050405020304" pitchFamily="18" charset="0"/>
              </a:rPr>
              <a:t>.</a:t>
            </a:r>
            <a:r>
              <a:rPr lang="lt-LT" sz="1600" dirty="0">
                <a:cs typeface="Times New Roman" panose="02020603050405020304" pitchFamily="18" charset="0"/>
              </a:rPr>
              <a:t> </a:t>
            </a:r>
            <a:r>
              <a:rPr lang="en-US" sz="1600" dirty="0">
                <a:cs typeface="Times New Roman" panose="02020603050405020304" pitchFamily="18" charset="0"/>
              </a:rPr>
              <a:t>Kaip </a:t>
            </a:r>
            <a:r>
              <a:rPr lang="en-US" sz="1600" dirty="0" err="1">
                <a:cs typeface="Times New Roman" panose="02020603050405020304" pitchFamily="18" charset="0"/>
              </a:rPr>
              <a:t>yra</a:t>
            </a:r>
            <a:r>
              <a:rPr lang="en-US" sz="1600" dirty="0">
                <a:cs typeface="Times New Roman" panose="02020603050405020304" pitchFamily="18" charset="0"/>
              </a:rPr>
              <a:t> </a:t>
            </a:r>
            <a:r>
              <a:rPr lang="en-US" sz="1600" dirty="0" err="1">
                <a:cs typeface="Times New Roman" panose="02020603050405020304" pitchFamily="18" charset="0"/>
              </a:rPr>
              <a:t>rašęs</a:t>
            </a:r>
            <a:r>
              <a:rPr lang="en-US" sz="1600" dirty="0">
                <a:cs typeface="Times New Roman" panose="02020603050405020304" pitchFamily="18" charset="0"/>
              </a:rPr>
              <a:t> P</a:t>
            </a:r>
            <a:r>
              <a:rPr lang="lt-LT" sz="1600" dirty="0" err="1">
                <a:cs typeface="Times New Roman" panose="02020603050405020304" pitchFamily="18" charset="0"/>
              </a:rPr>
              <a:t>ranas</a:t>
            </a:r>
            <a:r>
              <a:rPr lang="en-US" sz="1600" dirty="0">
                <a:cs typeface="Times New Roman" panose="02020603050405020304" pitchFamily="18" charset="0"/>
              </a:rPr>
              <a:t> </a:t>
            </a:r>
            <a:r>
              <a:rPr lang="en-US" sz="1600" dirty="0" err="1">
                <a:cs typeface="Times New Roman" panose="02020603050405020304" pitchFamily="18" charset="0"/>
              </a:rPr>
              <a:t>Genys</a:t>
            </a:r>
            <a:r>
              <a:rPr lang="en-US" sz="1600" dirty="0">
                <a:cs typeface="Times New Roman" panose="02020603050405020304" pitchFamily="18" charset="0"/>
              </a:rPr>
              <a:t>, </a:t>
            </a:r>
            <a:r>
              <a:rPr lang="lt-LT" sz="1600" b="1" dirty="0">
                <a:cs typeface="Times New Roman" panose="02020603050405020304" pitchFamily="18" charset="0"/>
              </a:rPr>
              <a:t>„</a:t>
            </a:r>
            <a:r>
              <a:rPr lang="en-US" sz="1600" b="1" dirty="0" err="1">
                <a:cs typeface="Times New Roman" panose="02020603050405020304" pitchFamily="18" charset="0"/>
              </a:rPr>
              <a:t>visur</a:t>
            </a:r>
            <a:r>
              <a:rPr lang="en-US" sz="1600" b="1" dirty="0">
                <a:cs typeface="Times New Roman" panose="02020603050405020304" pitchFamily="18" charset="0"/>
              </a:rPr>
              <a:t> </a:t>
            </a:r>
            <a:r>
              <a:rPr lang="en-US" sz="1600" b="1" dirty="0" err="1">
                <a:cs typeface="Times New Roman" panose="02020603050405020304" pitchFamily="18" charset="0"/>
              </a:rPr>
              <a:t>žemaičiai</a:t>
            </a:r>
            <a:r>
              <a:rPr lang="en-US" sz="1600" b="1" dirty="0">
                <a:cs typeface="Times New Roman" panose="02020603050405020304" pitchFamily="18" charset="0"/>
              </a:rPr>
              <a:t> </a:t>
            </a:r>
            <a:r>
              <a:rPr lang="en-US" sz="1600" b="1" dirty="0" err="1">
                <a:cs typeface="Times New Roman" panose="02020603050405020304" pitchFamily="18" charset="0"/>
              </a:rPr>
              <a:t>rašytojai</a:t>
            </a:r>
            <a:r>
              <a:rPr lang="en-US" sz="1600" b="1" dirty="0">
                <a:cs typeface="Times New Roman" panose="02020603050405020304" pitchFamily="18" charset="0"/>
              </a:rPr>
              <a:t> </a:t>
            </a:r>
            <a:r>
              <a:rPr lang="en-US" sz="1600" b="1" dirty="0" err="1">
                <a:cs typeface="Times New Roman" panose="02020603050405020304" pitchFamily="18" charset="0"/>
              </a:rPr>
              <a:t>būdavo</a:t>
            </a:r>
            <a:r>
              <a:rPr lang="en-US" sz="1600" b="1" dirty="0">
                <a:cs typeface="Times New Roman" panose="02020603050405020304" pitchFamily="18" charset="0"/>
              </a:rPr>
              <a:t> </a:t>
            </a:r>
            <a:r>
              <a:rPr lang="en-US" sz="1600" b="1" dirty="0" err="1">
                <a:cs typeface="Times New Roman" panose="02020603050405020304" pitchFamily="18" charset="0"/>
              </a:rPr>
              <a:t>sutinkami</a:t>
            </a:r>
            <a:r>
              <a:rPr lang="en-US" sz="1600" b="1" dirty="0">
                <a:cs typeface="Times New Roman" panose="02020603050405020304" pitchFamily="18" charset="0"/>
              </a:rPr>
              <a:t> </a:t>
            </a:r>
            <a:r>
              <a:rPr lang="en-US" sz="1600" b="1" dirty="0" err="1">
                <a:cs typeface="Times New Roman" panose="02020603050405020304" pitchFamily="18" charset="0"/>
              </a:rPr>
              <a:t>nepaprastai</a:t>
            </a:r>
            <a:r>
              <a:rPr lang="en-US" sz="1600" b="1" dirty="0">
                <a:cs typeface="Times New Roman" panose="02020603050405020304" pitchFamily="18" charset="0"/>
              </a:rPr>
              <a:t> </a:t>
            </a:r>
            <a:r>
              <a:rPr lang="en-US" sz="1600" b="1" dirty="0" err="1">
                <a:cs typeface="Times New Roman" panose="02020603050405020304" pitchFamily="18" charset="0"/>
              </a:rPr>
              <a:t>nuoširdžiai</a:t>
            </a:r>
            <a:r>
              <a:rPr lang="en-US" sz="1600" b="1" dirty="0">
                <a:cs typeface="Times New Roman" panose="02020603050405020304" pitchFamily="18" charset="0"/>
              </a:rPr>
              <a:t>, </a:t>
            </a:r>
            <a:r>
              <a:rPr lang="en-US" sz="1600" b="1" dirty="0" err="1">
                <a:cs typeface="Times New Roman" panose="02020603050405020304" pitchFamily="18" charset="0"/>
              </a:rPr>
              <a:t>visur</a:t>
            </a:r>
            <a:r>
              <a:rPr lang="en-US" sz="1600" b="1" dirty="0">
                <a:cs typeface="Times New Roman" panose="02020603050405020304" pitchFamily="18" charset="0"/>
              </a:rPr>
              <a:t> </a:t>
            </a:r>
            <a:r>
              <a:rPr lang="en-US" sz="1600" b="1" dirty="0" err="1">
                <a:cs typeface="Times New Roman" panose="02020603050405020304" pitchFamily="18" charset="0"/>
              </a:rPr>
              <a:t>salės</a:t>
            </a:r>
            <a:r>
              <a:rPr lang="en-US" sz="1600" b="1" dirty="0">
                <a:cs typeface="Times New Roman" panose="02020603050405020304" pitchFamily="18" charset="0"/>
              </a:rPr>
              <a:t> </a:t>
            </a:r>
            <a:r>
              <a:rPr lang="en-US" sz="1600" b="1" dirty="0" err="1">
                <a:cs typeface="Times New Roman" panose="02020603050405020304" pitchFamily="18" charset="0"/>
              </a:rPr>
              <a:t>lūžo</a:t>
            </a:r>
            <a:r>
              <a:rPr lang="en-US" sz="1600" b="1" dirty="0">
                <a:cs typeface="Times New Roman" panose="02020603050405020304" pitchFamily="18" charset="0"/>
              </a:rPr>
              <a:t> </a:t>
            </a:r>
            <a:r>
              <a:rPr lang="en-US" sz="1600" b="1" dirty="0" err="1">
                <a:cs typeface="Times New Roman" panose="02020603050405020304" pitchFamily="18" charset="0"/>
              </a:rPr>
              <a:t>nuo</a:t>
            </a:r>
            <a:r>
              <a:rPr lang="en-US" sz="1600" b="1" dirty="0">
                <a:cs typeface="Times New Roman" panose="02020603050405020304" pitchFamily="18" charset="0"/>
              </a:rPr>
              <a:t> </a:t>
            </a:r>
            <a:r>
              <a:rPr lang="en-US" sz="1600" b="1" dirty="0" err="1">
                <a:cs typeface="Times New Roman" panose="02020603050405020304" pitchFamily="18" charset="0"/>
              </a:rPr>
              <a:t>žmoni</a:t>
            </a:r>
            <a:r>
              <a:rPr lang="lt-LT" sz="1600" b="1" dirty="0">
                <a:cs typeface="Times New Roman" panose="02020603050405020304" pitchFamily="18" charset="0"/>
              </a:rPr>
              <a:t>ų</a:t>
            </a:r>
            <a:r>
              <a:rPr lang="en-US" sz="1600" b="1" dirty="0">
                <a:cs typeface="Times New Roman" panose="02020603050405020304" pitchFamily="18" charset="0"/>
              </a:rPr>
              <a:t>, </a:t>
            </a:r>
            <a:r>
              <a:rPr lang="en-US" sz="1600" b="1" dirty="0" err="1">
                <a:cs typeface="Times New Roman" panose="02020603050405020304" pitchFamily="18" charset="0"/>
              </a:rPr>
              <a:t>visur</a:t>
            </a:r>
            <a:r>
              <a:rPr lang="en-US" sz="1600" b="1" dirty="0">
                <a:cs typeface="Times New Roman" panose="02020603050405020304" pitchFamily="18" charset="0"/>
              </a:rPr>
              <a:t> </a:t>
            </a:r>
            <a:r>
              <a:rPr lang="en-US" sz="1600" b="1" dirty="0" err="1">
                <a:cs typeface="Times New Roman" panose="02020603050405020304" pitchFamily="18" charset="0"/>
              </a:rPr>
              <a:t>žemaičiai</a:t>
            </a:r>
            <a:r>
              <a:rPr lang="en-US" sz="1600" b="1" dirty="0">
                <a:cs typeface="Times New Roman" panose="02020603050405020304" pitchFamily="18" charset="0"/>
              </a:rPr>
              <a:t> </a:t>
            </a:r>
            <a:r>
              <a:rPr lang="en-US" sz="1600" b="1" dirty="0" err="1">
                <a:cs typeface="Times New Roman" panose="02020603050405020304" pitchFamily="18" charset="0"/>
              </a:rPr>
              <a:t>savo</a:t>
            </a:r>
            <a:r>
              <a:rPr lang="en-US" sz="1600" b="1" dirty="0">
                <a:cs typeface="Times New Roman" panose="02020603050405020304" pitchFamily="18" charset="0"/>
              </a:rPr>
              <a:t> </a:t>
            </a:r>
            <a:r>
              <a:rPr lang="en-US" sz="1600" b="1" dirty="0" err="1">
                <a:cs typeface="Times New Roman" panose="02020603050405020304" pitchFamily="18" charset="0"/>
              </a:rPr>
              <a:t>rašytojų</a:t>
            </a:r>
            <a:r>
              <a:rPr lang="en-US" sz="1600" b="1" dirty="0">
                <a:cs typeface="Times New Roman" panose="02020603050405020304" pitchFamily="18" charset="0"/>
              </a:rPr>
              <a:t> </a:t>
            </a:r>
            <a:r>
              <a:rPr lang="en-US" sz="1600" b="1" dirty="0" err="1">
                <a:cs typeface="Times New Roman" panose="02020603050405020304" pitchFamily="18" charset="0"/>
              </a:rPr>
              <a:t>klausėsi</a:t>
            </a:r>
            <a:r>
              <a:rPr lang="en-US" sz="1600" b="1" dirty="0">
                <a:cs typeface="Times New Roman" panose="02020603050405020304" pitchFamily="18" charset="0"/>
              </a:rPr>
              <a:t> </a:t>
            </a:r>
            <a:r>
              <a:rPr lang="en-US" sz="1600" b="1" dirty="0" err="1">
                <a:cs typeface="Times New Roman" panose="02020603050405020304" pitchFamily="18" charset="0"/>
              </a:rPr>
              <a:t>susijaudinę</a:t>
            </a:r>
            <a:r>
              <a:rPr lang="en-US" sz="1600" b="1" dirty="0">
                <a:cs typeface="Times New Roman" panose="02020603050405020304" pitchFamily="18" charset="0"/>
              </a:rPr>
              <a:t> </a:t>
            </a:r>
            <a:r>
              <a:rPr lang="en-US" sz="1600" b="1" dirty="0" err="1">
                <a:cs typeface="Times New Roman" panose="02020603050405020304" pitchFamily="18" charset="0"/>
              </a:rPr>
              <a:t>ir</a:t>
            </a:r>
            <a:r>
              <a:rPr lang="en-US" sz="1600" b="1" dirty="0">
                <a:cs typeface="Times New Roman" panose="02020603050405020304" pitchFamily="18" charset="0"/>
              </a:rPr>
              <a:t> </a:t>
            </a:r>
            <a:r>
              <a:rPr lang="en-US" sz="1600" b="1" dirty="0" err="1">
                <a:cs typeface="Times New Roman" panose="02020603050405020304" pitchFamily="18" charset="0"/>
              </a:rPr>
              <a:t>gėrėjosi</a:t>
            </a:r>
            <a:r>
              <a:rPr lang="en-US" sz="1600" b="1" dirty="0">
                <a:cs typeface="Times New Roman" panose="02020603050405020304" pitchFamily="18" charset="0"/>
              </a:rPr>
              <a:t> </a:t>
            </a:r>
            <a:r>
              <a:rPr lang="en-US" sz="1600" b="1" dirty="0" err="1">
                <a:cs typeface="Times New Roman" panose="02020603050405020304" pitchFamily="18" charset="0"/>
              </a:rPr>
              <a:t>išgirdę</a:t>
            </a:r>
            <a:r>
              <a:rPr lang="en-US" sz="1600" b="1" dirty="0">
                <a:cs typeface="Times New Roman" panose="02020603050405020304" pitchFamily="18" charset="0"/>
              </a:rPr>
              <a:t> </a:t>
            </a:r>
            <a:r>
              <a:rPr lang="en-US" sz="1600" b="1" dirty="0" err="1">
                <a:cs typeface="Times New Roman" panose="02020603050405020304" pitchFamily="18" charset="0"/>
              </a:rPr>
              <a:t>literatūros</a:t>
            </a:r>
            <a:r>
              <a:rPr lang="en-US" sz="1600" b="1" dirty="0">
                <a:cs typeface="Times New Roman" panose="02020603050405020304" pitchFamily="18" charset="0"/>
              </a:rPr>
              <a:t> </a:t>
            </a:r>
            <a:r>
              <a:rPr lang="en-US" sz="1600" b="1" dirty="0" err="1">
                <a:cs typeface="Times New Roman" panose="02020603050405020304" pitchFamily="18" charset="0"/>
              </a:rPr>
              <a:t>žodį</a:t>
            </a:r>
            <a:r>
              <a:rPr lang="en-US" sz="1600" b="1" dirty="0">
                <a:cs typeface="Times New Roman" panose="02020603050405020304" pitchFamily="18" charset="0"/>
              </a:rPr>
              <a:t> </a:t>
            </a:r>
            <a:r>
              <a:rPr lang="en-US" sz="1600" b="1" dirty="0" err="1">
                <a:cs typeface="Times New Roman" panose="02020603050405020304" pitchFamily="18" charset="0"/>
              </a:rPr>
              <a:t>žemaitiškai</a:t>
            </a:r>
            <a:r>
              <a:rPr lang="lt-LT" sz="1600" b="1" dirty="0">
                <a:cs typeface="Times New Roman" panose="02020603050405020304" pitchFamily="18" charset="0"/>
              </a:rPr>
              <a:t>“ </a:t>
            </a:r>
            <a:r>
              <a:rPr lang="lt-LT" sz="1600" dirty="0">
                <a:cs typeface="Times New Roman" panose="02020603050405020304" pitchFamily="18" charset="0"/>
              </a:rPr>
              <a:t>(„</a:t>
            </a:r>
            <a:r>
              <a:rPr lang="en-US" sz="1600" dirty="0" err="1">
                <a:cs typeface="Times New Roman" panose="02020603050405020304" pitchFamily="18" charset="0"/>
              </a:rPr>
              <a:t>Žemaičių</a:t>
            </a:r>
            <a:r>
              <a:rPr lang="en-US" sz="1600" dirty="0">
                <a:cs typeface="Times New Roman" panose="02020603050405020304" pitchFamily="18" charset="0"/>
              </a:rPr>
              <a:t> </a:t>
            </a:r>
            <a:r>
              <a:rPr lang="en-US" sz="1600" dirty="0" err="1">
                <a:cs typeface="Times New Roman" panose="02020603050405020304" pitchFamily="18" charset="0"/>
              </a:rPr>
              <a:t>žemė</a:t>
            </a:r>
            <a:r>
              <a:rPr lang="lt-LT" sz="1600" dirty="0">
                <a:cs typeface="Times New Roman" panose="02020603050405020304" pitchFamily="18" charset="0"/>
              </a:rPr>
              <a:t>“, </a:t>
            </a:r>
            <a:r>
              <a:rPr lang="en-US" sz="1600" dirty="0">
                <a:cs typeface="Times New Roman" panose="02020603050405020304" pitchFamily="18" charset="0"/>
              </a:rPr>
              <a:t>1942 m.</a:t>
            </a:r>
            <a:r>
              <a:rPr lang="lt-LT" sz="1600" dirty="0">
                <a:cs typeface="Times New Roman" panose="02020603050405020304" pitchFamily="18" charset="0"/>
              </a:rPr>
              <a:t> </a:t>
            </a:r>
            <a:r>
              <a:rPr lang="en-US" sz="1600" dirty="0" err="1">
                <a:cs typeface="Times New Roman" panose="02020603050405020304" pitchFamily="18" charset="0"/>
              </a:rPr>
              <a:t>rugsėjo</a:t>
            </a:r>
            <a:r>
              <a:rPr lang="en-US" sz="1600" dirty="0">
                <a:cs typeface="Times New Roman" panose="02020603050405020304" pitchFamily="18" charset="0"/>
              </a:rPr>
              <a:t> 26 d.).</a:t>
            </a:r>
            <a:endParaRPr lang="lt-LT" sz="1600" dirty="0">
              <a:cs typeface="Times New Roman" panose="02020603050405020304" pitchFamily="18" charset="0"/>
            </a:endParaRPr>
          </a:p>
          <a:p>
            <a:pPr marL="0">
              <a:lnSpc>
                <a:spcPct val="120000"/>
              </a:lnSpc>
              <a:spcBef>
                <a:spcPts val="300"/>
              </a:spcBef>
              <a:spcAft>
                <a:spcPts val="300"/>
              </a:spcAft>
            </a:pPr>
            <a:r>
              <a:rPr lang="en-US" sz="1600" dirty="0">
                <a:latin typeface="Times New Roman" panose="02020603050405020304" pitchFamily="18" charset="0"/>
                <a:cs typeface="Times New Roman" panose="02020603050405020304" pitchFamily="18" charset="0"/>
              </a:rPr>
              <a:t>Karo </a:t>
            </a:r>
            <a:r>
              <a:rPr lang="en-US" sz="1600" dirty="0" err="1">
                <a:latin typeface="Times New Roman" panose="02020603050405020304" pitchFamily="18" charset="0"/>
                <a:cs typeface="Times New Roman" panose="02020603050405020304" pitchFamily="18" charset="0"/>
              </a:rPr>
              <a:t>metais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žemaičius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sambūriečius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rėmė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Lietuvių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Žemaičių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meno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mokslo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centras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draugija</a:t>
            </a:r>
            <a:r>
              <a:rPr lang="en-US" sz="1600" dirty="0">
                <a:latin typeface="Times New Roman" panose="02020603050405020304" pitchFamily="18" charset="0"/>
                <a:cs typeface="Times New Roman" panose="02020603050405020304" pitchFamily="18" charset="0"/>
              </a:rPr>
              <a:t>). </a:t>
            </a:r>
          </a:p>
          <a:p>
            <a:pPr marL="0">
              <a:lnSpc>
                <a:spcPct val="120000"/>
              </a:lnSpc>
              <a:spcBef>
                <a:spcPts val="300"/>
              </a:spcBef>
              <a:spcAft>
                <a:spcPts val="300"/>
              </a:spcAft>
            </a:pPr>
            <a:r>
              <a:rPr lang="en-US" sz="1600" dirty="0">
                <a:latin typeface="Times New Roman" panose="02020603050405020304" pitchFamily="18" charset="0"/>
                <a:cs typeface="Times New Roman" panose="02020603050405020304" pitchFamily="18" charset="0"/>
              </a:rPr>
              <a:t>1944 m</a:t>
            </a:r>
            <a:r>
              <a:rPr lang="lt-LT" sz="1600"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vasario</a:t>
            </a:r>
            <a:r>
              <a:rPr lang="en-US" sz="1600" dirty="0">
                <a:latin typeface="Times New Roman" panose="02020603050405020304" pitchFamily="18" charset="0"/>
                <a:cs typeface="Times New Roman" panose="02020603050405020304" pitchFamily="18" charset="0"/>
              </a:rPr>
              <a:t> 7 </a:t>
            </a:r>
            <a:r>
              <a:rPr lang="en-US" sz="1600" dirty="0" err="1">
                <a:latin typeface="Times New Roman" panose="02020603050405020304" pitchFamily="18" charset="0"/>
                <a:cs typeface="Times New Roman" panose="02020603050405020304" pitchFamily="18" charset="0"/>
              </a:rPr>
              <a:t>d.Mažeikiuose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surengtas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trisdešimtasis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šio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sambūrio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kūrybos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vakaras</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Kaip po </a:t>
            </a:r>
            <a:r>
              <a:rPr lang="en-US" sz="1600" dirty="0" err="1">
                <a:latin typeface="Times New Roman" panose="02020603050405020304" pitchFamily="18" charset="0"/>
                <a:cs typeface="Times New Roman" panose="02020603050405020304" pitchFamily="18" charset="0"/>
              </a:rPr>
              <a:t>šio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renginio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rašė</a:t>
            </a:r>
            <a:r>
              <a:rPr lang="lt-LT"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B. </a:t>
            </a:r>
            <a:r>
              <a:rPr lang="en-US" sz="1600" dirty="0" err="1">
                <a:latin typeface="Times New Roman" panose="02020603050405020304" pitchFamily="18" charset="0"/>
                <a:cs typeface="Times New Roman" panose="02020603050405020304" pitchFamily="18" charset="0"/>
              </a:rPr>
              <a:t>Novaiša</a:t>
            </a: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Žemaičių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žemėje</a:t>
            </a:r>
            <a:r>
              <a:rPr lang="lt-LT" sz="1600"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1944 m. </a:t>
            </a:r>
            <a:r>
              <a:rPr lang="en-US" sz="1600" dirty="0" err="1">
                <a:latin typeface="Times New Roman" panose="02020603050405020304" pitchFamily="18" charset="0"/>
                <a:cs typeface="Times New Roman" panose="02020603050405020304" pitchFamily="18" charset="0"/>
              </a:rPr>
              <a:t>vasario</a:t>
            </a:r>
            <a:r>
              <a:rPr lang="en-US" sz="1600" dirty="0">
                <a:latin typeface="Times New Roman" panose="02020603050405020304" pitchFamily="18" charset="0"/>
                <a:cs typeface="Times New Roman" panose="02020603050405020304" pitchFamily="18" charset="0"/>
              </a:rPr>
              <a:t> 19 d.</a:t>
            </a:r>
            <a:r>
              <a:rPr lang="lt-LT" sz="1600"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tai </a:t>
            </a:r>
            <a:r>
              <a:rPr lang="en-US" sz="1600" i="1" dirty="0" err="1">
                <a:latin typeface="Times New Roman" panose="02020603050405020304" pitchFamily="18" charset="0"/>
                <a:cs typeface="Times New Roman" panose="02020603050405020304" pitchFamily="18" charset="0"/>
              </a:rPr>
              <a:t>yra</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didelis</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Žemaičių</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kultūrinis</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judėjimas</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kuris</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mūsų</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tautiniam</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atgimimui</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padarė</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labai</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teigiamą</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reikšmę</a:t>
            </a:r>
            <a:r>
              <a:rPr lang="en-US" sz="1600" i="1" dirty="0">
                <a:latin typeface="Times New Roman" panose="02020603050405020304" pitchFamily="18" charset="0"/>
                <a:cs typeface="Times New Roman" panose="02020603050405020304" pitchFamily="18" charset="0"/>
              </a:rPr>
              <a:t>.</a:t>
            </a:r>
            <a:r>
              <a:rPr lang="lt-LT"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Nepasiekė</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jis</a:t>
            </a:r>
            <a:r>
              <a:rPr lang="en-US" sz="1600" i="1" dirty="0">
                <a:latin typeface="Times New Roman" panose="02020603050405020304" pitchFamily="18" charset="0"/>
                <a:cs typeface="Times New Roman" panose="02020603050405020304" pitchFamily="18" charset="0"/>
              </a:rPr>
              <a:t> tik </a:t>
            </a:r>
            <a:r>
              <a:rPr lang="en-US" sz="1600" i="1" dirty="0" err="1">
                <a:latin typeface="Times New Roman" panose="02020603050405020304" pitchFamily="18" charset="0"/>
                <a:cs typeface="Times New Roman" panose="02020603050405020304" pitchFamily="18" charset="0"/>
              </a:rPr>
              <a:t>vieno</a:t>
            </a:r>
            <a:r>
              <a:rPr lang="lt-LT" sz="1600" i="1"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žemaičių</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kalba</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nebuvo</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sugrąžinta</a:t>
            </a:r>
            <a:r>
              <a:rPr lang="en-US" sz="1600" i="1" dirty="0">
                <a:latin typeface="Times New Roman" panose="02020603050405020304" pitchFamily="18" charset="0"/>
                <a:cs typeface="Times New Roman" panose="02020603050405020304" pitchFamily="18" charset="0"/>
              </a:rPr>
              <a:t> į </a:t>
            </a:r>
            <a:r>
              <a:rPr lang="en-US" sz="1600" i="1" dirty="0" err="1">
                <a:latin typeface="Times New Roman" panose="02020603050405020304" pitchFamily="18" charset="0"/>
                <a:cs typeface="Times New Roman" panose="02020603050405020304" pitchFamily="18" charset="0"/>
              </a:rPr>
              <a:t>oficialų</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gyvenimą</a:t>
            </a:r>
            <a:r>
              <a:rPr lang="en-US" sz="1600" i="1" dirty="0">
                <a:latin typeface="Times New Roman" panose="02020603050405020304" pitchFamily="18" charset="0"/>
                <a:cs typeface="Times New Roman" panose="02020603050405020304" pitchFamily="18" charset="0"/>
              </a:rPr>
              <a:t>.</a:t>
            </a:r>
            <a:r>
              <a:rPr lang="lt-LT" sz="1600" i="1" dirty="0">
                <a:latin typeface="Times New Roman" panose="02020603050405020304" pitchFamily="18" charset="0"/>
                <a:cs typeface="Times New Roman" panose="02020603050405020304" pitchFamily="18" charset="0"/>
              </a:rPr>
              <a:t>“</a:t>
            </a:r>
            <a:endParaRPr lang="en-US" sz="1600" i="1" dirty="0">
              <a:latin typeface="Times New Roman" panose="02020603050405020304" pitchFamily="18" charset="0"/>
              <a:cs typeface="Times New Roman" panose="02020603050405020304" pitchFamily="18" charset="0"/>
            </a:endParaRPr>
          </a:p>
          <a:p>
            <a:pPr marL="0">
              <a:lnSpc>
                <a:spcPct val="120000"/>
              </a:lnSpc>
              <a:spcBef>
                <a:spcPts val="300"/>
              </a:spcBef>
              <a:spcAft>
                <a:spcPts val="300"/>
              </a:spcAft>
            </a:pPr>
            <a:r>
              <a:rPr lang="en-US" sz="1600" dirty="0" err="1">
                <a:latin typeface="Times New Roman" panose="02020603050405020304" pitchFamily="18" charset="0"/>
                <a:cs typeface="Times New Roman" panose="02020603050405020304" pitchFamily="18" charset="0"/>
              </a:rPr>
              <a:t>Literatūros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kritik</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be </a:t>
            </a:r>
            <a:r>
              <a:rPr lang="en-US" sz="1600" dirty="0" err="1">
                <a:latin typeface="Times New Roman" panose="02020603050405020304" pitchFamily="18" charset="0"/>
                <a:cs typeface="Times New Roman" panose="02020603050405020304" pitchFamily="18" charset="0"/>
              </a:rPr>
              <a:t>kelių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mažų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išimči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liko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nepastebėti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šio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sambūrio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dalyvių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sukurti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žemaitiški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kūriniai</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Buvo</a:t>
            </a:r>
            <a:r>
              <a:rPr lang="en-US" sz="1600" dirty="0">
                <a:latin typeface="Times New Roman" panose="02020603050405020304" pitchFamily="18" charset="0"/>
                <a:cs typeface="Times New Roman" panose="02020603050405020304" pitchFamily="18" charset="0"/>
              </a:rPr>
              <a:t> net </a:t>
            </a:r>
            <a:r>
              <a:rPr lang="en-US" sz="1600" dirty="0" err="1">
                <a:latin typeface="Times New Roman" panose="02020603050405020304" pitchFamily="18" charset="0"/>
                <a:cs typeface="Times New Roman" panose="02020603050405020304" pitchFamily="18" charset="0"/>
              </a:rPr>
              <a:t>toki</a:t>
            </a:r>
            <a:r>
              <a:rPr lang="lt-LT" sz="1600" dirty="0">
                <a:latin typeface="Times New Roman" panose="02020603050405020304" pitchFamily="18" charset="0"/>
                <a:cs typeface="Times New Roman" panose="02020603050405020304" pitchFamily="18" charset="0"/>
              </a:rPr>
              <a:t>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kurie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kritikavo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šį</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sambūrį</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už</a:t>
            </a:r>
            <a:r>
              <a:rPr lang="en-US" sz="1600" dirty="0">
                <a:latin typeface="Times New Roman" panose="02020603050405020304" pitchFamily="18" charset="0"/>
                <a:cs typeface="Times New Roman" panose="02020603050405020304" pitchFamily="18" charset="0"/>
              </a:rPr>
              <a:t> jo </a:t>
            </a:r>
            <a:r>
              <a:rPr lang="en-US" sz="1600" dirty="0" err="1">
                <a:latin typeface="Times New Roman" panose="02020603050405020304" pitchFamily="18" charset="0"/>
                <a:cs typeface="Times New Roman" panose="02020603050405020304" pitchFamily="18" charset="0"/>
              </a:rPr>
              <a:t>išleistą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prozos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poezijos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antologij</a:t>
            </a:r>
            <a:r>
              <a:rPr lang="lt-LT" sz="1600" dirty="0">
                <a:latin typeface="Times New Roman" panose="02020603050405020304" pitchFamily="18" charset="0"/>
                <a:cs typeface="Times New Roman" panose="02020603050405020304" pitchFamily="18" charset="0"/>
              </a:rPr>
              <a:t>ą „Žemaičiai“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čia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išspausdintus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žemaitiškus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eilėraščius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atseit</a:t>
            </a:r>
            <a:r>
              <a:rPr lang="en-US" sz="1600" dirty="0">
                <a:latin typeface="Times New Roman" panose="02020603050405020304" pitchFamily="18" charset="0"/>
                <a:cs typeface="Times New Roman" panose="02020603050405020304" pitchFamily="18" charset="0"/>
              </a:rPr>
              <a:t>, </a:t>
            </a:r>
            <a:r>
              <a:rPr lang="lt-LT" sz="1600" b="1" dirty="0">
                <a:latin typeface="Times New Roman" panose="02020603050405020304" pitchFamily="18" charset="0"/>
                <a:cs typeface="Times New Roman" panose="02020603050405020304" pitchFamily="18" charset="0"/>
              </a:rPr>
              <a:t>„</a:t>
            </a:r>
            <a:r>
              <a:rPr lang="en-US" sz="1600" b="1" dirty="0">
                <a:latin typeface="Times New Roman" panose="02020603050405020304" pitchFamily="18" charset="0"/>
                <a:cs typeface="Times New Roman" panose="02020603050405020304" pitchFamily="18" charset="0"/>
              </a:rPr>
              <a:t>tai </a:t>
            </a:r>
            <a:r>
              <a:rPr lang="en-US" sz="1600" b="1" dirty="0" err="1">
                <a:latin typeface="Times New Roman" panose="02020603050405020304" pitchFamily="18" charset="0"/>
                <a:cs typeface="Times New Roman" panose="02020603050405020304" pitchFamily="18" charset="0"/>
              </a:rPr>
              <a:t>tikras</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išsidirbinėjimas</a:t>
            </a:r>
            <a:r>
              <a:rPr lang="en-US" sz="1600" b="1" dirty="0">
                <a:latin typeface="Times New Roman" panose="02020603050405020304" pitchFamily="18" charset="0"/>
                <a:cs typeface="Times New Roman" panose="02020603050405020304" pitchFamily="18" charset="0"/>
              </a:rPr>
              <a:t>, kai </a:t>
            </a:r>
            <a:r>
              <a:rPr lang="en-US" sz="1600" b="1" dirty="0" err="1">
                <a:latin typeface="Times New Roman" panose="02020603050405020304" pitchFamily="18" charset="0"/>
                <a:cs typeface="Times New Roman" panose="02020603050405020304" pitchFamily="18" charset="0"/>
              </a:rPr>
              <a:t>visi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turime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toki</a:t>
            </a:r>
            <a:r>
              <a:rPr lang="lt-LT" sz="1600" b="1" dirty="0">
                <a:latin typeface="Times New Roman" panose="02020603050405020304" pitchFamily="18" charset="0"/>
                <a:cs typeface="Times New Roman" panose="02020603050405020304" pitchFamily="18" charset="0"/>
              </a:rPr>
              <a:t>ą</a:t>
            </a:r>
            <a:r>
              <a:rPr lang="en-US" sz="1600" b="1" dirty="0">
                <a:latin typeface="Times New Roman" panose="02020603050405020304" pitchFamily="18" charset="0"/>
                <a:cs typeface="Times New Roman" panose="02020603050405020304" pitchFamily="18" charset="0"/>
              </a:rPr>
              <a:t> ger</a:t>
            </a:r>
            <a:r>
              <a:rPr lang="lt-LT" sz="1600" b="1" dirty="0">
                <a:latin typeface="Times New Roman" panose="02020603050405020304" pitchFamily="18" charset="0"/>
                <a:cs typeface="Times New Roman" panose="02020603050405020304" pitchFamily="18" charset="0"/>
              </a:rPr>
              <a:t>ą</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galimyb</a:t>
            </a:r>
            <a:r>
              <a:rPr lang="lt-LT" sz="1600" b="1" dirty="0">
                <a:latin typeface="Times New Roman" panose="02020603050405020304" pitchFamily="18" charset="0"/>
                <a:cs typeface="Times New Roman" panose="02020603050405020304" pitchFamily="18" charset="0"/>
              </a:rPr>
              <a:t>ę</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rašyti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gražia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bendrine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lietuvių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kalba</a:t>
            </a:r>
            <a:r>
              <a:rPr lang="lt-LT" sz="1600" b="1" dirty="0">
                <a:latin typeface="Times New Roman" panose="02020603050405020304" pitchFamily="18" charset="0"/>
                <a:cs typeface="Times New Roman" panose="02020603050405020304" pitchFamily="18" charset="0"/>
              </a:rPr>
              <a:t>...“</a:t>
            </a:r>
            <a:endParaRPr lang="en-US" sz="1600" b="1" dirty="0">
              <a:latin typeface="Times New Roman" panose="02020603050405020304" pitchFamily="18" charset="0"/>
              <a:cs typeface="Times New Roman" panose="02020603050405020304" pitchFamily="18" charset="0"/>
            </a:endParaRPr>
          </a:p>
          <a:p>
            <a:pPr marL="0">
              <a:lnSpc>
                <a:spcPct val="120000"/>
              </a:lnSpc>
              <a:spcBef>
                <a:spcPts val="300"/>
              </a:spcBef>
              <a:spcAft>
                <a:spcPts val="300"/>
              </a:spcAft>
            </a:pPr>
            <a:r>
              <a:rPr lang="en-US" sz="1600" dirty="0" err="1">
                <a:latin typeface="Times New Roman" panose="02020603050405020304" pitchFamily="18" charset="0"/>
                <a:cs typeface="Times New Roman" panose="02020603050405020304" pitchFamily="18" charset="0"/>
              </a:rPr>
              <a:t>Paskutinieji</a:t>
            </a:r>
            <a:r>
              <a:rPr lang="en-US" sz="1600" dirty="0">
                <a:latin typeface="Times New Roman" panose="02020603050405020304" pitchFamily="18" charset="0"/>
                <a:cs typeface="Times New Roman" panose="02020603050405020304" pitchFamily="18" charset="0"/>
              </a:rPr>
              <a:t> karo </a:t>
            </a:r>
            <a:r>
              <a:rPr lang="en-US" sz="1600" dirty="0" err="1">
                <a:latin typeface="Times New Roman" panose="02020603050405020304" pitchFamily="18" charset="0"/>
                <a:cs typeface="Times New Roman" panose="02020603050405020304" pitchFamily="18" charset="0"/>
              </a:rPr>
              <a:t>metai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žemaičius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rašytojus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išblaškė</a:t>
            </a:r>
            <a:r>
              <a:rPr lang="en-US" sz="1600" dirty="0">
                <a:latin typeface="Times New Roman" panose="02020603050405020304" pitchFamily="18" charset="0"/>
                <a:cs typeface="Times New Roman" panose="02020603050405020304" pitchFamily="18" charset="0"/>
              </a:rPr>
              <a:t> po </a:t>
            </a:r>
            <a:r>
              <a:rPr lang="en-US" sz="1600" dirty="0" err="1">
                <a:latin typeface="Times New Roman" panose="02020603050405020304" pitchFamily="18" charset="0"/>
                <a:cs typeface="Times New Roman" panose="02020603050405020304" pitchFamily="18" charset="0"/>
              </a:rPr>
              <a:t>visą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pasaulį</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Atslūgstanti</a:t>
            </a:r>
            <a:r>
              <a:rPr lang="en-US" sz="1600" dirty="0">
                <a:latin typeface="Times New Roman" panose="02020603050405020304" pitchFamily="18" charset="0"/>
                <a:cs typeface="Times New Roman" panose="02020603050405020304" pitchFamily="18" charset="0"/>
              </a:rPr>
              <a:t> karo banga </a:t>
            </a:r>
            <a:r>
              <a:rPr lang="en-US" sz="1600" dirty="0" err="1">
                <a:latin typeface="Times New Roman" panose="02020603050405020304" pitchFamily="18" charset="0"/>
                <a:cs typeface="Times New Roman" panose="02020603050405020304" pitchFamily="18" charset="0"/>
              </a:rPr>
              <a:t>pačioje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jaunystėje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pakirto</a:t>
            </a:r>
            <a:r>
              <a:rPr lang="en-US" sz="1600" dirty="0">
                <a:latin typeface="Times New Roman" panose="02020603050405020304" pitchFamily="18" charset="0"/>
                <a:cs typeface="Times New Roman" panose="02020603050405020304" pitchFamily="18" charset="0"/>
              </a:rPr>
              <a:t> V</a:t>
            </a:r>
            <a:r>
              <a:rPr lang="lt-LT" sz="1600" dirty="0" err="1">
                <a:latin typeface="Times New Roman" panose="02020603050405020304" pitchFamily="18" charset="0"/>
                <a:cs typeface="Times New Roman" panose="02020603050405020304" pitchFamily="18" charset="0"/>
              </a:rPr>
              <a:t>ytautą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Mačern</a:t>
            </a:r>
            <a:r>
              <a:rPr lang="lt-LT" sz="1600" dirty="0">
                <a:latin typeface="Times New Roman" panose="02020603050405020304" pitchFamily="18" charset="0"/>
                <a:cs typeface="Times New Roman" panose="02020603050405020304" pitchFamily="18" charset="0"/>
              </a:rPr>
              <a:t>į</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Dar </a:t>
            </a:r>
            <a:r>
              <a:rPr lang="en-US" sz="1600" dirty="0" err="1">
                <a:latin typeface="Times New Roman" panose="02020603050405020304" pitchFamily="18" charset="0"/>
                <a:cs typeface="Times New Roman" panose="02020603050405020304" pitchFamily="18" charset="0"/>
              </a:rPr>
              <a:t>anksčiau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mirė</a:t>
            </a:r>
            <a:r>
              <a:rPr lang="en-US" sz="1600" dirty="0">
                <a:latin typeface="Times New Roman" panose="02020603050405020304" pitchFamily="18" charset="0"/>
                <a:cs typeface="Times New Roman" panose="02020603050405020304" pitchFamily="18" charset="0"/>
              </a:rPr>
              <a:t> M</a:t>
            </a:r>
            <a:r>
              <a:rPr lang="lt-LT" sz="1600" dirty="0" err="1">
                <a:latin typeface="Times New Roman" panose="02020603050405020304" pitchFamily="18" charset="0"/>
                <a:cs typeface="Times New Roman" panose="02020603050405020304" pitchFamily="18" charset="0"/>
              </a:rPr>
              <a:t>ykolas</a:t>
            </a:r>
            <a:r>
              <a:rPr lang="lt-LT"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Linkevičius</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Atsidūrus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Sibiro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lageriuose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nutrūko</a:t>
            </a:r>
            <a:r>
              <a:rPr lang="en-US" sz="1600" dirty="0">
                <a:latin typeface="Times New Roman" panose="02020603050405020304" pitchFamily="18" charset="0"/>
                <a:cs typeface="Times New Roman" panose="02020603050405020304" pitchFamily="18" charset="0"/>
              </a:rPr>
              <a:t> S</a:t>
            </a:r>
            <a:r>
              <a:rPr lang="lt-LT" sz="1600" dirty="0" err="1">
                <a:latin typeface="Times New Roman" panose="02020603050405020304" pitchFamily="18" charset="0"/>
                <a:cs typeface="Times New Roman" panose="02020603050405020304" pitchFamily="18" charset="0"/>
              </a:rPr>
              <a:t>tasės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Niūniavaitės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poetinė</a:t>
            </a:r>
            <a:r>
              <a:rPr lang="en-US" sz="1600" dirty="0">
                <a:latin typeface="Times New Roman" panose="02020603050405020304" pitchFamily="18" charset="0"/>
                <a:cs typeface="Times New Roman" panose="02020603050405020304" pitchFamily="18" charset="0"/>
              </a:rPr>
              <a:t> giesmė.1947 m</a:t>
            </a:r>
            <a:r>
              <a:rPr lang="lt-LT" sz="1600"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žuvo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Butkų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Juzė</a:t>
            </a:r>
            <a:r>
              <a:rPr lang="en-US" sz="1600" dirty="0">
                <a:latin typeface="Times New Roman" panose="02020603050405020304" pitchFamily="18" charset="0"/>
                <a:cs typeface="Times New Roman" panose="02020603050405020304" pitchFamily="18" charset="0"/>
              </a:rPr>
              <a:t>.</a:t>
            </a:r>
            <a:r>
              <a:rPr lang="lt-LT"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P</a:t>
            </a:r>
            <a:r>
              <a:rPr lang="lt-LT" sz="1600" dirty="0" err="1">
                <a:latin typeface="Times New Roman" panose="02020603050405020304" pitchFamily="18" charset="0"/>
                <a:cs typeface="Times New Roman" panose="02020603050405020304" pitchFamily="18" charset="0"/>
              </a:rPr>
              <a:t>ranas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Genys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jau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pirmaisiais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pokario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metais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buvo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uždarytas</a:t>
            </a:r>
            <a:r>
              <a:rPr lang="en-US" sz="1600" dirty="0">
                <a:latin typeface="Times New Roman" panose="02020603050405020304" pitchFamily="18" charset="0"/>
                <a:cs typeface="Times New Roman" panose="02020603050405020304" pitchFamily="18" charset="0"/>
              </a:rPr>
              <a:t> į </a:t>
            </a:r>
            <a:r>
              <a:rPr lang="en-US" sz="1600" dirty="0" err="1">
                <a:latin typeface="Times New Roman" panose="02020603050405020304" pitchFamily="18" charset="0"/>
                <a:cs typeface="Times New Roman" panose="02020603050405020304" pitchFamily="18" charset="0"/>
              </a:rPr>
              <a:t>Šilutės-Macikų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kalėjimą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čia</a:t>
            </a:r>
            <a:r>
              <a:rPr lang="en-US" sz="1600" dirty="0">
                <a:latin typeface="Times New Roman" panose="02020603050405020304" pitchFamily="18" charset="0"/>
                <a:cs typeface="Times New Roman" panose="02020603050405020304" pitchFamily="18" charset="0"/>
              </a:rPr>
              <a:t> 1952 m</a:t>
            </a:r>
            <a:r>
              <a:rPr lang="lt-LT" sz="1600"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rudenį</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mirė</a:t>
            </a:r>
            <a:r>
              <a:rPr lang="en-US" sz="1600" dirty="0">
                <a:latin typeface="Times New Roman" panose="02020603050405020304" pitchFamily="18" charset="0"/>
                <a:cs typeface="Times New Roman" panose="02020603050405020304" pitchFamily="18" charset="0"/>
              </a:rPr>
              <a:t>. </a:t>
            </a:r>
          </a:p>
          <a:p>
            <a:pPr marL="0">
              <a:lnSpc>
                <a:spcPct val="100000"/>
              </a:lnSpc>
              <a:spcBef>
                <a:spcPts val="300"/>
              </a:spcBef>
              <a:spcAft>
                <a:spcPts val="300"/>
              </a:spcAft>
              <a:buFont typeface="Wingdings" panose="05000000000000000000" pitchFamily="2" charset="2"/>
              <a:buChar char="Ø"/>
            </a:pPr>
            <a:endParaRPr lang="lt-LT" sz="1600" dirty="0">
              <a:cs typeface="Times New Roman" panose="02020603050405020304" pitchFamily="18" charset="0"/>
            </a:endParaRPr>
          </a:p>
          <a:p>
            <a:pPr marL="0">
              <a:lnSpc>
                <a:spcPct val="100000"/>
              </a:lnSpc>
              <a:spcBef>
                <a:spcPts val="300"/>
              </a:spcBef>
              <a:spcAft>
                <a:spcPts val="300"/>
              </a:spcAft>
              <a:buFont typeface="Wingdings" panose="05000000000000000000" pitchFamily="2" charset="2"/>
              <a:buChar char="Ø"/>
            </a:pPr>
            <a:endParaRPr lang="en-US" sz="1600" dirty="0">
              <a:cs typeface="Times New Roman" panose="02020603050405020304" pitchFamily="18" charset="0"/>
            </a:endParaRPr>
          </a:p>
        </p:txBody>
      </p:sp>
      <p:sp>
        <p:nvSpPr>
          <p:cNvPr id="4" name="Text Placeholder 3">
            <a:extLst>
              <a:ext uri="{FF2B5EF4-FFF2-40B4-BE49-F238E27FC236}">
                <a16:creationId xmlns:a16="http://schemas.microsoft.com/office/drawing/2014/main" id="{D02C26B1-429D-4B86-B06E-EFE598CF86F2}"/>
              </a:ext>
            </a:extLst>
          </p:cNvPr>
          <p:cNvSpPr>
            <a:spLocks noGrp="1"/>
          </p:cNvSpPr>
          <p:nvPr>
            <p:ph type="body" sz="half" idx="2"/>
          </p:nvPr>
        </p:nvSpPr>
        <p:spPr/>
        <p:txBody>
          <a:bodyPr>
            <a:normAutofit/>
          </a:bodyPr>
          <a:lstStyle/>
          <a:p>
            <a:endParaRPr lang="lt-LT" dirty="0"/>
          </a:p>
          <a:p>
            <a:endParaRPr lang="lt-LT" dirty="0"/>
          </a:p>
          <a:p>
            <a:endParaRPr lang="lt-LT" dirty="0"/>
          </a:p>
          <a:p>
            <a:endParaRPr lang="lt-LT" dirty="0"/>
          </a:p>
          <a:p>
            <a:endParaRPr lang="lt-LT" dirty="0"/>
          </a:p>
          <a:p>
            <a:endParaRPr lang="lt-LT" dirty="0"/>
          </a:p>
          <a:p>
            <a:r>
              <a:rPr lang="lt-LT" sz="1200" dirty="0">
                <a:latin typeface="Times New Roman" panose="02020603050405020304" pitchFamily="18" charset="0"/>
                <a:cs typeface="Times New Roman" panose="02020603050405020304" pitchFamily="18" charset="0"/>
              </a:rPr>
              <a:t>Žemaičių muziejus „Alka“ Telšiuose</a:t>
            </a:r>
            <a:endParaRPr lang="en-US" sz="1200" dirty="0">
              <a:latin typeface="Times New Roman" panose="02020603050405020304" pitchFamily="18" charset="0"/>
              <a:cs typeface="Times New Roman" panose="02020603050405020304" pitchFamily="18" charset="0"/>
            </a:endParaRPr>
          </a:p>
        </p:txBody>
      </p:sp>
      <p:pic>
        <p:nvPicPr>
          <p:cNvPr id="6"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492896"/>
            <a:ext cx="2768352" cy="3600505"/>
          </a:xfrm>
          <a:prstGeom prst="rect">
            <a:avLst/>
          </a:prstGeom>
        </p:spPr>
      </p:pic>
      <p:sp>
        <p:nvSpPr>
          <p:cNvPr id="8" name="TextBox 7">
            <a:extLst>
              <a:ext uri="{FF2B5EF4-FFF2-40B4-BE49-F238E27FC236}">
                <a16:creationId xmlns:a16="http://schemas.microsoft.com/office/drawing/2014/main" id="{38909DF3-2502-1B1E-1965-6DC83D1CBC95}"/>
              </a:ext>
            </a:extLst>
          </p:cNvPr>
          <p:cNvSpPr txBox="1"/>
          <p:nvPr/>
        </p:nvSpPr>
        <p:spPr>
          <a:xfrm>
            <a:off x="335360" y="2832025"/>
            <a:ext cx="2984279" cy="3693319"/>
          </a:xfrm>
          <a:prstGeom prst="rect">
            <a:avLst/>
          </a:prstGeom>
          <a:noFill/>
        </p:spPr>
        <p:txBody>
          <a:bodyPr wrap="square">
            <a:spAutoFit/>
          </a:bodyPr>
          <a:lstStyle/>
          <a:p>
            <a:endParaRPr lang="lt-LT" sz="1800"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sz="1800"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sz="1800"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sz="1800"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sz="1800"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sz="1800"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r>
              <a:rPr lang="lt-LT" sz="1400" dirty="0">
                <a:cs typeface="Times New Roman" panose="02020603050405020304" pitchFamily="18" charset="0"/>
              </a:rPr>
              <a:t>  </a:t>
            </a:r>
            <a:r>
              <a:rPr lang="lt-LT" sz="1400" dirty="0">
                <a:solidFill>
                  <a:schemeClr val="bg1"/>
                </a:solidFill>
                <a:cs typeface="Times New Roman" panose="02020603050405020304" pitchFamily="18" charset="0"/>
              </a:rPr>
              <a:t>Vytautas Mačernis</a:t>
            </a:r>
            <a:endParaRPr lang="en-US" sz="1400"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1790632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91F49A2-060C-0374-1135-ECA91EE87C5F}"/>
              </a:ext>
            </a:extLst>
          </p:cNvPr>
          <p:cNvSpPr>
            <a:spLocks noGrp="1"/>
          </p:cNvSpPr>
          <p:nvPr>
            <p:ph type="title"/>
          </p:nvPr>
        </p:nvSpPr>
        <p:spPr>
          <a:xfrm>
            <a:off x="457200" y="260648"/>
            <a:ext cx="3200400" cy="3456384"/>
          </a:xfrm>
        </p:spPr>
        <p:txBody>
          <a:bodyPr>
            <a:normAutofit fontScale="90000"/>
          </a:bodyPr>
          <a:lstStyle/>
          <a:p>
            <a:br>
              <a:rPr lang="lt-LT" sz="3600" kern="100" dirty="0">
                <a:effectLst/>
                <a:latin typeface="Calibri" panose="020F0502020204030204" pitchFamily="34" charset="0"/>
                <a:ea typeface="Calibri" panose="020F0502020204030204" pitchFamily="34" charset="0"/>
                <a:cs typeface="Times New Roman" panose="02020603050405020304" pitchFamily="18" charset="0"/>
              </a:rPr>
            </a:br>
            <a:br>
              <a:rPr lang="lt-LT" sz="3600" kern="100" dirty="0">
                <a:effectLst/>
                <a:latin typeface="Calibri" panose="020F0502020204030204" pitchFamily="34" charset="0"/>
                <a:ea typeface="Calibri" panose="020F0502020204030204" pitchFamily="34" charset="0"/>
                <a:cs typeface="Times New Roman" panose="02020603050405020304" pitchFamily="18" charset="0"/>
              </a:rPr>
            </a:br>
            <a:r>
              <a:rPr lang="lt-LT" sz="3600" kern="100" dirty="0">
                <a:effectLst/>
                <a:latin typeface="Calibri" panose="020F0502020204030204" pitchFamily="34" charset="0"/>
                <a:ea typeface="Calibri" panose="020F0502020204030204" pitchFamily="34" charset="0"/>
                <a:cs typeface="Times New Roman" panose="02020603050405020304" pitchFamily="18" charset="0"/>
              </a:rPr>
              <a:t>JAV žemaitiškai rašęs ir šia kalba  knygas leidęs Apolinaras Petras Bagdonas</a:t>
            </a:r>
            <a:br>
              <a:rPr lang="lt-LT" sz="3600" kern="100" dirty="0">
                <a:effectLst/>
                <a:latin typeface="Calibri" panose="020F0502020204030204" pitchFamily="34" charset="0"/>
                <a:ea typeface="Calibri" panose="020F0502020204030204" pitchFamily="34" charset="0"/>
                <a:cs typeface="Times New Roman" panose="02020603050405020304" pitchFamily="18" charset="0"/>
              </a:rPr>
            </a:br>
            <a:br>
              <a:rPr lang="lt-LT" sz="3600" kern="100" dirty="0">
                <a:effectLst/>
                <a:latin typeface="Calibri" panose="020F0502020204030204" pitchFamily="34" charset="0"/>
                <a:ea typeface="Calibri" panose="020F0502020204030204" pitchFamily="34" charset="0"/>
                <a:cs typeface="Times New Roman" panose="02020603050405020304" pitchFamily="18" charset="0"/>
              </a:rPr>
            </a:br>
            <a:endParaRPr lang="lt-LT" dirty="0"/>
          </a:p>
        </p:txBody>
      </p:sp>
      <p:sp>
        <p:nvSpPr>
          <p:cNvPr id="3" name="Turinio vietos rezervavimo ženklas 2">
            <a:extLst>
              <a:ext uri="{FF2B5EF4-FFF2-40B4-BE49-F238E27FC236}">
                <a16:creationId xmlns:a16="http://schemas.microsoft.com/office/drawing/2014/main" id="{2055C913-F83B-BA0D-2D82-48113D9864DA}"/>
              </a:ext>
            </a:extLst>
          </p:cNvPr>
          <p:cNvSpPr>
            <a:spLocks noGrp="1"/>
          </p:cNvSpPr>
          <p:nvPr>
            <p:ph idx="1"/>
          </p:nvPr>
        </p:nvSpPr>
        <p:spPr>
          <a:xfrm>
            <a:off x="4223792" y="764704"/>
            <a:ext cx="7704856" cy="6093296"/>
          </a:xfrm>
        </p:spPr>
        <p:txBody>
          <a:bodyPr>
            <a:normAutofit/>
          </a:bodyPr>
          <a:lstStyle/>
          <a:p>
            <a:pPr marL="0" indent="-285750">
              <a:lnSpc>
                <a:spcPct val="100000"/>
              </a:lnSpc>
              <a:spcBef>
                <a:spcPts val="300"/>
              </a:spcBef>
              <a:spcAft>
                <a:spcPts val="300"/>
              </a:spcAft>
              <a:buFont typeface="Wingdings" panose="05000000000000000000" pitchFamily="2" charset="2"/>
              <a:buChar char="Ø"/>
            </a:pPr>
            <a:r>
              <a:rPr lang="lt-LT" sz="1600" b="1" kern="100" dirty="0">
                <a:effectLst/>
                <a:ea typeface="Calibri" panose="020F0502020204030204" pitchFamily="34" charset="0"/>
                <a:cs typeface="Times New Roman" panose="02020603050405020304" pitchFamily="18" charset="0"/>
              </a:rPr>
              <a:t>Apolinaras Petras Bagdonas (1912–2009) – filologas, pedagogas, poetas, prozininkas, kalbininkas. </a:t>
            </a:r>
            <a:r>
              <a:rPr lang="lt-LT" sz="1600" kern="100" dirty="0">
                <a:effectLst/>
                <a:ea typeface="Calibri" panose="020F0502020204030204" pitchFamily="34" charset="0"/>
                <a:cs typeface="Times New Roman" panose="02020603050405020304" pitchFamily="18" charset="0"/>
              </a:rPr>
              <a:t>Gimė </a:t>
            </a:r>
            <a:r>
              <a:rPr lang="lt-LT" sz="1600" kern="100" dirty="0" err="1">
                <a:effectLst/>
                <a:ea typeface="Calibri" panose="020F0502020204030204" pitchFamily="34" charset="0"/>
                <a:cs typeface="Times New Roman" panose="02020603050405020304" pitchFamily="18" charset="0"/>
              </a:rPr>
              <a:t>Talainiuose</a:t>
            </a:r>
            <a:r>
              <a:rPr lang="lt-LT" sz="1600" kern="100" dirty="0">
                <a:effectLst/>
                <a:ea typeface="Calibri" panose="020F0502020204030204" pitchFamily="34" charset="0"/>
                <a:cs typeface="Times New Roman" panose="02020603050405020304" pitchFamily="18" charset="0"/>
              </a:rPr>
              <a:t> (Užvenčio sen., Kelmės r.). </a:t>
            </a:r>
          </a:p>
          <a:p>
            <a:pPr marL="0" indent="-285750">
              <a:lnSpc>
                <a:spcPct val="100000"/>
              </a:lnSpc>
              <a:spcBef>
                <a:spcPts val="300"/>
              </a:spcBef>
              <a:spcAft>
                <a:spcPts val="300"/>
              </a:spcAft>
              <a:buFont typeface="Wingdings" panose="05000000000000000000" pitchFamily="2" charset="2"/>
              <a:buChar char="Ø"/>
            </a:pPr>
            <a:r>
              <a:rPr lang="lt-LT" sz="1600" kern="100" dirty="0">
                <a:effectLst/>
                <a:ea typeface="Calibri" panose="020F0502020204030204" pitchFamily="34" charset="0"/>
                <a:cs typeface="Times New Roman" panose="02020603050405020304" pitchFamily="18" charset="0"/>
              </a:rPr>
              <a:t>Studijuodamas Lietuvos universitete (Vytauto Didžiojo universitete) buvo VDU žemaičių studentų Simono Daukanto draugijos narys. </a:t>
            </a:r>
          </a:p>
          <a:p>
            <a:pPr marL="0" indent="-285750">
              <a:lnSpc>
                <a:spcPct val="100000"/>
              </a:lnSpc>
              <a:spcBef>
                <a:spcPts val="300"/>
              </a:spcBef>
              <a:spcAft>
                <a:spcPts val="300"/>
              </a:spcAft>
              <a:buFont typeface="Wingdings" panose="05000000000000000000" pitchFamily="2" charset="2"/>
              <a:buChar char="Ø"/>
            </a:pPr>
            <a:r>
              <a:rPr lang="lt-LT" sz="1600" kern="100" dirty="0">
                <a:effectLst/>
                <a:ea typeface="Calibri" panose="020F0502020204030204" pitchFamily="34" charset="0"/>
                <a:cs typeface="Times New Roman" panose="02020603050405020304" pitchFamily="18" charset="0"/>
              </a:rPr>
              <a:t>Antrojo pasaulinio karo pabaigoje pasitraukė į Vokietiją. 1950 m. persikėlė gyventi į JAV.</a:t>
            </a:r>
          </a:p>
          <a:p>
            <a:pPr marL="0" indent="-285750">
              <a:lnSpc>
                <a:spcPct val="100000"/>
              </a:lnSpc>
              <a:spcBef>
                <a:spcPts val="300"/>
              </a:spcBef>
              <a:spcAft>
                <a:spcPts val="300"/>
              </a:spcAft>
              <a:buFont typeface="Wingdings" panose="05000000000000000000" pitchFamily="2" charset="2"/>
              <a:buChar char="Ø"/>
            </a:pPr>
            <a:r>
              <a:rPr lang="lt-LT" sz="1600" kern="100" dirty="0">
                <a:effectLst/>
                <a:ea typeface="Calibri" panose="020F0502020204030204" pitchFamily="34" charset="0"/>
                <a:cs typeface="Times New Roman" panose="02020603050405020304" pitchFamily="18" charset="0"/>
              </a:rPr>
              <a:t>Čikagoje priklausė JAV Žemaičių kultūros klubui ir kelioms kitoms organizacijoms. Pirmuosius žemaitiškus eilėraščius paskelbė žurnale „Užuolanka“ (1955 m.). Tada kiti leidiniai jo žemaitišką kūrybą spausdinti atsisakė. </a:t>
            </a:r>
          </a:p>
          <a:p>
            <a:pPr marL="0" indent="-285750">
              <a:lnSpc>
                <a:spcPct val="100000"/>
              </a:lnSpc>
              <a:spcBef>
                <a:spcPts val="300"/>
              </a:spcBef>
              <a:spcAft>
                <a:spcPts val="300"/>
              </a:spcAft>
              <a:buFont typeface="Wingdings" panose="05000000000000000000" pitchFamily="2" charset="2"/>
              <a:buChar char="Ø"/>
            </a:pPr>
            <a:r>
              <a:rPr lang="lt-LT" sz="1600" kern="100" dirty="0">
                <a:effectLst/>
                <a:ea typeface="Calibri" panose="020F0502020204030204" pitchFamily="34" charset="0"/>
                <a:cs typeface="Times New Roman" panose="02020603050405020304" pitchFamily="18" charset="0"/>
              </a:rPr>
              <a:t>S. </a:t>
            </a:r>
            <a:r>
              <a:rPr lang="lt-LT" sz="1600" kern="100" dirty="0" err="1">
                <a:effectLst/>
                <a:ea typeface="Calibri" panose="020F0502020204030204" pitchFamily="34" charset="0"/>
                <a:cs typeface="Times New Roman" panose="02020603050405020304" pitchFamily="18" charset="0"/>
              </a:rPr>
              <a:t>Anglickio</a:t>
            </a:r>
            <a:r>
              <a:rPr lang="lt-LT" sz="1600" kern="100" dirty="0">
                <a:effectLst/>
                <a:ea typeface="Calibri" panose="020F0502020204030204" pitchFamily="34" charset="0"/>
                <a:cs typeface="Times New Roman" panose="02020603050405020304" pitchFamily="18" charset="0"/>
              </a:rPr>
              <a:t> pavyzdžiu rengė spaudai žemaičių kūrybos antologiją, bet Amerikos žemaičiai šio jo sumanymo nepalaikė. Tada pradėjo leisti savo kūrybos knygas. </a:t>
            </a:r>
          </a:p>
          <a:p>
            <a:pPr marL="0" indent="-285750">
              <a:lnSpc>
                <a:spcPct val="100000"/>
              </a:lnSpc>
              <a:spcBef>
                <a:spcPts val="300"/>
              </a:spcBef>
              <a:spcAft>
                <a:spcPts val="300"/>
              </a:spcAft>
              <a:buFont typeface="Wingdings" panose="05000000000000000000" pitchFamily="2" charset="2"/>
              <a:buChar char="Ø"/>
            </a:pPr>
            <a:r>
              <a:rPr lang="lt-LT" sz="1600" kern="100" dirty="0">
                <a:effectLst/>
                <a:ea typeface="Calibri" panose="020F0502020204030204" pitchFamily="34" charset="0"/>
                <a:cs typeface="Times New Roman" panose="02020603050405020304" pitchFamily="18" charset="0"/>
              </a:rPr>
              <a:t>Rašė pietų žemaičių </a:t>
            </a:r>
            <a:r>
              <a:rPr lang="lt-LT" sz="1600" kern="100" dirty="0" err="1">
                <a:effectLst/>
                <a:ea typeface="Calibri" panose="020F0502020204030204" pitchFamily="34" charset="0"/>
                <a:cs typeface="Times New Roman" panose="02020603050405020304" pitchFamily="18" charset="0"/>
              </a:rPr>
              <a:t>užventiškių</a:t>
            </a:r>
            <a:r>
              <a:rPr lang="lt-LT" sz="1600" kern="100" dirty="0">
                <a:effectLst/>
                <a:ea typeface="Calibri" panose="020F0502020204030204" pitchFamily="34" charset="0"/>
                <a:cs typeface="Times New Roman" panose="02020603050405020304" pitchFamily="18" charset="0"/>
              </a:rPr>
              <a:t> (</a:t>
            </a:r>
            <a:r>
              <a:rPr lang="lt-LT" sz="1600" kern="100" dirty="0" err="1">
                <a:effectLst/>
                <a:ea typeface="Calibri" panose="020F0502020204030204" pitchFamily="34" charset="0"/>
                <a:cs typeface="Times New Roman" panose="02020603050405020304" pitchFamily="18" charset="0"/>
              </a:rPr>
              <a:t>dūnininkų</a:t>
            </a:r>
            <a:r>
              <a:rPr lang="lt-LT" sz="1600" kern="100" dirty="0">
                <a:effectLst/>
                <a:ea typeface="Calibri" panose="020F0502020204030204" pitchFamily="34" charset="0"/>
                <a:cs typeface="Times New Roman" panose="02020603050405020304" pitchFamily="18" charset="0"/>
              </a:rPr>
              <a:t>) tarme. </a:t>
            </a:r>
          </a:p>
          <a:p>
            <a:pPr marL="0" indent="-285750">
              <a:lnSpc>
                <a:spcPct val="100000"/>
              </a:lnSpc>
              <a:spcBef>
                <a:spcPts val="300"/>
              </a:spcBef>
              <a:spcAft>
                <a:spcPts val="300"/>
              </a:spcAft>
              <a:buFont typeface="Wingdings" panose="05000000000000000000" pitchFamily="2" charset="2"/>
              <a:buChar char="Ø"/>
            </a:pPr>
            <a:r>
              <a:rPr lang="lt-LT" sz="1600" kern="100" dirty="0">
                <a:effectLst/>
                <a:ea typeface="Calibri" panose="020F0502020204030204" pitchFamily="34" charset="0"/>
                <a:cs typeface="Times New Roman" panose="02020603050405020304" pitchFamily="18" charset="0"/>
              </a:rPr>
              <a:t>Poezijos knyga </a:t>
            </a:r>
            <a:r>
              <a:rPr lang="lt-LT" sz="1600" b="1" kern="100" dirty="0">
                <a:effectLst/>
                <a:ea typeface="Calibri" panose="020F0502020204030204" pitchFamily="34" charset="0"/>
                <a:cs typeface="Times New Roman" panose="02020603050405020304" pitchFamily="18" charset="0"/>
              </a:rPr>
              <a:t>„</a:t>
            </a:r>
            <a:r>
              <a:rPr lang="lt-LT" sz="1600" b="1" kern="100" dirty="0" err="1">
                <a:effectLst/>
                <a:ea typeface="Calibri" panose="020F0502020204030204" pitchFamily="34" charset="0"/>
                <a:cs typeface="Times New Roman" panose="02020603050405020304" pitchFamily="18" charset="0"/>
              </a:rPr>
              <a:t>Pruo</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gintara</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longą</a:t>
            </a:r>
            <a:r>
              <a:rPr lang="lt-LT" sz="1600" b="1" kern="100" dirty="0">
                <a:effectLst/>
                <a:ea typeface="Calibri" panose="020F0502020204030204" pitchFamily="34" charset="0"/>
                <a:cs typeface="Times New Roman" panose="02020603050405020304" pitchFamily="18" charset="0"/>
              </a:rPr>
              <a:t>“</a:t>
            </a:r>
            <a:r>
              <a:rPr lang="lt-LT" sz="1600" kern="100" dirty="0">
                <a:effectLst/>
                <a:ea typeface="Calibri" panose="020F0502020204030204" pitchFamily="34" charset="0"/>
                <a:cs typeface="Times New Roman" panose="02020603050405020304" pitchFamily="18" charset="0"/>
              </a:rPr>
              <a:t> (1978) – išleido JAV Švėkšniškių draugija. Kūriniai parašyti pietų žemaičių tarme. Knygelėje išspausdinta ir A. P. Bagdono parengti Užvenčio tarmės pagrindai. </a:t>
            </a:r>
          </a:p>
          <a:p>
            <a:pPr marL="0" indent="-285750">
              <a:lnSpc>
                <a:spcPct val="100000"/>
              </a:lnSpc>
              <a:spcBef>
                <a:spcPts val="300"/>
              </a:spcBef>
              <a:spcAft>
                <a:spcPts val="300"/>
              </a:spcAft>
              <a:buFont typeface="Wingdings" panose="05000000000000000000" pitchFamily="2" charset="2"/>
              <a:buChar char="Ø"/>
            </a:pPr>
            <a:r>
              <a:rPr lang="lt-LT" sz="1600" kern="100" dirty="0">
                <a:effectLst/>
                <a:ea typeface="Calibri" panose="020F0502020204030204" pitchFamily="34" charset="0"/>
                <a:cs typeface="Times New Roman" panose="02020603050405020304" pitchFamily="18" charset="0"/>
              </a:rPr>
              <a:t>Poezijos knyga </a:t>
            </a:r>
            <a:r>
              <a:rPr lang="lt-LT" sz="1600" b="1" kern="100" dirty="0">
                <a:effectLst/>
                <a:ea typeface="Calibri" panose="020F0502020204030204" pitchFamily="34" charset="0"/>
                <a:cs typeface="Times New Roman" panose="02020603050405020304" pitchFamily="18" charset="0"/>
              </a:rPr>
              <a:t>„</a:t>
            </a:r>
            <a:r>
              <a:rPr lang="lt-LT" sz="1600" b="1" kern="100" dirty="0" err="1">
                <a:effectLst/>
                <a:ea typeface="Calibri" panose="020F0502020204030204" pitchFamily="34" charset="0"/>
                <a:cs typeface="Times New Roman" panose="02020603050405020304" pitchFamily="18" charset="0"/>
              </a:rPr>
              <a:t>Medviegalė</a:t>
            </a:r>
            <a:r>
              <a:rPr lang="lt-LT" sz="1600" b="1" kern="100" dirty="0">
                <a:effectLst/>
                <a:ea typeface="Calibri" panose="020F0502020204030204" pitchFamily="34" charset="0"/>
                <a:cs typeface="Times New Roman" panose="02020603050405020304" pitchFamily="18" charset="0"/>
              </a:rPr>
              <a:t> pasaka“ </a:t>
            </a:r>
            <a:r>
              <a:rPr lang="lt-LT" sz="1600" kern="100" dirty="0">
                <a:effectLst/>
                <a:ea typeface="Calibri" panose="020F0502020204030204" pitchFamily="34" charset="0"/>
                <a:cs typeface="Times New Roman" panose="02020603050405020304" pitchFamily="18" charset="0"/>
              </a:rPr>
              <a:t>(1979 m.) – vėl išleido JAV Švėkšniškių draugija.</a:t>
            </a:r>
          </a:p>
          <a:p>
            <a:pPr marL="0" indent="-285750">
              <a:lnSpc>
                <a:spcPct val="100000"/>
              </a:lnSpc>
              <a:spcBef>
                <a:spcPts val="300"/>
              </a:spcBef>
              <a:spcAft>
                <a:spcPts val="300"/>
              </a:spcAft>
              <a:buFont typeface="Wingdings" panose="05000000000000000000" pitchFamily="2" charset="2"/>
              <a:buChar char="Ø"/>
            </a:pPr>
            <a:r>
              <a:rPr lang="lt-LT" sz="1600" kern="100" dirty="0">
                <a:effectLst/>
                <a:ea typeface="Calibri" panose="020F0502020204030204" pitchFamily="34" charset="0"/>
                <a:cs typeface="Times New Roman" panose="02020603050405020304" pitchFamily="18" charset="0"/>
              </a:rPr>
              <a:t>Apsakymų knyga </a:t>
            </a:r>
            <a:r>
              <a:rPr lang="lt-LT" sz="1600" b="1" kern="100" dirty="0">
                <a:effectLst/>
                <a:ea typeface="Calibri" panose="020F0502020204030204" pitchFamily="34" charset="0"/>
                <a:cs typeface="Times New Roman" panose="02020603050405020304" pitchFamily="18" charset="0"/>
              </a:rPr>
              <a:t>„</a:t>
            </a:r>
            <a:r>
              <a:rPr lang="lt-LT" sz="1600" b="1" kern="100" dirty="0" err="1">
                <a:effectLst/>
                <a:ea typeface="Calibri" panose="020F0502020204030204" pitchFamily="34" charset="0"/>
                <a:cs typeface="Times New Roman" panose="02020603050405020304" pitchFamily="18" charset="0"/>
              </a:rPr>
              <a:t>Gyvenims</a:t>
            </a:r>
            <a:r>
              <a:rPr lang="lt-LT" sz="1600" b="1" kern="100" dirty="0">
                <a:effectLst/>
                <a:ea typeface="Calibri" panose="020F0502020204030204" pitchFamily="34" charset="0"/>
                <a:cs typeface="Times New Roman" panose="02020603050405020304" pitchFamily="18" charset="0"/>
              </a:rPr>
              <a:t> – </a:t>
            </a:r>
            <a:r>
              <a:rPr lang="lt-LT" sz="1600" b="1" kern="100" dirty="0" err="1">
                <a:effectLst/>
                <a:ea typeface="Calibri" panose="020F0502020204030204" pitchFamily="34" charset="0"/>
                <a:cs typeface="Times New Roman" panose="02020603050405020304" pitchFamily="18" charset="0"/>
              </a:rPr>
              <a:t>najūkaa</a:t>
            </a:r>
            <a:r>
              <a:rPr lang="lt-LT" sz="1600" b="1" kern="100" dirty="0">
                <a:effectLst/>
                <a:ea typeface="Calibri" panose="020F0502020204030204" pitchFamily="34" charset="0"/>
                <a:cs typeface="Times New Roman" panose="02020603050405020304" pitchFamily="18" charset="0"/>
              </a:rPr>
              <a:t>“ </a:t>
            </a:r>
            <a:r>
              <a:rPr lang="lt-LT" sz="1600" kern="100" dirty="0">
                <a:effectLst/>
                <a:ea typeface="Calibri" panose="020F0502020204030204" pitchFamily="34" charset="0"/>
                <a:cs typeface="Times New Roman" panose="02020603050405020304" pitchFamily="18" charset="0"/>
              </a:rPr>
              <a:t>(1982).</a:t>
            </a:r>
          </a:p>
          <a:p>
            <a:pPr marL="0" indent="-285750">
              <a:lnSpc>
                <a:spcPct val="100000"/>
              </a:lnSpc>
              <a:spcBef>
                <a:spcPts val="300"/>
              </a:spcBef>
              <a:spcAft>
                <a:spcPts val="300"/>
              </a:spcAft>
              <a:buFont typeface="Wingdings" panose="05000000000000000000" pitchFamily="2" charset="2"/>
              <a:buChar char="Ø"/>
            </a:pPr>
            <a:r>
              <a:rPr lang="lt-LT" sz="1600" b="1" kern="100" dirty="0">
                <a:effectLst/>
                <a:ea typeface="Calibri" panose="020F0502020204030204" pitchFamily="34" charset="0"/>
                <a:cs typeface="Times New Roman" panose="02020603050405020304" pitchFamily="18" charset="0"/>
              </a:rPr>
              <a:t>„</a:t>
            </a:r>
            <a:r>
              <a:rPr lang="lt-LT" sz="1600" b="1" kern="100" dirty="0" err="1">
                <a:effectLst/>
                <a:ea typeface="Calibri" panose="020F0502020204030204" pitchFamily="34" charset="0"/>
                <a:cs typeface="Times New Roman" panose="02020603050405020304" pitchFamily="18" charset="0"/>
              </a:rPr>
              <a:t>Likėma</a:t>
            </a:r>
            <a:r>
              <a:rPr lang="lt-LT" sz="1600" b="1" kern="100" dirty="0">
                <a:effectLst/>
                <a:ea typeface="Calibri" panose="020F0502020204030204" pitchFamily="34" charset="0"/>
                <a:cs typeface="Times New Roman" panose="02020603050405020304" pitchFamily="18" charset="0"/>
              </a:rPr>
              <a:t> </a:t>
            </a:r>
            <a:r>
              <a:rPr lang="lt-LT" sz="1600" b="1" kern="100" dirty="0" err="1">
                <a:effectLst/>
                <a:ea typeface="Calibri" panose="020F0502020204030204" pitchFamily="34" charset="0"/>
                <a:cs typeface="Times New Roman" panose="02020603050405020304" pitchFamily="18" charset="0"/>
              </a:rPr>
              <a:t>laiptaas</a:t>
            </a:r>
            <a:r>
              <a:rPr lang="lt-LT" sz="1600" b="1" kern="100" dirty="0">
                <a:effectLst/>
                <a:ea typeface="Calibri" panose="020F0502020204030204" pitchFamily="34" charset="0"/>
                <a:cs typeface="Times New Roman" panose="02020603050405020304" pitchFamily="18" charset="0"/>
              </a:rPr>
              <a:t>“</a:t>
            </a:r>
            <a:r>
              <a:rPr lang="lt-LT" sz="1600" kern="100" dirty="0">
                <a:effectLst/>
                <a:ea typeface="Calibri" panose="020F0502020204030204" pitchFamily="34" charset="0"/>
                <a:cs typeface="Times New Roman" panose="02020603050405020304" pitchFamily="18" charset="0"/>
              </a:rPr>
              <a:t> (1991).</a:t>
            </a:r>
          </a:p>
          <a:p>
            <a:pPr marL="0" indent="-285750">
              <a:lnSpc>
                <a:spcPct val="100000"/>
              </a:lnSpc>
              <a:spcBef>
                <a:spcPts val="300"/>
              </a:spcBef>
              <a:spcAft>
                <a:spcPts val="300"/>
              </a:spcAft>
              <a:buFont typeface="Wingdings" panose="05000000000000000000" pitchFamily="2" charset="2"/>
              <a:buChar char="Ø"/>
            </a:pPr>
            <a:r>
              <a:rPr lang="lt-LT" sz="1600" kern="100" dirty="0">
                <a:effectLst/>
                <a:ea typeface="Calibri" panose="020F0502020204030204" pitchFamily="34" charset="0"/>
                <a:cs typeface="Times New Roman" panose="02020603050405020304" pitchFamily="18" charset="0"/>
              </a:rPr>
              <a:t>Knygose </a:t>
            </a:r>
            <a:r>
              <a:rPr lang="lt-LT" sz="1600" b="1" kern="100" dirty="0">
                <a:effectLst/>
                <a:ea typeface="Calibri" panose="020F0502020204030204" pitchFamily="34" charset="0"/>
                <a:cs typeface="Times New Roman" panose="02020603050405020304" pitchFamily="18" charset="0"/>
              </a:rPr>
              <a:t>„Žodžiai į tolį“</a:t>
            </a:r>
            <a:r>
              <a:rPr lang="lt-LT" sz="1600" kern="100" dirty="0">
                <a:effectLst/>
                <a:ea typeface="Calibri" panose="020F0502020204030204" pitchFamily="34" charset="0"/>
                <a:cs typeface="Times New Roman" panose="02020603050405020304" pitchFamily="18" charset="0"/>
              </a:rPr>
              <a:t> (1983</a:t>
            </a:r>
            <a:r>
              <a:rPr lang="lt-LT" sz="1600" b="1" kern="100" dirty="0">
                <a:effectLst/>
                <a:ea typeface="Calibri" panose="020F0502020204030204" pitchFamily="34" charset="0"/>
                <a:cs typeface="Times New Roman" panose="02020603050405020304" pitchFamily="18" charset="0"/>
              </a:rPr>
              <a:t>), „Likimo antspaudas“</a:t>
            </a:r>
            <a:r>
              <a:rPr lang="lt-LT" sz="1600" kern="100" dirty="0">
                <a:effectLst/>
                <a:ea typeface="Calibri" panose="020F0502020204030204" pitchFamily="34" charset="0"/>
                <a:cs typeface="Times New Roman" panose="02020603050405020304" pitchFamily="18" charset="0"/>
              </a:rPr>
              <a:t> (1983) yra žemaitiškai kūrybai skirti atskiri skyriai.</a:t>
            </a:r>
          </a:p>
          <a:p>
            <a:pPr marL="0" indent="-285750">
              <a:lnSpc>
                <a:spcPct val="100000"/>
              </a:lnSpc>
              <a:spcBef>
                <a:spcPts val="300"/>
              </a:spcBef>
              <a:spcAft>
                <a:spcPts val="300"/>
              </a:spcAft>
              <a:buFont typeface="Wingdings" panose="05000000000000000000" pitchFamily="2" charset="2"/>
              <a:buChar char="Ø"/>
            </a:pPr>
            <a:r>
              <a:rPr lang="lt-LT" sz="1600" kern="100" dirty="0">
                <a:ea typeface="Calibri" panose="020F0502020204030204" pitchFamily="34" charset="0"/>
                <a:cs typeface="Times New Roman" panose="02020603050405020304" pitchFamily="18" charset="0"/>
              </a:rPr>
              <a:t>A. P. Bagdonas </a:t>
            </a:r>
            <a:r>
              <a:rPr lang="lt-LT" sz="1600" b="0" i="0" dirty="0">
                <a:solidFill>
                  <a:srgbClr val="000000"/>
                </a:solidFill>
                <a:effectLst/>
              </a:rPr>
              <a:t>(gyveno </a:t>
            </a:r>
            <a:r>
              <a:rPr lang="lt-LT" sz="1600" b="0" i="0" dirty="0" err="1">
                <a:solidFill>
                  <a:srgbClr val="000000"/>
                </a:solidFill>
                <a:effectLst/>
              </a:rPr>
              <a:t>Marquette</a:t>
            </a:r>
            <a:r>
              <a:rPr lang="lt-LT" sz="1600" b="0" i="0" dirty="0">
                <a:solidFill>
                  <a:srgbClr val="000000"/>
                </a:solidFill>
                <a:effectLst/>
              </a:rPr>
              <a:t> </a:t>
            </a:r>
            <a:r>
              <a:rPr lang="lt-LT" sz="1600" b="0" i="0" dirty="0" err="1">
                <a:solidFill>
                  <a:srgbClr val="000000"/>
                </a:solidFill>
                <a:effectLst/>
              </a:rPr>
              <a:t>Park</a:t>
            </a:r>
            <a:r>
              <a:rPr lang="lt-LT" sz="1600" b="0" i="0" dirty="0">
                <a:solidFill>
                  <a:srgbClr val="000000"/>
                </a:solidFill>
                <a:effectLst/>
              </a:rPr>
              <a:t>, </a:t>
            </a:r>
            <a:r>
              <a:rPr lang="lt-LT" sz="1600" b="0" i="0" dirty="0" err="1">
                <a:solidFill>
                  <a:srgbClr val="000000"/>
                </a:solidFill>
                <a:effectLst/>
              </a:rPr>
              <a:t>Chicagje</a:t>
            </a:r>
            <a:r>
              <a:rPr lang="lt-LT" sz="1600" dirty="0">
                <a:solidFill>
                  <a:srgbClr val="000000"/>
                </a:solidFill>
              </a:rPr>
              <a:t> JAV), </a:t>
            </a:r>
            <a:r>
              <a:rPr lang="lt-LT" sz="1600" kern="100" dirty="0">
                <a:ea typeface="Calibri" panose="020F0502020204030204" pitchFamily="34" charset="0"/>
                <a:cs typeface="Times New Roman" panose="02020603050405020304" pitchFamily="18" charset="0"/>
              </a:rPr>
              <a:t>mirė </a:t>
            </a:r>
            <a:r>
              <a:rPr lang="lt-LT" sz="1600" b="0" i="0" dirty="0">
                <a:solidFill>
                  <a:srgbClr val="000000"/>
                </a:solidFill>
                <a:effectLst/>
              </a:rPr>
              <a:t>2009 m. gruodžio 13 dieną.</a:t>
            </a:r>
          </a:p>
          <a:p>
            <a:pPr marL="0" indent="0">
              <a:lnSpc>
                <a:spcPct val="100000"/>
              </a:lnSpc>
              <a:spcBef>
                <a:spcPts val="300"/>
              </a:spcBef>
              <a:spcAft>
                <a:spcPts val="300"/>
              </a:spcAft>
              <a:buNone/>
            </a:pPr>
            <a:endParaRPr lang="lt-LT" sz="1600" kern="100" dirty="0">
              <a:solidFill>
                <a:srgbClr val="000000"/>
              </a:solidFill>
              <a:ea typeface="Calibri" panose="020F0502020204030204" pitchFamily="34" charset="0"/>
              <a:cs typeface="Times New Roman" panose="02020603050405020304" pitchFamily="18" charset="0"/>
            </a:endParaRPr>
          </a:p>
        </p:txBody>
      </p:sp>
      <p:sp>
        <p:nvSpPr>
          <p:cNvPr id="4" name="Teksto vietos rezervavimo ženklas 3">
            <a:extLst>
              <a:ext uri="{FF2B5EF4-FFF2-40B4-BE49-F238E27FC236}">
                <a16:creationId xmlns:a16="http://schemas.microsoft.com/office/drawing/2014/main" id="{99C4024B-2BF1-5C53-1404-4E9CE9D5BE76}"/>
              </a:ext>
            </a:extLst>
          </p:cNvPr>
          <p:cNvSpPr>
            <a:spLocks noGrp="1"/>
          </p:cNvSpPr>
          <p:nvPr>
            <p:ph type="body" sz="half" idx="2"/>
          </p:nvPr>
        </p:nvSpPr>
        <p:spPr>
          <a:xfrm>
            <a:off x="457200" y="2996952"/>
            <a:ext cx="3200400" cy="3744416"/>
          </a:xfrm>
        </p:spPr>
        <p:txBody>
          <a:bodyPr>
            <a:normAutofit fontScale="92500" lnSpcReduction="20000"/>
          </a:bodyPr>
          <a:lstStyle/>
          <a:p>
            <a:endParaRPr lang="lt-LT" sz="1400" kern="100" dirty="0">
              <a:solidFill>
                <a:srgbClr val="000000"/>
              </a:solidFill>
              <a:effectLst/>
              <a:highlight>
                <a:srgbClr val="F8F8F8"/>
              </a:highlight>
              <a:latin typeface="Calibri" panose="020F0502020204030204" pitchFamily="34" charset="0"/>
              <a:ea typeface="Calibri" panose="020F0502020204030204" pitchFamily="34" charset="0"/>
              <a:cs typeface="Calibri" panose="020F0502020204030204" pitchFamily="34" charset="0"/>
            </a:endParaRPr>
          </a:p>
          <a:p>
            <a:endParaRPr lang="lt-LT" sz="1400" kern="100" dirty="0">
              <a:solidFill>
                <a:srgbClr val="000000"/>
              </a:solidFill>
              <a:highlight>
                <a:srgbClr val="F8F8F8"/>
              </a:highlight>
              <a:latin typeface="Calibri" panose="020F0502020204030204" pitchFamily="34" charset="0"/>
              <a:ea typeface="Calibri" panose="020F0502020204030204" pitchFamily="34" charset="0"/>
              <a:cs typeface="Calibri" panose="020F0502020204030204" pitchFamily="34" charset="0"/>
            </a:endParaRPr>
          </a:p>
          <a:p>
            <a:endParaRPr lang="lt-LT" sz="1400" kern="100" dirty="0">
              <a:solidFill>
                <a:srgbClr val="000000"/>
              </a:solidFill>
              <a:effectLst/>
              <a:highlight>
                <a:srgbClr val="F8F8F8"/>
              </a:highlight>
              <a:latin typeface="Calibri" panose="020F0502020204030204" pitchFamily="34" charset="0"/>
              <a:ea typeface="Calibri" panose="020F0502020204030204" pitchFamily="34" charset="0"/>
              <a:cs typeface="Calibri" panose="020F0502020204030204" pitchFamily="34" charset="0"/>
            </a:endParaRPr>
          </a:p>
          <a:p>
            <a:endParaRPr lang="lt-LT" sz="1400" kern="100" dirty="0">
              <a:solidFill>
                <a:srgbClr val="000000"/>
              </a:solidFill>
              <a:highlight>
                <a:srgbClr val="F8F8F8"/>
              </a:highlight>
              <a:latin typeface="Calibri" panose="020F0502020204030204" pitchFamily="34" charset="0"/>
              <a:ea typeface="Calibri" panose="020F0502020204030204" pitchFamily="34" charset="0"/>
              <a:cs typeface="Calibri" panose="020F0502020204030204" pitchFamily="34" charset="0"/>
            </a:endParaRPr>
          </a:p>
          <a:p>
            <a:endParaRPr lang="lt-LT" sz="1400" kern="100" dirty="0">
              <a:solidFill>
                <a:srgbClr val="000000"/>
              </a:solidFill>
              <a:effectLst/>
              <a:highlight>
                <a:srgbClr val="F8F8F8"/>
              </a:highlight>
              <a:latin typeface="Calibri" panose="020F0502020204030204" pitchFamily="34" charset="0"/>
              <a:ea typeface="Calibri" panose="020F0502020204030204" pitchFamily="34" charset="0"/>
              <a:cs typeface="Calibri" panose="020F0502020204030204" pitchFamily="34" charset="0"/>
            </a:endParaRPr>
          </a:p>
          <a:p>
            <a:endParaRPr lang="lt-LT" sz="1400" kern="100" dirty="0">
              <a:solidFill>
                <a:srgbClr val="000000"/>
              </a:solidFill>
              <a:highlight>
                <a:srgbClr val="F8F8F8"/>
              </a:highlight>
              <a:latin typeface="Calibri" panose="020F0502020204030204" pitchFamily="34" charset="0"/>
              <a:ea typeface="Calibri" panose="020F0502020204030204" pitchFamily="34" charset="0"/>
              <a:cs typeface="Calibri" panose="020F0502020204030204" pitchFamily="34" charset="0"/>
            </a:endParaRPr>
          </a:p>
          <a:p>
            <a:endParaRPr lang="lt-LT" sz="1400" kern="100" dirty="0">
              <a:solidFill>
                <a:srgbClr val="000000"/>
              </a:solidFill>
              <a:effectLst/>
              <a:highlight>
                <a:srgbClr val="F8F8F8"/>
              </a:highlight>
              <a:latin typeface="Calibri" panose="020F0502020204030204" pitchFamily="34" charset="0"/>
              <a:ea typeface="Calibri" panose="020F0502020204030204" pitchFamily="34" charset="0"/>
              <a:cs typeface="Calibri" panose="020F0502020204030204" pitchFamily="34" charset="0"/>
            </a:endParaRPr>
          </a:p>
          <a:p>
            <a:endParaRPr lang="lt-LT" sz="1400" kern="100" dirty="0">
              <a:solidFill>
                <a:srgbClr val="000000"/>
              </a:solidFill>
              <a:highlight>
                <a:srgbClr val="F8F8F8"/>
              </a:highlight>
              <a:latin typeface="Calibri" panose="020F0502020204030204" pitchFamily="34" charset="0"/>
              <a:ea typeface="Calibri" panose="020F0502020204030204" pitchFamily="34" charset="0"/>
              <a:cs typeface="Calibri" panose="020F0502020204030204" pitchFamily="34" charset="0"/>
            </a:endParaRPr>
          </a:p>
          <a:p>
            <a:endParaRPr lang="lt-LT" sz="1400" kern="100" dirty="0">
              <a:solidFill>
                <a:srgbClr val="000000"/>
              </a:solidFill>
              <a:effectLst/>
              <a:highlight>
                <a:srgbClr val="F8F8F8"/>
              </a:highlight>
              <a:latin typeface="Calibri" panose="020F0502020204030204" pitchFamily="34" charset="0"/>
              <a:ea typeface="Calibri" panose="020F0502020204030204" pitchFamily="34" charset="0"/>
              <a:cs typeface="Calibri" panose="020F0502020204030204" pitchFamily="34" charset="0"/>
            </a:endParaRPr>
          </a:p>
          <a:p>
            <a:endParaRPr lang="lt-LT" sz="1400" kern="100" dirty="0">
              <a:solidFill>
                <a:srgbClr val="000000"/>
              </a:solidFill>
              <a:effectLst/>
              <a:highlight>
                <a:srgbClr val="F8F8F8"/>
              </a:highlight>
              <a:latin typeface="Calibri" panose="020F0502020204030204" pitchFamily="34" charset="0"/>
              <a:ea typeface="Calibri" panose="020F0502020204030204" pitchFamily="34" charset="0"/>
              <a:cs typeface="Calibri" panose="020F0502020204030204" pitchFamily="34" charset="0"/>
            </a:endParaRPr>
          </a:p>
          <a:p>
            <a:r>
              <a:rPr lang="lt-LT"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a:t>
            </a:r>
            <a:r>
              <a:rPr lang="pt-BR" b="0" dirty="0">
                <a:solidFill>
                  <a:schemeClr val="bg1"/>
                </a:solidFill>
                <a:effectLst/>
                <a:latin typeface="Calibri" panose="020F0502020204030204" pitchFamily="34" charset="0"/>
                <a:cs typeface="Calibri" panose="020F0502020204030204" pitchFamily="34" charset="0"/>
              </a:rPr>
              <a:t>oetas ir pedagogas Apolinaras</a:t>
            </a:r>
            <a:r>
              <a:rPr lang="lt-LT" b="0" dirty="0">
                <a:solidFill>
                  <a:schemeClr val="bg1"/>
                </a:solidFill>
                <a:effectLst/>
                <a:latin typeface="Calibri" panose="020F0502020204030204" pitchFamily="34" charset="0"/>
                <a:cs typeface="Calibri" panose="020F0502020204030204" pitchFamily="34" charset="0"/>
              </a:rPr>
              <a:t> Petras</a:t>
            </a:r>
            <a:r>
              <a:rPr lang="pt-BR" b="0" dirty="0">
                <a:solidFill>
                  <a:schemeClr val="bg1"/>
                </a:solidFill>
                <a:effectLst/>
                <a:latin typeface="Calibri" panose="020F0502020204030204" pitchFamily="34" charset="0"/>
                <a:cs typeface="Calibri" panose="020F0502020204030204" pitchFamily="34" charset="0"/>
              </a:rPr>
              <a:t> Bagdonas 1994 m. liepos 14 d.</a:t>
            </a:r>
            <a:r>
              <a:rPr lang="lt-LT" b="0" dirty="0">
                <a:solidFill>
                  <a:schemeClr val="bg1"/>
                </a:solidFill>
                <a:effectLst/>
                <a:latin typeface="Calibri" panose="020F0502020204030204" pitchFamily="34" charset="0"/>
                <a:cs typeface="Calibri" panose="020F0502020204030204" pitchFamily="34" charset="0"/>
              </a:rPr>
              <a:t> </a:t>
            </a:r>
            <a:r>
              <a:rPr lang="pt-BR" b="0" dirty="0">
                <a:solidFill>
                  <a:schemeClr val="bg1"/>
                </a:solidFill>
                <a:effectLst/>
                <a:latin typeface="Calibri" panose="020F0502020204030204" pitchFamily="34" charset="0"/>
                <a:cs typeface="Calibri" panose="020F0502020204030204" pitchFamily="34" charset="0"/>
              </a:rPr>
              <a:t>Šiauli</a:t>
            </a:r>
            <a:r>
              <a:rPr lang="lt-LT" b="0" dirty="0" err="1">
                <a:solidFill>
                  <a:schemeClr val="bg1"/>
                </a:solidFill>
                <a:effectLst/>
                <a:latin typeface="Calibri" panose="020F0502020204030204" pitchFamily="34" charset="0"/>
                <a:cs typeface="Calibri" panose="020F0502020204030204" pitchFamily="34" charset="0"/>
              </a:rPr>
              <a:t>uose</a:t>
            </a:r>
            <a:endParaRPr lang="lt-LT"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endParaRPr lang="lt-LT" dirty="0"/>
          </a:p>
        </p:txBody>
      </p:sp>
      <p:pic>
        <p:nvPicPr>
          <p:cNvPr id="6" name="Paveikslėlis 5">
            <a:extLst>
              <a:ext uri="{FF2B5EF4-FFF2-40B4-BE49-F238E27FC236}">
                <a16:creationId xmlns:a16="http://schemas.microsoft.com/office/drawing/2014/main" id="{6509E4BF-5BCE-5387-4D32-10A210F382A4}"/>
              </a:ext>
            </a:extLst>
          </p:cNvPr>
          <p:cNvPicPr>
            <a:picLocks noChangeAspect="1"/>
          </p:cNvPicPr>
          <p:nvPr/>
        </p:nvPicPr>
        <p:blipFill>
          <a:blip r:embed="rId2"/>
          <a:stretch>
            <a:fillRect/>
          </a:stretch>
        </p:blipFill>
        <p:spPr>
          <a:xfrm>
            <a:off x="540885" y="3212976"/>
            <a:ext cx="3148852" cy="2880256"/>
          </a:xfrm>
          <a:prstGeom prst="rect">
            <a:avLst/>
          </a:prstGeom>
        </p:spPr>
      </p:pic>
    </p:spTree>
    <p:extLst>
      <p:ext uri="{BB962C8B-B14F-4D97-AF65-F5344CB8AC3E}">
        <p14:creationId xmlns:p14="http://schemas.microsoft.com/office/powerpoint/2010/main" val="1925461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06D75B2-AC2B-EBFB-2409-D04A2A5332BF}"/>
              </a:ext>
            </a:extLst>
          </p:cNvPr>
          <p:cNvSpPr>
            <a:spLocks noGrp="1"/>
          </p:cNvSpPr>
          <p:nvPr>
            <p:ph type="title"/>
          </p:nvPr>
        </p:nvSpPr>
        <p:spPr>
          <a:xfrm>
            <a:off x="457200" y="1772816"/>
            <a:ext cx="3200400" cy="2088232"/>
          </a:xfrm>
        </p:spPr>
        <p:txBody>
          <a:bodyPr>
            <a:normAutofit fontScale="90000"/>
          </a:bodyPr>
          <a:lstStyle/>
          <a:p>
            <a:r>
              <a:rPr lang="lt-LT" sz="3100" kern="100" dirty="0">
                <a:latin typeface="Calibri" panose="020F0502020204030204" pitchFamily="34" charset="0"/>
                <a:ea typeface="Calibri" panose="020F0502020204030204" pitchFamily="34" charset="0"/>
                <a:cs typeface="Times New Roman" panose="02020603050405020304" pitchFamily="18" charset="0"/>
              </a:rPr>
              <a:t>Jonas Fortūnatas </a:t>
            </a:r>
            <a:r>
              <a:rPr lang="lt-LT" sz="3100" kern="100" dirty="0" err="1">
                <a:latin typeface="Calibri" panose="020F0502020204030204" pitchFamily="34" charset="0"/>
                <a:ea typeface="Calibri" panose="020F0502020204030204" pitchFamily="34" charset="0"/>
                <a:cs typeface="Times New Roman" panose="02020603050405020304" pitchFamily="18" charset="0"/>
              </a:rPr>
              <a:t>Bagočius</a:t>
            </a:r>
            <a:r>
              <a:rPr lang="lt-LT" sz="3100" kern="100" dirty="0">
                <a:latin typeface="Calibri" panose="020F0502020204030204" pitchFamily="34" charset="0"/>
                <a:ea typeface="Calibri" panose="020F0502020204030204" pitchFamily="34" charset="0"/>
                <a:cs typeface="Times New Roman" panose="02020603050405020304" pitchFamily="18" charset="0"/>
              </a:rPr>
              <a:t>, A</a:t>
            </a:r>
            <a:r>
              <a:rPr lang="lt-LT" sz="3100" kern="100" dirty="0">
                <a:effectLst/>
                <a:latin typeface="Calibri" panose="020F0502020204030204" pitchFamily="34" charset="0"/>
                <a:ea typeface="Calibri" panose="020F0502020204030204" pitchFamily="34" charset="0"/>
                <a:cs typeface="Times New Roman" panose="02020603050405020304" pitchFamily="18" charset="0"/>
              </a:rPr>
              <a:t>ntanas Ramanauskas ir kiti apie Žemaitiją rašę užsienyje gyvenę autoriai </a:t>
            </a:r>
            <a:br>
              <a:rPr lang="lt-LT" sz="3100" kern="100" dirty="0">
                <a:effectLst/>
                <a:latin typeface="Calibri" panose="020F0502020204030204" pitchFamily="34" charset="0"/>
                <a:ea typeface="Calibri" panose="020F0502020204030204" pitchFamily="34" charset="0"/>
                <a:cs typeface="Times New Roman" panose="02020603050405020304" pitchFamily="18" charset="0"/>
              </a:rPr>
            </a:br>
            <a:br>
              <a:rPr lang="lt-LT" sz="3600" kern="100" dirty="0">
                <a:effectLst/>
                <a:latin typeface="Calibri" panose="020F0502020204030204" pitchFamily="34" charset="0"/>
                <a:ea typeface="Calibri" panose="020F0502020204030204" pitchFamily="34" charset="0"/>
                <a:cs typeface="Times New Roman" panose="02020603050405020304" pitchFamily="18" charset="0"/>
              </a:rPr>
            </a:br>
            <a:br>
              <a:rPr lang="lt-LT" sz="3600" kern="100" dirty="0">
                <a:effectLst/>
                <a:latin typeface="Calibri" panose="020F0502020204030204" pitchFamily="34" charset="0"/>
                <a:ea typeface="Calibri" panose="020F0502020204030204" pitchFamily="34" charset="0"/>
                <a:cs typeface="Times New Roman" panose="02020603050405020304" pitchFamily="18" charset="0"/>
              </a:rPr>
            </a:br>
            <a:endParaRPr lang="lt-LT" dirty="0"/>
          </a:p>
        </p:txBody>
      </p:sp>
      <p:sp>
        <p:nvSpPr>
          <p:cNvPr id="3" name="Turinio vietos rezervavimo ženklas 2">
            <a:extLst>
              <a:ext uri="{FF2B5EF4-FFF2-40B4-BE49-F238E27FC236}">
                <a16:creationId xmlns:a16="http://schemas.microsoft.com/office/drawing/2014/main" id="{011200EE-1191-23C2-AF93-E610E1851AB2}"/>
              </a:ext>
            </a:extLst>
          </p:cNvPr>
          <p:cNvSpPr>
            <a:spLocks noGrp="1"/>
          </p:cNvSpPr>
          <p:nvPr>
            <p:ph idx="1"/>
          </p:nvPr>
        </p:nvSpPr>
        <p:spPr>
          <a:xfrm>
            <a:off x="4511824" y="332656"/>
            <a:ext cx="7488832" cy="6336704"/>
          </a:xfrm>
        </p:spPr>
        <p:txBody>
          <a:bodyPr>
            <a:normAutofit/>
          </a:bodyPr>
          <a:lstStyle/>
          <a:p>
            <a:pPr marL="194310" indent="-285750">
              <a:lnSpc>
                <a:spcPct val="100000"/>
              </a:lnSpc>
              <a:spcBef>
                <a:spcPts val="300"/>
              </a:spcBef>
              <a:spcAft>
                <a:spcPts val="300"/>
              </a:spcAft>
              <a:buFont typeface="Wingdings" panose="05000000000000000000" pitchFamily="2" charset="2"/>
              <a:buChar char="Ø"/>
            </a:pPr>
            <a:r>
              <a:rPr lang="lt-LT" sz="1800" b="1" kern="100" dirty="0">
                <a:effectLst/>
                <a:latin typeface="Calibri" panose="020F0502020204030204" pitchFamily="34" charset="0"/>
                <a:ea typeface="Calibri" panose="020F0502020204030204" pitchFamily="34" charset="0"/>
                <a:cs typeface="Times New Roman" panose="02020603050405020304" pitchFamily="18" charset="0"/>
              </a:rPr>
              <a:t>Fortūnatas Jonas </a:t>
            </a:r>
            <a:r>
              <a:rPr lang="lt-LT" sz="1800" b="1" kern="100" dirty="0" err="1">
                <a:effectLst/>
                <a:latin typeface="Calibri" panose="020F0502020204030204" pitchFamily="34" charset="0"/>
                <a:ea typeface="Calibri" panose="020F0502020204030204" pitchFamily="34" charset="0"/>
                <a:cs typeface="Times New Roman" panose="02020603050405020304" pitchFamily="18" charset="0"/>
              </a:rPr>
              <a:t>Bagočius</a:t>
            </a:r>
            <a:r>
              <a:rPr lang="lt-LT" sz="1800" b="1"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a:t>
            </a:r>
            <a:r>
              <a:rPr lang="lt-LT" sz="1800" kern="100" dirty="0" err="1">
                <a:effectLst/>
                <a:latin typeface="Calibri" panose="020F0502020204030204" pitchFamily="34" charset="0"/>
                <a:ea typeface="Calibri" panose="020F0502020204030204" pitchFamily="34" charset="0"/>
                <a:cs typeface="Times New Roman" panose="02020603050405020304" pitchFamily="18" charset="0"/>
              </a:rPr>
              <a:t>liter</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1800" kern="100" dirty="0" err="1">
                <a:effectLst/>
                <a:latin typeface="Calibri" panose="020F0502020204030204" pitchFamily="34" charset="0"/>
                <a:ea typeface="Calibri" panose="020F0502020204030204" pitchFamily="34" charset="0"/>
                <a:cs typeface="Times New Roman" panose="02020603050405020304" pitchFamily="18" charset="0"/>
              </a:rPr>
              <a:t>slapyv</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1800" kern="100" dirty="0" err="1">
                <a:effectLst/>
                <a:latin typeface="Calibri" panose="020F0502020204030204" pitchFamily="34" charset="0"/>
                <a:ea typeface="Calibri" panose="020F0502020204030204" pitchFamily="34" charset="0"/>
                <a:cs typeface="Times New Roman" panose="02020603050405020304" pitchFamily="18" charset="0"/>
              </a:rPr>
              <a:t>Ferdinand</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de </a:t>
            </a:r>
            <a:r>
              <a:rPr lang="lt-LT" sz="1800" kern="100" dirty="0" err="1">
                <a:effectLst/>
                <a:latin typeface="Calibri" panose="020F0502020204030204" pitchFamily="34" charset="0"/>
                <a:ea typeface="Calibri" panose="020F0502020204030204" pitchFamily="34" charset="0"/>
                <a:cs typeface="Times New Roman" panose="02020603050405020304" pitchFamily="18" charset="0"/>
              </a:rPr>
              <a:t>Samogitia</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Gimė </a:t>
            </a:r>
            <a:r>
              <a:rPr lang="lt-LT" sz="1800" kern="100" dirty="0" err="1">
                <a:effectLst/>
                <a:latin typeface="Calibri" panose="020F0502020204030204" pitchFamily="34" charset="0"/>
                <a:ea typeface="Calibri" panose="020F0502020204030204" pitchFamily="34" charset="0"/>
                <a:cs typeface="Times New Roman" panose="02020603050405020304" pitchFamily="18" charset="0"/>
              </a:rPr>
              <a:t>Pažvelsio</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kaime, netoli Endriejavo (</a:t>
            </a:r>
            <a:r>
              <a:rPr lang="lt-LT" sz="1800" kern="100" dirty="0" err="1">
                <a:effectLst/>
                <a:latin typeface="Calibri" panose="020F0502020204030204" pitchFamily="34" charset="0"/>
                <a:ea typeface="Calibri" panose="020F0502020204030204" pitchFamily="34" charset="0"/>
                <a:cs typeface="Times New Roman" panose="02020603050405020304" pitchFamily="18" charset="0"/>
              </a:rPr>
              <a:t>Vėžaičių</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sen., Klaipėdos r.). Jis nuo 1903 m. gyveno JAV, buvo aktyvus vietos lietuvių spaudos veikėjas, žymus teisininkas, politinis kairiųjų pažiūrų veikėjas.</a:t>
            </a:r>
          </a:p>
          <a:p>
            <a:pPr marL="194310" indent="-285750">
              <a:lnSpc>
                <a:spcPct val="100000"/>
              </a:lnSpc>
              <a:spcBef>
                <a:spcPts val="300"/>
              </a:spcBef>
              <a:spcAft>
                <a:spcPts val="300"/>
              </a:spcAft>
              <a:buFont typeface="Wingdings" panose="05000000000000000000" pitchFamily="2" charset="2"/>
              <a:buChar char="Ø"/>
            </a:pP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Verstinės knygos „Apie dievą, velnią, dangų ir pragarą“ (1915), „Velnias“ (1917). Rašė bendrine lietuvių kalba.</a:t>
            </a:r>
          </a:p>
          <a:p>
            <a:pPr marL="194310" indent="-285750">
              <a:lnSpc>
                <a:spcPct val="100000"/>
              </a:lnSpc>
              <a:spcBef>
                <a:spcPts val="300"/>
              </a:spcBef>
              <a:spcAft>
                <a:spcPts val="300"/>
              </a:spcAft>
              <a:buFont typeface="Wingdings" panose="05000000000000000000" pitchFamily="2" charset="2"/>
              <a:buChar char="Ø"/>
            </a:pPr>
            <a:r>
              <a:rPr lang="lt-LT" sz="1800" b="1" kern="100" dirty="0">
                <a:effectLst/>
                <a:latin typeface="Calibri" panose="020F0502020204030204" pitchFamily="34" charset="0"/>
                <a:ea typeface="Calibri" panose="020F0502020204030204" pitchFamily="34" charset="0"/>
                <a:cs typeface="Times New Roman" panose="02020603050405020304" pitchFamily="18" charset="0"/>
              </a:rPr>
              <a:t>Antanas Ramanauskas (</a:t>
            </a:r>
            <a:r>
              <a:rPr lang="lt-LT" sz="1800" b="1" kern="100" dirty="0" err="1">
                <a:effectLst/>
                <a:latin typeface="Calibri" panose="020F0502020204030204" pitchFamily="34" charset="0"/>
                <a:ea typeface="Calibri" panose="020F0502020204030204" pitchFamily="34" charset="0"/>
                <a:cs typeface="Times New Roman" panose="02020603050405020304" pitchFamily="18" charset="0"/>
              </a:rPr>
              <a:t>liter</a:t>
            </a:r>
            <a:r>
              <a:rPr lang="lt-LT" sz="1800" b="1"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1800" b="1" kern="100" dirty="0" err="1">
                <a:effectLst/>
                <a:latin typeface="Calibri" panose="020F0502020204030204" pitchFamily="34" charset="0"/>
                <a:ea typeface="Calibri" panose="020F0502020204030204" pitchFamily="34" charset="0"/>
                <a:cs typeface="Times New Roman" panose="02020603050405020304" pitchFamily="18" charset="0"/>
              </a:rPr>
              <a:t>slapyv</a:t>
            </a:r>
            <a:r>
              <a:rPr lang="lt-LT" sz="1800" b="1" kern="100" dirty="0">
                <a:effectLst/>
                <a:latin typeface="Calibri" panose="020F0502020204030204" pitchFamily="34" charset="0"/>
                <a:ea typeface="Calibri" panose="020F0502020204030204" pitchFamily="34" charset="0"/>
                <a:cs typeface="Times New Roman" panose="02020603050405020304" pitchFamily="18" charset="0"/>
              </a:rPr>
              <a:t>. Žemaičių Antanas).</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Kilęs iš Endriejavui gretimų apylinkių. Taip pat rašė ir knygas leido periodikoje savo tekstus skelbė bendrine lietuvių kalba. Išleido kelias grožinės literatūros knygas: „Lietuvos kelias“ (1921), „Trys vaizdeliai“ (1921), „Lietuvos vaizdeliai“ (1921), „Nutolusios dienos“ (1969). Savo knygose stengėsi išlaikyti žemaitiškos kalbos „prieskonį“.</a:t>
            </a:r>
          </a:p>
          <a:p>
            <a:pPr marL="194310" indent="-285750">
              <a:lnSpc>
                <a:spcPct val="100000"/>
              </a:lnSpc>
              <a:spcBef>
                <a:spcPts val="300"/>
              </a:spcBef>
              <a:spcAft>
                <a:spcPts val="300"/>
              </a:spcAft>
              <a:buFont typeface="Wingdings" panose="05000000000000000000" pitchFamily="2" charset="2"/>
              <a:buChar char="Ø"/>
            </a:pP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Žemaitijos tema JAV knygas rašė ir emigracijoje gyvenęs </a:t>
            </a:r>
            <a:r>
              <a:rPr lang="lt-LT" sz="1800" b="1" kern="100" dirty="0">
                <a:effectLst/>
                <a:latin typeface="Calibri" panose="020F0502020204030204" pitchFamily="34" charset="0"/>
                <a:ea typeface="Calibri" panose="020F0502020204030204" pitchFamily="34" charset="0"/>
                <a:cs typeface="Times New Roman" panose="02020603050405020304" pitchFamily="18" charset="0"/>
              </a:rPr>
              <a:t>Ignas Končius, Aleksandras Pakalniškis, Adomas </a:t>
            </a:r>
            <a:r>
              <a:rPr lang="lt-LT" sz="1800" b="1" kern="100" dirty="0" err="1">
                <a:effectLst/>
                <a:latin typeface="Calibri" panose="020F0502020204030204" pitchFamily="34" charset="0"/>
                <a:ea typeface="Calibri" panose="020F0502020204030204" pitchFamily="34" charset="0"/>
                <a:cs typeface="Times New Roman" panose="02020603050405020304" pitchFamily="18" charset="0"/>
              </a:rPr>
              <a:t>Vilainis</a:t>
            </a:r>
            <a:r>
              <a:rPr lang="lt-LT" sz="1800" b="1" kern="100" dirty="0">
                <a:effectLst/>
                <a:latin typeface="Calibri" panose="020F0502020204030204" pitchFamily="34" charset="0"/>
                <a:ea typeface="Calibri" panose="020F0502020204030204" pitchFamily="34" charset="0"/>
                <a:cs typeface="Times New Roman" panose="02020603050405020304" pitchFamily="18" charset="0"/>
              </a:rPr>
              <a:t>-Šidlauskas, Aleksandras Tenisonas</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ir keletas kitų autorių.</a:t>
            </a:r>
          </a:p>
          <a:p>
            <a:pPr marL="194310" indent="-285750">
              <a:lnSpc>
                <a:spcPct val="100000"/>
              </a:lnSpc>
              <a:spcBef>
                <a:spcPts val="300"/>
              </a:spcBef>
              <a:spcAft>
                <a:spcPts val="300"/>
              </a:spcAft>
              <a:buFont typeface="Wingdings" panose="05000000000000000000" pitchFamily="2" charset="2"/>
              <a:buChar char="Ø"/>
            </a:pPr>
            <a:endParaRPr lang="lt-LT" sz="1800" kern="1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300"/>
              </a:spcBef>
              <a:spcAft>
                <a:spcPts val="300"/>
              </a:spcAft>
              <a:buNone/>
            </a:pPr>
            <a:r>
              <a:rPr lang="lt-LT" sz="1400" i="1" kern="100" dirty="0">
                <a:effectLst/>
                <a:latin typeface="Calibri" panose="020F0502020204030204" pitchFamily="34" charset="0"/>
                <a:ea typeface="Calibri" panose="020F0502020204030204" pitchFamily="34" charset="0"/>
                <a:cs typeface="Times New Roman" panose="02020603050405020304" pitchFamily="18" charset="0"/>
              </a:rPr>
              <a:t>Nuotraukoje – 1958 m. Vilniuje Valstybinėje politinės ir mokslinės literatūros leidykloje                      išleista Antano Ramanausko knygos „Žemaitijos keliais“ viršelis </a:t>
            </a:r>
          </a:p>
          <a:p>
            <a:pPr>
              <a:lnSpc>
                <a:spcPct val="107000"/>
              </a:lnSpc>
              <a:spcAft>
                <a:spcPts val="800"/>
              </a:spcAft>
            </a:pPr>
            <a:endParaRPr lang="lt-LT"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
        <p:nvSpPr>
          <p:cNvPr id="4" name="Teksto vietos rezervavimo ženklas 3">
            <a:extLst>
              <a:ext uri="{FF2B5EF4-FFF2-40B4-BE49-F238E27FC236}">
                <a16:creationId xmlns:a16="http://schemas.microsoft.com/office/drawing/2014/main" id="{B339755A-A62C-1E2C-8173-E59CA9179D7E}"/>
              </a:ext>
            </a:extLst>
          </p:cNvPr>
          <p:cNvSpPr>
            <a:spLocks noGrp="1"/>
          </p:cNvSpPr>
          <p:nvPr>
            <p:ph type="body" sz="half" idx="2"/>
          </p:nvPr>
        </p:nvSpPr>
        <p:spPr/>
        <p:txBody>
          <a:bodyPr/>
          <a:lstStyle/>
          <a:p>
            <a:endParaRPr lang="lt-LT" dirty="0"/>
          </a:p>
        </p:txBody>
      </p:sp>
      <p:pic>
        <p:nvPicPr>
          <p:cNvPr id="6" name="Paveikslėlis 5">
            <a:extLst>
              <a:ext uri="{FF2B5EF4-FFF2-40B4-BE49-F238E27FC236}">
                <a16:creationId xmlns:a16="http://schemas.microsoft.com/office/drawing/2014/main" id="{A86403DF-C348-FAC7-64DC-16C047AB1522}"/>
              </a:ext>
            </a:extLst>
          </p:cNvPr>
          <p:cNvPicPr>
            <a:picLocks noChangeAspect="1"/>
          </p:cNvPicPr>
          <p:nvPr/>
        </p:nvPicPr>
        <p:blipFill>
          <a:blip r:embed="rId3"/>
          <a:stretch>
            <a:fillRect/>
          </a:stretch>
        </p:blipFill>
        <p:spPr>
          <a:xfrm>
            <a:off x="457200" y="2799389"/>
            <a:ext cx="2686472" cy="3869971"/>
          </a:xfrm>
          <a:prstGeom prst="rect">
            <a:avLst/>
          </a:prstGeom>
        </p:spPr>
      </p:pic>
    </p:spTree>
    <p:extLst>
      <p:ext uri="{BB962C8B-B14F-4D97-AF65-F5344CB8AC3E}">
        <p14:creationId xmlns:p14="http://schemas.microsoft.com/office/powerpoint/2010/main" val="3340707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AC71641-D44E-54F3-CEA4-91702AE02308}"/>
              </a:ext>
            </a:extLst>
          </p:cNvPr>
          <p:cNvSpPr>
            <a:spLocks noGrp="1"/>
          </p:cNvSpPr>
          <p:nvPr>
            <p:ph type="title"/>
          </p:nvPr>
        </p:nvSpPr>
        <p:spPr>
          <a:xfrm>
            <a:off x="457200" y="260648"/>
            <a:ext cx="3200400" cy="2619711"/>
          </a:xfrm>
        </p:spPr>
        <p:txBody>
          <a:bodyPr>
            <a:normAutofit fontScale="90000"/>
          </a:bodyPr>
          <a:lstStyle/>
          <a:p>
            <a:r>
              <a:rPr lang="lt-LT" dirty="0"/>
              <a:t>Žemaičių rašytojų, gyvenusių Australijoje, veikla</a:t>
            </a:r>
            <a:br>
              <a:rPr lang="lt-LT" dirty="0"/>
            </a:br>
            <a:br>
              <a:rPr lang="lt-LT" dirty="0"/>
            </a:br>
            <a:br>
              <a:rPr lang="lt-LT" dirty="0"/>
            </a:br>
            <a:endParaRPr lang="lt-LT" dirty="0"/>
          </a:p>
        </p:txBody>
      </p:sp>
      <p:sp>
        <p:nvSpPr>
          <p:cNvPr id="3" name="Turinio vietos rezervavimo ženklas 2">
            <a:extLst>
              <a:ext uri="{FF2B5EF4-FFF2-40B4-BE49-F238E27FC236}">
                <a16:creationId xmlns:a16="http://schemas.microsoft.com/office/drawing/2014/main" id="{85FC3786-4A0F-518D-5FC5-7296CE8425F4}"/>
              </a:ext>
            </a:extLst>
          </p:cNvPr>
          <p:cNvSpPr>
            <a:spLocks noGrp="1"/>
          </p:cNvSpPr>
          <p:nvPr>
            <p:ph idx="1"/>
          </p:nvPr>
        </p:nvSpPr>
        <p:spPr>
          <a:xfrm>
            <a:off x="4367808" y="260648"/>
            <a:ext cx="7560840" cy="6336704"/>
          </a:xfrm>
        </p:spPr>
        <p:txBody>
          <a:bodyPr/>
          <a:lstStyle/>
          <a:p>
            <a:pPr>
              <a:lnSpc>
                <a:spcPct val="107000"/>
              </a:lnSpc>
              <a:spcAft>
                <a:spcPts val="800"/>
              </a:spcAft>
            </a:pP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Po Antrojo pasaulinio karo Australijos Sidnėjaus mieste susibūrė veiklus žemaičių būrelis. </a:t>
            </a:r>
            <a:r>
              <a:rPr lang="lt-LT" sz="1800" b="1" kern="100" dirty="0">
                <a:effectLst/>
                <a:latin typeface="Calibri" panose="020F0502020204030204" pitchFamily="34" charset="0"/>
                <a:ea typeface="Calibri" panose="020F0502020204030204" pitchFamily="34" charset="0"/>
                <a:cs typeface="Times New Roman" panose="02020603050405020304" pitchFamily="18" charset="0"/>
              </a:rPr>
              <a:t>Juozas Almis </a:t>
            </a:r>
            <a:r>
              <a:rPr lang="lt-LT" sz="1800" b="1" kern="100" dirty="0" err="1">
                <a:effectLst/>
                <a:latin typeface="Calibri" panose="020F0502020204030204" pitchFamily="34" charset="0"/>
                <a:ea typeface="Calibri" panose="020F0502020204030204" pitchFamily="34" charset="0"/>
                <a:cs typeface="Times New Roman" panose="02020603050405020304" pitchFamily="18" charset="0"/>
              </a:rPr>
              <a:t>Jūragis</a:t>
            </a:r>
            <a:r>
              <a:rPr lang="lt-LT" sz="1800" b="1" kern="100" dirty="0">
                <a:effectLst/>
                <a:latin typeface="Calibri" panose="020F0502020204030204" pitchFamily="34" charset="0"/>
                <a:ea typeface="Calibri" panose="020F0502020204030204" pitchFamily="34" charset="0"/>
                <a:cs typeface="Times New Roman" panose="02020603050405020304" pitchFamily="18" charset="0"/>
              </a:rPr>
              <a:t> su bendraminčiais</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1964 m. Sidnėjuje įkūrė Žemaičių knygos būrelį „Gintaras“. Jo tikslas buvo leisti lietuviškas knygas. Pirmenybė buvo teikiama žemaičiams autoriams. Būrelis išleido J. A. </a:t>
            </a:r>
            <a:r>
              <a:rPr lang="lt-LT" sz="1800" kern="100" dirty="0" err="1">
                <a:effectLst/>
                <a:latin typeface="Calibri" panose="020F0502020204030204" pitchFamily="34" charset="0"/>
                <a:ea typeface="Calibri" panose="020F0502020204030204" pitchFamily="34" charset="0"/>
                <a:cs typeface="Times New Roman" panose="02020603050405020304" pitchFamily="18" charset="0"/>
              </a:rPr>
              <a:t>Jūragio</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eilėraščių knygą „Tolimieji miražai“ (1964), „Žeme [,] būk mano motina“ (1986).</a:t>
            </a:r>
          </a:p>
          <a:p>
            <a:pPr>
              <a:lnSpc>
                <a:spcPct val="107000"/>
              </a:lnSpc>
              <a:spcAft>
                <a:spcPts val="800"/>
              </a:spcAft>
            </a:pP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Sidnėjuje veikęs Žemaičių knygos būrelis „Gintaras“ išleido ir piligriminius </a:t>
            </a:r>
            <a:r>
              <a:rPr lang="lt-LT" sz="1800" b="1" kern="100" dirty="0">
                <a:effectLst/>
                <a:latin typeface="Calibri" panose="020F0502020204030204" pitchFamily="34" charset="0"/>
                <a:ea typeface="Calibri" panose="020F0502020204030204" pitchFamily="34" charset="0"/>
                <a:cs typeface="Times New Roman" panose="02020603050405020304" pitchFamily="18" charset="0"/>
              </a:rPr>
              <a:t>Petro Butkaus </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atsiminimus „Tautų šventovėse“ (1970), autobiografinę </a:t>
            </a:r>
            <a:r>
              <a:rPr lang="lt-LT" sz="1800" b="1" kern="100" dirty="0">
                <a:effectLst/>
                <a:latin typeface="Calibri" panose="020F0502020204030204" pitchFamily="34" charset="0"/>
                <a:ea typeface="Calibri" panose="020F0502020204030204" pitchFamily="34" charset="0"/>
                <a:cs typeface="Times New Roman" panose="02020603050405020304" pitchFamily="18" charset="0"/>
              </a:rPr>
              <a:t>Antano Jono </a:t>
            </a:r>
            <a:r>
              <a:rPr lang="lt-LT" sz="1800" b="1" kern="100" dirty="0" err="1">
                <a:effectLst/>
                <a:latin typeface="Calibri" panose="020F0502020204030204" pitchFamily="34" charset="0"/>
                <a:ea typeface="Calibri" panose="020F0502020204030204" pitchFamily="34" charset="0"/>
                <a:cs typeface="Times New Roman" panose="02020603050405020304" pitchFamily="18" charset="0"/>
              </a:rPr>
              <a:t>Skirkos</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knygą „</a:t>
            </a:r>
            <a:r>
              <a:rPr lang="lt-LT" sz="1800" kern="100" dirty="0" err="1">
                <a:effectLst/>
                <a:latin typeface="Calibri" panose="020F0502020204030204" pitchFamily="34" charset="0"/>
                <a:ea typeface="Calibri" panose="020F0502020204030204" pitchFamily="34" charset="0"/>
                <a:cs typeface="Times New Roman" panose="02020603050405020304" pitchFamily="18" charset="0"/>
              </a:rPr>
              <a:t>Ilgiuosi</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 tavęs“ (1971), </a:t>
            </a:r>
            <a:r>
              <a:rPr lang="lt-LT" sz="1800" b="1" kern="100" dirty="0">
                <a:effectLst/>
                <a:latin typeface="Calibri" panose="020F0502020204030204" pitchFamily="34" charset="0"/>
                <a:ea typeface="Calibri" panose="020F0502020204030204" pitchFamily="34" charset="0"/>
                <a:cs typeface="Times New Roman" panose="02020603050405020304" pitchFamily="18" charset="0"/>
              </a:rPr>
              <a:t>Broniaus Žalio </a:t>
            </a: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poezijos knygą „Apie žmones, žemę ir vėjus“ (1983). </a:t>
            </a:r>
          </a:p>
          <a:p>
            <a:pPr>
              <a:lnSpc>
                <a:spcPct val="107000"/>
              </a:lnSpc>
              <a:spcAft>
                <a:spcPts val="800"/>
              </a:spcAft>
            </a:pPr>
            <a:endParaRPr lang="lt-LT" sz="18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t-LT" sz="1400" i="1" kern="100" dirty="0">
                <a:effectLst/>
                <a:latin typeface="Calibri" panose="020F0502020204030204" pitchFamily="34" charset="0"/>
                <a:ea typeface="Calibri" panose="020F0502020204030204" pitchFamily="34" charset="0"/>
                <a:cs typeface="Times New Roman" panose="02020603050405020304" pitchFamily="18" charset="0"/>
              </a:rPr>
              <a:t>Nuotraukoje – Juozas Almis </a:t>
            </a:r>
            <a:r>
              <a:rPr lang="lt-LT" sz="1400" i="1" kern="100" dirty="0" err="1">
                <a:effectLst/>
                <a:latin typeface="Calibri" panose="020F0502020204030204" pitchFamily="34" charset="0"/>
                <a:ea typeface="Calibri" panose="020F0502020204030204" pitchFamily="34" charset="0"/>
                <a:cs typeface="Times New Roman" panose="02020603050405020304" pitchFamily="18" charset="0"/>
              </a:rPr>
              <a:t>Jūragis</a:t>
            </a:r>
            <a:r>
              <a:rPr lang="lt-LT" sz="1400" i="1"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lt-LT" dirty="0"/>
          </a:p>
        </p:txBody>
      </p:sp>
      <p:sp>
        <p:nvSpPr>
          <p:cNvPr id="4" name="Teksto vietos rezervavimo ženklas 3">
            <a:extLst>
              <a:ext uri="{FF2B5EF4-FFF2-40B4-BE49-F238E27FC236}">
                <a16:creationId xmlns:a16="http://schemas.microsoft.com/office/drawing/2014/main" id="{2AD7BBD8-3C6E-2D9A-0836-DC8B4BF0507C}"/>
              </a:ext>
            </a:extLst>
          </p:cNvPr>
          <p:cNvSpPr>
            <a:spLocks noGrp="1"/>
          </p:cNvSpPr>
          <p:nvPr>
            <p:ph type="body" sz="half" idx="2"/>
          </p:nvPr>
        </p:nvSpPr>
        <p:spPr/>
        <p:txBody>
          <a:bodyPr/>
          <a:lstStyle/>
          <a:p>
            <a:endParaRPr lang="lt-LT" dirty="0"/>
          </a:p>
        </p:txBody>
      </p:sp>
      <p:pic>
        <p:nvPicPr>
          <p:cNvPr id="6" name="Paveikslėlis 5">
            <a:extLst>
              <a:ext uri="{FF2B5EF4-FFF2-40B4-BE49-F238E27FC236}">
                <a16:creationId xmlns:a16="http://schemas.microsoft.com/office/drawing/2014/main" id="{7EFE9B32-4DAD-942C-31D7-DF2878E8DD4B}"/>
              </a:ext>
            </a:extLst>
          </p:cNvPr>
          <p:cNvPicPr>
            <a:picLocks noChangeAspect="1"/>
          </p:cNvPicPr>
          <p:nvPr/>
        </p:nvPicPr>
        <p:blipFill>
          <a:blip r:embed="rId2"/>
          <a:stretch>
            <a:fillRect/>
          </a:stretch>
        </p:blipFill>
        <p:spPr>
          <a:xfrm>
            <a:off x="405042" y="2276872"/>
            <a:ext cx="3276600" cy="4089400"/>
          </a:xfrm>
          <a:prstGeom prst="rect">
            <a:avLst/>
          </a:prstGeom>
        </p:spPr>
      </p:pic>
    </p:spTree>
    <p:extLst>
      <p:ext uri="{BB962C8B-B14F-4D97-AF65-F5344CB8AC3E}">
        <p14:creationId xmlns:p14="http://schemas.microsoft.com/office/powerpoint/2010/main" val="2227862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E272BC6-F30D-3FD3-AA7F-C4AED8C3FA75}"/>
              </a:ext>
            </a:extLst>
          </p:cNvPr>
          <p:cNvSpPr>
            <a:spLocks noGrp="1"/>
          </p:cNvSpPr>
          <p:nvPr>
            <p:ph type="title"/>
          </p:nvPr>
        </p:nvSpPr>
        <p:spPr>
          <a:xfrm>
            <a:off x="457200" y="188641"/>
            <a:ext cx="3200400" cy="2592288"/>
          </a:xfrm>
        </p:spPr>
        <p:txBody>
          <a:bodyPr>
            <a:normAutofit fontScale="90000"/>
          </a:bodyPr>
          <a:lstStyle/>
          <a:p>
            <a:r>
              <a:rPr lang="lt-LT" dirty="0"/>
              <a:t>Naują žemaitiškų leidinių bangą įsiūbavęs XX a. </a:t>
            </a:r>
            <a:r>
              <a:rPr lang="lt-LT" dirty="0" err="1"/>
              <a:t>pab</a:t>
            </a:r>
            <a:r>
              <a:rPr lang="lt-LT" dirty="0"/>
              <a:t>. Lietuvoje gimęs žemaičių kultūrinis sąjūdis</a:t>
            </a:r>
          </a:p>
        </p:txBody>
      </p:sp>
      <p:sp>
        <p:nvSpPr>
          <p:cNvPr id="3" name="Turinio vietos rezervavimo ženklas 2">
            <a:extLst>
              <a:ext uri="{FF2B5EF4-FFF2-40B4-BE49-F238E27FC236}">
                <a16:creationId xmlns:a16="http://schemas.microsoft.com/office/drawing/2014/main" id="{3F03770B-48A3-5D81-AE7B-64AEA1BC09D7}"/>
              </a:ext>
            </a:extLst>
          </p:cNvPr>
          <p:cNvSpPr>
            <a:spLocks noGrp="1"/>
          </p:cNvSpPr>
          <p:nvPr>
            <p:ph idx="1"/>
          </p:nvPr>
        </p:nvSpPr>
        <p:spPr>
          <a:xfrm>
            <a:off x="4367808" y="260648"/>
            <a:ext cx="7560840" cy="7056784"/>
          </a:xfrm>
        </p:spPr>
        <p:txBody>
          <a:bodyPr>
            <a:normAutofit fontScale="32500" lnSpcReduction="20000"/>
          </a:bodyPr>
          <a:lstStyle/>
          <a:p>
            <a:pPr marL="0" indent="-285750">
              <a:lnSpc>
                <a:spcPct val="120000"/>
              </a:lnSpc>
              <a:spcBef>
                <a:spcPts val="200"/>
              </a:spcBef>
              <a:buFont typeface="Wingdings" panose="05000000000000000000" pitchFamily="2" charset="2"/>
              <a:buChar char="Ø"/>
            </a:pPr>
            <a:r>
              <a:rPr lang="lt-LT" sz="4100" b="1" kern="100" dirty="0">
                <a:effectLst/>
                <a:ea typeface="Calibri" panose="020F0502020204030204" pitchFamily="34" charset="0"/>
                <a:cs typeface="Times New Roman" panose="02020603050405020304" pitchFamily="18" charset="0"/>
              </a:rPr>
              <a:t>1988 m. Telšiuose įkurta Žemaičių kultūros draugija.</a:t>
            </a:r>
          </a:p>
          <a:p>
            <a:pPr marL="0" indent="-285750">
              <a:lnSpc>
                <a:spcPct val="120000"/>
              </a:lnSpc>
              <a:spcBef>
                <a:spcPts val="200"/>
              </a:spcBef>
              <a:buFont typeface="Wingdings" panose="05000000000000000000" pitchFamily="2" charset="2"/>
              <a:buChar char="Ø"/>
            </a:pPr>
            <a:r>
              <a:rPr lang="lt-LT" sz="4100" dirty="0"/>
              <a:t>1991 m. balandžio 20–21 dienomis Palangoje kurorto žemaičių kultūros draugija suorganizavo </a:t>
            </a:r>
            <a:r>
              <a:rPr lang="lt-LT" sz="4100" kern="100" dirty="0">
                <a:ea typeface="Calibri" panose="020F0502020204030204" pitchFamily="34" charset="0"/>
                <a:cs typeface="Times New Roman" panose="02020603050405020304" pitchFamily="18" charset="0"/>
              </a:rPr>
              <a:t>Žemaičių kultūros draugijos aktyvo ir žemaičių krašto žurnalistų</a:t>
            </a:r>
            <a:r>
              <a:rPr lang="lt-LT" sz="4100" dirty="0"/>
              <a:t> konferenciją, kurioje buvo aptartos galimybės periodinėje spaudoje skelbti žemaitiškai parašytus tekstus.</a:t>
            </a:r>
            <a:r>
              <a:rPr lang="lt-LT" sz="4100" kern="100" dirty="0">
                <a:ea typeface="Calibri" panose="020F0502020204030204" pitchFamily="34" charset="0"/>
                <a:cs typeface="Times New Roman" panose="02020603050405020304" pitchFamily="18" charset="0"/>
              </a:rPr>
              <a:t> Joje iš Skuodo kilęs, Šiaulių universitete tada dirbęs  kalbininkas Juozas Pabrėža  buvo įpareigotas parengti  </a:t>
            </a:r>
            <a:r>
              <a:rPr lang="lt-LT" sz="4100" b="1" kern="100" dirty="0">
                <a:ea typeface="Calibri" panose="020F0502020204030204" pitchFamily="34" charset="0"/>
                <a:cs typeface="Times New Roman" panose="02020603050405020304" pitchFamily="18" charset="0"/>
              </a:rPr>
              <a:t>„Žemaičių rašybos patarimai“. </a:t>
            </a:r>
            <a:r>
              <a:rPr lang="lt-LT" sz="4100" kern="100" dirty="0">
                <a:ea typeface="Calibri" panose="020F0502020204030204" pitchFamily="34" charset="0"/>
                <a:cs typeface="Times New Roman" panose="02020603050405020304" pitchFamily="18" charset="0"/>
              </a:rPr>
              <a:t>Jie buvo parengti , išleisti 1991 metais.</a:t>
            </a:r>
          </a:p>
          <a:p>
            <a:pPr marL="0" indent="-285750">
              <a:lnSpc>
                <a:spcPct val="120000"/>
              </a:lnSpc>
              <a:spcBef>
                <a:spcPts val="200"/>
              </a:spcBef>
              <a:buFont typeface="Wingdings" panose="05000000000000000000" pitchFamily="2" charset="2"/>
              <a:buChar char="Ø"/>
            </a:pPr>
            <a:r>
              <a:rPr lang="lt-LT" sz="4100" kern="100" dirty="0">
                <a:ea typeface="Calibri" panose="020F0502020204030204" pitchFamily="34" charset="0"/>
                <a:cs typeface="Times New Roman" panose="02020603050405020304" pitchFamily="18" charset="0"/>
              </a:rPr>
              <a:t>Vėliau kalbininkų prof. Alekso Girdenio ir dr. Juozo Pabrėžos spaudai parengtos </a:t>
            </a:r>
            <a:r>
              <a:rPr lang="lt-LT" sz="4100" b="1" kern="100" dirty="0">
                <a:ea typeface="Calibri" panose="020F0502020204030204" pitchFamily="34" charset="0"/>
                <a:cs typeface="Times New Roman" panose="02020603050405020304" pitchFamily="18" charset="0"/>
              </a:rPr>
              <a:t>Žemaičių rašybos pagrindų knygelės </a:t>
            </a:r>
            <a:r>
              <a:rPr lang="lt-LT" sz="4100" kern="100" dirty="0">
                <a:ea typeface="Calibri" panose="020F0502020204030204" pitchFamily="34" charset="0"/>
                <a:cs typeface="Times New Roman" panose="02020603050405020304" pitchFamily="18" charset="0"/>
              </a:rPr>
              <a:t>buvo išleistos 1998, 2017 m., jų turinys buvo viešinamas interneto svetainėje </a:t>
            </a:r>
            <a:r>
              <a:rPr lang="lt-LT" sz="4100" b="1" kern="100" dirty="0">
                <a:ea typeface="Calibri" panose="020F0502020204030204" pitchFamily="34" charset="0"/>
                <a:cs typeface="Times New Roman" panose="02020603050405020304" pitchFamily="18" charset="0"/>
              </a:rPr>
              <a:t>„Žemaičių žemė“ </a:t>
            </a:r>
            <a:r>
              <a:rPr lang="lt-LT" sz="4100" b="1" kern="100" dirty="0">
                <a:ea typeface="Calibri" panose="020F0502020204030204" pitchFamily="34" charset="0"/>
                <a:cs typeface="Times New Roman" panose="02020603050405020304" pitchFamily="18" charset="0"/>
                <a:hlinkClick r:id="rId3"/>
              </a:rPr>
              <a:t>www.zemaitiuzeme.lt</a:t>
            </a:r>
            <a:r>
              <a:rPr lang="lt-LT" sz="4100" b="1" kern="100" dirty="0">
                <a:ea typeface="Calibri" panose="020F0502020204030204" pitchFamily="34" charset="0"/>
                <a:cs typeface="Times New Roman" panose="02020603050405020304" pitchFamily="18" charset="0"/>
              </a:rPr>
              <a:t> (anksčiau – „Žemaitija“ </a:t>
            </a:r>
            <a:r>
              <a:rPr lang="lt-LT" sz="4100" b="1" kern="100" dirty="0">
                <a:ea typeface="Calibri" panose="020F0502020204030204" pitchFamily="34" charset="0"/>
                <a:cs typeface="Times New Roman" panose="02020603050405020304" pitchFamily="18" charset="0"/>
                <a:hlinkClick r:id="rId4"/>
              </a:rPr>
              <a:t>www.samogit.lt</a:t>
            </a:r>
            <a:r>
              <a:rPr lang="lt-LT" sz="4100" b="1" kern="100" dirty="0">
                <a:ea typeface="Calibri" panose="020F0502020204030204" pitchFamily="34" charset="0"/>
                <a:cs typeface="Times New Roman" panose="02020603050405020304" pitchFamily="18" charset="0"/>
              </a:rPr>
              <a:t>). </a:t>
            </a:r>
            <a:endParaRPr lang="lt-LT" sz="4100" kern="100" dirty="0">
              <a:effectLst/>
              <a:ea typeface="Calibri" panose="020F0502020204030204" pitchFamily="34" charset="0"/>
              <a:cs typeface="Times New Roman" panose="02020603050405020304" pitchFamily="18" charset="0"/>
            </a:endParaRPr>
          </a:p>
          <a:p>
            <a:pPr marL="0" indent="-285750">
              <a:lnSpc>
                <a:spcPct val="120000"/>
              </a:lnSpc>
              <a:spcBef>
                <a:spcPts val="200"/>
              </a:spcBef>
              <a:buFont typeface="Wingdings" panose="05000000000000000000" pitchFamily="2" charset="2"/>
              <a:buChar char="Ø"/>
            </a:pPr>
            <a:r>
              <a:rPr lang="lt-LT" sz="4100" kern="100" dirty="0">
                <a:ea typeface="Calibri" panose="020F0502020204030204" pitchFamily="34" charset="0"/>
                <a:cs typeface="Times New Roman" panose="02020603050405020304" pitchFamily="18" charset="0"/>
              </a:rPr>
              <a:t>Minėtoje konferencijoje Palangoje gyvenusi žurnalistė D. </a:t>
            </a:r>
            <a:r>
              <a:rPr lang="lt-LT" sz="4100" kern="100" dirty="0" err="1">
                <a:ea typeface="Calibri" panose="020F0502020204030204" pitchFamily="34" charset="0"/>
                <a:cs typeface="Times New Roman" panose="02020603050405020304" pitchFamily="18" charset="0"/>
              </a:rPr>
              <a:t>Mukienė</a:t>
            </a:r>
            <a:r>
              <a:rPr lang="lt-LT" sz="4100" kern="100" dirty="0">
                <a:ea typeface="Calibri" panose="020F0502020204030204" pitchFamily="34" charset="0"/>
                <a:cs typeface="Times New Roman" panose="02020603050405020304" pitchFamily="18" charset="0"/>
              </a:rPr>
              <a:t> </a:t>
            </a:r>
            <a:r>
              <a:rPr lang="lt-LT" sz="4100" dirty="0"/>
              <a:t>pasiūlė leisti Žemaičių kultūros draugijos laikraštį, kuriame būtų spausdinami tekstai lietuvių ir žemaičių kalba. Šiam pasiūlymui draugija pritarė.</a:t>
            </a:r>
            <a:endParaRPr lang="lt-LT" sz="4100" kern="100" dirty="0">
              <a:ea typeface="Calibri" panose="020F0502020204030204" pitchFamily="34" charset="0"/>
              <a:cs typeface="Times New Roman" panose="02020603050405020304" pitchFamily="18" charset="0"/>
            </a:endParaRPr>
          </a:p>
          <a:p>
            <a:pPr marL="0" indent="-285750">
              <a:lnSpc>
                <a:spcPct val="120000"/>
              </a:lnSpc>
              <a:spcBef>
                <a:spcPts val="200"/>
              </a:spcBef>
              <a:buFont typeface="Wingdings" panose="05000000000000000000" pitchFamily="2" charset="2"/>
              <a:buChar char="Ø"/>
            </a:pPr>
            <a:r>
              <a:rPr lang="lt-LT" sz="4100" kern="100" dirty="0">
                <a:effectLst/>
                <a:ea typeface="Calibri" panose="020F0502020204030204" pitchFamily="34" charset="0"/>
                <a:cs typeface="Times New Roman" panose="02020603050405020304" pitchFamily="18" charset="0"/>
              </a:rPr>
              <a:t>1994 įkurta Žemaičių akademija.</a:t>
            </a:r>
          </a:p>
          <a:p>
            <a:pPr marL="0" indent="-285750">
              <a:lnSpc>
                <a:spcPct val="120000"/>
              </a:lnSpc>
              <a:spcBef>
                <a:spcPts val="200"/>
              </a:spcBef>
              <a:buFont typeface="Wingdings" panose="05000000000000000000" pitchFamily="2" charset="2"/>
              <a:buChar char="Ø"/>
            </a:pPr>
            <a:r>
              <a:rPr lang="lt-LT" sz="4100" kern="100" dirty="0">
                <a:effectLst/>
                <a:ea typeface="Calibri" panose="020F0502020204030204" pitchFamily="34" charset="0"/>
                <a:cs typeface="Times New Roman" panose="02020603050405020304" pitchFamily="18" charset="0"/>
              </a:rPr>
              <a:t>1991–1993 buvo leidžiamas laikraštis „A </a:t>
            </a:r>
            <a:r>
              <a:rPr lang="lt-LT" sz="4100" kern="100" dirty="0" err="1">
                <a:effectLst/>
                <a:ea typeface="Calibri" panose="020F0502020204030204" pitchFamily="34" charset="0"/>
                <a:cs typeface="Times New Roman" panose="02020603050405020304" pitchFamily="18" charset="0"/>
              </a:rPr>
              <a:t>mon</a:t>
            </a:r>
            <a:r>
              <a:rPr lang="lt-LT" sz="4100" kern="100" dirty="0">
                <a:effectLst/>
                <a:ea typeface="Calibri" panose="020F0502020204030204" pitchFamily="34" charset="0"/>
                <a:cs typeface="Times New Roman" panose="02020603050405020304" pitchFamily="18" charset="0"/>
              </a:rPr>
              <a:t> </a:t>
            </a:r>
            <a:r>
              <a:rPr lang="lt-LT" sz="4100" kern="100" dirty="0" err="1">
                <a:effectLst/>
                <a:ea typeface="Calibri" panose="020F0502020204030204" pitchFamily="34" charset="0"/>
                <a:cs typeface="Times New Roman" panose="02020603050405020304" pitchFamily="18" charset="0"/>
              </a:rPr>
              <a:t>sakaa</a:t>
            </a:r>
            <a:r>
              <a:rPr lang="lt-LT" sz="4100" kern="100" dirty="0">
                <a:effectLst/>
                <a:ea typeface="Calibri" panose="020F0502020204030204" pitchFamily="34" charset="0"/>
                <a:cs typeface="Times New Roman" panose="02020603050405020304" pitchFamily="18" charset="0"/>
              </a:rPr>
              <a:t>?“.</a:t>
            </a:r>
          </a:p>
          <a:p>
            <a:pPr marL="0" indent="-285750">
              <a:lnSpc>
                <a:spcPct val="120000"/>
              </a:lnSpc>
              <a:spcBef>
                <a:spcPts val="200"/>
              </a:spcBef>
              <a:buFont typeface="Wingdings" panose="05000000000000000000" pitchFamily="2" charset="2"/>
              <a:buChar char="Ø"/>
            </a:pPr>
            <a:r>
              <a:rPr lang="lt-LT" sz="4100" kern="100" dirty="0">
                <a:effectLst/>
                <a:ea typeface="Calibri" panose="020F0502020204030204" pitchFamily="34" charset="0"/>
                <a:cs typeface="Times New Roman" panose="02020603050405020304" pitchFamily="18" charset="0"/>
              </a:rPr>
              <a:t>1994–2024 m. leistas </a:t>
            </a:r>
            <a:r>
              <a:rPr lang="lt-LT" sz="4100" b="1" kern="100" dirty="0">
                <a:effectLst/>
                <a:ea typeface="Calibri" panose="020F0502020204030204" pitchFamily="34" charset="0"/>
                <a:cs typeface="Times New Roman" panose="02020603050405020304" pitchFamily="18" charset="0"/>
              </a:rPr>
              <a:t>žurnalas „Žemaičių žemė“ </a:t>
            </a:r>
            <a:r>
              <a:rPr lang="lt-LT" sz="4100" kern="100" dirty="0">
                <a:effectLst/>
                <a:ea typeface="Calibri" panose="020F0502020204030204" pitchFamily="34" charset="0"/>
                <a:cs typeface="Times New Roman" panose="02020603050405020304" pitchFamily="18" charset="0"/>
              </a:rPr>
              <a:t>(dalis numerių buvo teminiai), 2012, 2021–2024 m. leistas šio žurnalo elektroninis variantas, kuris buvo viešinamas internete. </a:t>
            </a:r>
          </a:p>
          <a:p>
            <a:pPr marL="0" indent="-285750">
              <a:lnSpc>
                <a:spcPct val="120000"/>
              </a:lnSpc>
              <a:spcBef>
                <a:spcPts val="200"/>
              </a:spcBef>
              <a:buFont typeface="Wingdings" panose="05000000000000000000" pitchFamily="2" charset="2"/>
              <a:buChar char="Ø"/>
            </a:pPr>
            <a:r>
              <a:rPr lang="lt-LT" sz="4100" kern="100" dirty="0">
                <a:effectLst/>
                <a:ea typeface="Calibri" panose="020F0502020204030204" pitchFamily="34" charset="0"/>
                <a:cs typeface="Times New Roman" panose="02020603050405020304" pitchFamily="18" charset="0"/>
              </a:rPr>
              <a:t>2001–2006, 2008–2010 m. buvo leidžiamas Akademinio žemaičių jaunimo korporacijos „</a:t>
            </a:r>
            <a:r>
              <a:rPr lang="lt-LT" sz="4100" kern="100" dirty="0" err="1">
                <a:effectLst/>
                <a:ea typeface="Calibri" panose="020F0502020204030204" pitchFamily="34" charset="0"/>
                <a:cs typeface="Times New Roman" panose="02020603050405020304" pitchFamily="18" charset="0"/>
              </a:rPr>
              <a:t>Samogitia</a:t>
            </a:r>
            <a:r>
              <a:rPr lang="lt-LT" sz="4100" kern="100" dirty="0">
                <a:effectLst/>
                <a:ea typeface="Calibri" panose="020F0502020204030204" pitchFamily="34" charset="0"/>
                <a:cs typeface="Times New Roman" panose="02020603050405020304" pitchFamily="18" charset="0"/>
              </a:rPr>
              <a:t>“ </a:t>
            </a:r>
            <a:r>
              <a:rPr lang="lt-LT" sz="4100" b="1" kern="100" dirty="0">
                <a:effectLst/>
                <a:ea typeface="Calibri" panose="020F0502020204030204" pitchFamily="34" charset="0"/>
                <a:cs typeface="Times New Roman" panose="02020603050405020304" pitchFamily="18" charset="0"/>
              </a:rPr>
              <a:t>elektroninis žurnalas „</a:t>
            </a:r>
            <a:r>
              <a:rPr lang="lt-LT" sz="4100" b="1" kern="100" dirty="0" err="1">
                <a:effectLst/>
                <a:ea typeface="Calibri" panose="020F0502020204030204" pitchFamily="34" charset="0"/>
                <a:cs typeface="Times New Roman" panose="02020603050405020304" pitchFamily="18" charset="0"/>
              </a:rPr>
              <a:t>Samogitia</a:t>
            </a:r>
            <a:r>
              <a:rPr lang="lt-LT" sz="4100" b="1" kern="100" dirty="0">
                <a:effectLst/>
                <a:ea typeface="Calibri" panose="020F0502020204030204" pitchFamily="34" charset="0"/>
                <a:cs typeface="Times New Roman" panose="02020603050405020304" pitchFamily="18" charset="0"/>
              </a:rPr>
              <a:t>“</a:t>
            </a:r>
            <a:r>
              <a:rPr lang="lt-LT" sz="4100" kern="100" dirty="0">
                <a:effectLst/>
                <a:ea typeface="Calibri" panose="020F0502020204030204" pitchFamily="34" charset="0"/>
                <a:cs typeface="Times New Roman" panose="02020603050405020304" pitchFamily="18" charset="0"/>
              </a:rPr>
              <a:t>,</a:t>
            </a:r>
            <a:r>
              <a:rPr lang="lt-LT" sz="4100" b="1" kern="100" dirty="0">
                <a:effectLst/>
                <a:ea typeface="Calibri" panose="020F0502020204030204" pitchFamily="34" charset="0"/>
                <a:cs typeface="Times New Roman" panose="02020603050405020304" pitchFamily="18" charset="0"/>
              </a:rPr>
              <a:t> </a:t>
            </a:r>
            <a:r>
              <a:rPr lang="lt-LT" sz="4100" kern="100" dirty="0">
                <a:effectLst/>
                <a:ea typeface="Calibri" panose="020F0502020204030204" pitchFamily="34" charset="0"/>
                <a:cs typeface="Times New Roman" panose="02020603050405020304" pitchFamily="18" charset="0"/>
              </a:rPr>
              <a:t>kuris taip pat buvo viešinamas internete.</a:t>
            </a:r>
          </a:p>
          <a:p>
            <a:pPr marL="0" indent="-285750">
              <a:lnSpc>
                <a:spcPct val="120000"/>
              </a:lnSpc>
              <a:spcBef>
                <a:spcPts val="200"/>
              </a:spcBef>
              <a:buFont typeface="Wingdings" panose="05000000000000000000" pitchFamily="2" charset="2"/>
              <a:buChar char="Ø"/>
            </a:pPr>
            <a:r>
              <a:rPr lang="lt-LT" sz="4100" kern="100" dirty="0">
                <a:ea typeface="Calibri" panose="020F0502020204030204" pitchFamily="34" charset="0"/>
                <a:cs typeface="Times New Roman" panose="02020603050405020304" pitchFamily="18" charset="0"/>
              </a:rPr>
              <a:t>Lietuvos atgimimo metais įvairaus žanro žemaitiški tekstai pradėti skelbti laikraščiuose „</a:t>
            </a:r>
            <a:r>
              <a:rPr lang="lt-LT" sz="4100" b="1" kern="100" dirty="0">
                <a:ea typeface="Calibri" panose="020F0502020204030204" pitchFamily="34" charset="0"/>
                <a:cs typeface="Times New Roman" panose="02020603050405020304" pitchFamily="18" charset="0"/>
              </a:rPr>
              <a:t>Klaipėda“, vėliau – „Santarvė“ (Mažeikiai), „Plungė“, „Kalvotoji Žemaitija“ (Telšiai), „Mūsų žodyje“ (Skuodas). 2024 m. itin tokių daug plungiškių leidžiamoje „Žemaičių saulutėje“</a:t>
            </a:r>
            <a:r>
              <a:rPr lang="lt-LT" sz="4100" kern="100" dirty="0">
                <a:ea typeface="Calibri" panose="020F0502020204030204" pitchFamily="34" charset="0"/>
                <a:cs typeface="Times New Roman" panose="02020603050405020304" pitchFamily="18" charset="0"/>
              </a:rPr>
              <a:t> ir kt. </a:t>
            </a:r>
            <a:endParaRPr lang="lt-LT" sz="4100" kern="100" dirty="0">
              <a:effectLst/>
              <a:ea typeface="Calibri" panose="020F0502020204030204" pitchFamily="34" charset="0"/>
              <a:cs typeface="Times New Roman" panose="02020603050405020304" pitchFamily="18" charset="0"/>
            </a:endParaRPr>
          </a:p>
          <a:p>
            <a:pPr marL="0" indent="-285750">
              <a:lnSpc>
                <a:spcPct val="120000"/>
              </a:lnSpc>
              <a:spcBef>
                <a:spcPts val="200"/>
              </a:spcBef>
              <a:buFont typeface="Wingdings" panose="05000000000000000000" pitchFamily="2" charset="2"/>
              <a:buChar char="Ø"/>
            </a:pPr>
            <a:r>
              <a:rPr lang="lt-LT" sz="4100" kern="100" dirty="0">
                <a:effectLst/>
                <a:ea typeface="Calibri" panose="020F0502020204030204" pitchFamily="34" charset="0"/>
                <a:cs typeface="Times New Roman" panose="02020603050405020304" pitchFamily="18" charset="0"/>
              </a:rPr>
              <a:t>1996–2001 m., 2005–2015 m. buvo išleidžiama vidutiniškai po penkis žemaitiškus leidinius. Tuo laikotarpiu žemaitiškai parašytas knygas išleido 35 autoriai, dar apie 80 autorių kūryba paskelbta tarmiškai išleistose žemaičių knygose. Jų tiražas – apie 70 tūkst. egzempliorių.</a:t>
            </a:r>
          </a:p>
          <a:p>
            <a:pPr marL="0" indent="-285750">
              <a:lnSpc>
                <a:spcPct val="120000"/>
              </a:lnSpc>
              <a:spcBef>
                <a:spcPts val="200"/>
              </a:spcBef>
              <a:buFont typeface="Wingdings" panose="05000000000000000000" pitchFamily="2" charset="2"/>
              <a:buChar char="Ø"/>
            </a:pPr>
            <a:r>
              <a:rPr lang="lt-LT" sz="4100" kern="100" dirty="0">
                <a:effectLst/>
                <a:ea typeface="Calibri" panose="020F0502020204030204" pitchFamily="34" charset="0"/>
                <a:cs typeface="Times New Roman" panose="02020603050405020304" pitchFamily="18" charset="0"/>
              </a:rPr>
              <a:t>Daugiausiai išleista žemaičių </a:t>
            </a:r>
            <a:r>
              <a:rPr lang="lt-LT" sz="4100" i="1" kern="100" dirty="0" err="1">
                <a:effectLst/>
                <a:ea typeface="Calibri" panose="020F0502020204030204" pitchFamily="34" charset="0"/>
                <a:cs typeface="Times New Roman" panose="02020603050405020304" pitchFamily="18" charset="0"/>
              </a:rPr>
              <a:t>dounininkų</a:t>
            </a:r>
            <a:r>
              <a:rPr lang="lt-LT" sz="4100" kern="100" dirty="0">
                <a:effectLst/>
                <a:ea typeface="Calibri" panose="020F0502020204030204" pitchFamily="34" charset="0"/>
                <a:cs typeface="Times New Roman" panose="02020603050405020304" pitchFamily="18" charset="0"/>
              </a:rPr>
              <a:t> knygų </a:t>
            </a:r>
            <a:r>
              <a:rPr lang="lt-LT" sz="4100" b="1" kern="100" dirty="0">
                <a:effectLst/>
                <a:ea typeface="Calibri" panose="020F0502020204030204" pitchFamily="34" charset="0"/>
                <a:cs typeface="Times New Roman" panose="02020603050405020304" pitchFamily="18" charset="0"/>
              </a:rPr>
              <a:t>(apie 2/3), </a:t>
            </a:r>
            <a:r>
              <a:rPr lang="lt-LT" sz="4100" kern="100" dirty="0">
                <a:effectLst/>
                <a:ea typeface="Calibri" panose="020F0502020204030204" pitchFamily="34" charset="0"/>
                <a:cs typeface="Times New Roman" panose="02020603050405020304" pitchFamily="18" charset="0"/>
              </a:rPr>
              <a:t>o pietų žemaičių (</a:t>
            </a:r>
            <a:r>
              <a:rPr lang="lt-LT" sz="4100" i="1" kern="100" dirty="0" err="1">
                <a:effectLst/>
                <a:ea typeface="Calibri" panose="020F0502020204030204" pitchFamily="34" charset="0"/>
                <a:cs typeface="Times New Roman" panose="02020603050405020304" pitchFamily="18" charset="0"/>
              </a:rPr>
              <a:t>dūnininkų</a:t>
            </a:r>
            <a:r>
              <a:rPr lang="lt-LT" sz="4100" kern="100" dirty="0">
                <a:effectLst/>
                <a:ea typeface="Calibri" panose="020F0502020204030204" pitchFamily="34" charset="0"/>
                <a:cs typeface="Times New Roman" panose="02020603050405020304" pitchFamily="18" charset="0"/>
              </a:rPr>
              <a:t>) tarme – </a:t>
            </a:r>
            <a:r>
              <a:rPr lang="lt-LT" sz="4100" b="1" kern="100" dirty="0">
                <a:effectLst/>
                <a:ea typeface="Calibri" panose="020F0502020204030204" pitchFamily="34" charset="0"/>
                <a:cs typeface="Times New Roman" panose="02020603050405020304" pitchFamily="18" charset="0"/>
              </a:rPr>
              <a:t>1/3.</a:t>
            </a:r>
          </a:p>
          <a:p>
            <a:pPr marL="0" indent="-285750">
              <a:lnSpc>
                <a:spcPct val="120000"/>
              </a:lnSpc>
              <a:spcBef>
                <a:spcPts val="200"/>
              </a:spcBef>
              <a:buFont typeface="Wingdings" panose="05000000000000000000" pitchFamily="2" charset="2"/>
              <a:buChar char="Ø"/>
            </a:pPr>
            <a:r>
              <a:rPr lang="lt-LT" sz="4100" kern="100" dirty="0">
                <a:effectLst/>
                <a:ea typeface="Calibri" panose="020F0502020204030204" pitchFamily="34" charset="0"/>
                <a:cs typeface="Times New Roman" panose="02020603050405020304" pitchFamily="18" charset="0"/>
              </a:rPr>
              <a:t>Apie 50 proc. žemaitiškų kūrinių sudaro poezija, po 15 proc. prozos kūriniai ir mišri literatūra )kai leidžiami poezijos ir prozos kūriniai vienoje vietoje), 10 proc. vaikų literatūra, 10 proc. vaikų literatūra, dainos, natos, 1 proc. – dramos kūriniai.</a:t>
            </a:r>
          </a:p>
          <a:p>
            <a:pPr marL="194310" indent="-285750">
              <a:lnSpc>
                <a:spcPct val="110000"/>
              </a:lnSpc>
              <a:spcBef>
                <a:spcPts val="300"/>
              </a:spcBef>
              <a:spcAft>
                <a:spcPts val="300"/>
              </a:spcAft>
              <a:buFont typeface="Wingdings" panose="05000000000000000000" pitchFamily="2" charset="2"/>
              <a:buChar char="Ø"/>
            </a:pPr>
            <a:endParaRPr lang="lt-LT" sz="3700" kern="100" dirty="0">
              <a:ea typeface="Calibri" panose="020F0502020204030204" pitchFamily="34" charset="0"/>
              <a:cs typeface="Times New Roman" panose="02020603050405020304" pitchFamily="18" charset="0"/>
            </a:endParaRPr>
          </a:p>
          <a:p>
            <a:pPr marL="0" indent="0">
              <a:lnSpc>
                <a:spcPct val="110000"/>
              </a:lnSpc>
              <a:spcBef>
                <a:spcPts val="300"/>
              </a:spcBef>
              <a:spcAft>
                <a:spcPts val="300"/>
              </a:spcAft>
              <a:buNone/>
            </a:pPr>
            <a:r>
              <a:rPr lang="lt-LT" sz="4300" i="1" kern="100" dirty="0">
                <a:effectLst/>
                <a:ea typeface="Calibri" panose="020F0502020204030204" pitchFamily="34" charset="0"/>
                <a:cs typeface="Times New Roman" panose="02020603050405020304" pitchFamily="18" charset="0"/>
              </a:rPr>
              <a:t>Nuotraukoje – žurnalo „Žemaičių žemė“ 2022 m. Nr. 10 viršelis</a:t>
            </a:r>
          </a:p>
          <a:p>
            <a:pPr>
              <a:lnSpc>
                <a:spcPct val="107000"/>
              </a:lnSpc>
              <a:spcAft>
                <a:spcPts val="800"/>
              </a:spcAft>
            </a:pPr>
            <a:endParaRPr lang="lt-LT" sz="1800" kern="100" dirty="0">
              <a:effectLst/>
              <a:ea typeface="Calibri" panose="020F0502020204030204" pitchFamily="34" charset="0"/>
              <a:cs typeface="Times New Roman" panose="02020603050405020304" pitchFamily="18" charset="0"/>
            </a:endParaRPr>
          </a:p>
          <a:p>
            <a:pPr>
              <a:lnSpc>
                <a:spcPct val="107000"/>
              </a:lnSpc>
              <a:spcAft>
                <a:spcPts val="800"/>
              </a:spcAft>
            </a:pPr>
            <a:endParaRPr lang="lt-LT"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lt-LT"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
        <p:nvSpPr>
          <p:cNvPr id="4" name="Teksto vietos rezervavimo ženklas 3">
            <a:extLst>
              <a:ext uri="{FF2B5EF4-FFF2-40B4-BE49-F238E27FC236}">
                <a16:creationId xmlns:a16="http://schemas.microsoft.com/office/drawing/2014/main" id="{6AA315D9-B947-204F-91EE-9267CAE55925}"/>
              </a:ext>
            </a:extLst>
          </p:cNvPr>
          <p:cNvSpPr>
            <a:spLocks noGrp="1"/>
          </p:cNvSpPr>
          <p:nvPr>
            <p:ph type="body" sz="half" idx="2"/>
          </p:nvPr>
        </p:nvSpPr>
        <p:spPr/>
        <p:txBody>
          <a:bodyPr/>
          <a:lstStyle/>
          <a:p>
            <a:endParaRPr lang="lt-LT"/>
          </a:p>
        </p:txBody>
      </p:sp>
      <p:pic>
        <p:nvPicPr>
          <p:cNvPr id="6" name="Paveikslėlis 5">
            <a:extLst>
              <a:ext uri="{FF2B5EF4-FFF2-40B4-BE49-F238E27FC236}">
                <a16:creationId xmlns:a16="http://schemas.microsoft.com/office/drawing/2014/main" id="{AAF9D1A6-1EE6-8602-1F30-0085130A9C4D}"/>
              </a:ext>
            </a:extLst>
          </p:cNvPr>
          <p:cNvPicPr>
            <a:picLocks noChangeAspect="1"/>
          </p:cNvPicPr>
          <p:nvPr/>
        </p:nvPicPr>
        <p:blipFill>
          <a:blip r:embed="rId5"/>
          <a:stretch>
            <a:fillRect/>
          </a:stretch>
        </p:blipFill>
        <p:spPr>
          <a:xfrm>
            <a:off x="551384" y="2958228"/>
            <a:ext cx="2794000" cy="3810000"/>
          </a:xfrm>
          <a:prstGeom prst="rect">
            <a:avLst/>
          </a:prstGeom>
        </p:spPr>
      </p:pic>
    </p:spTree>
    <p:extLst>
      <p:ext uri="{BB962C8B-B14F-4D97-AF65-F5344CB8AC3E}">
        <p14:creationId xmlns:p14="http://schemas.microsoft.com/office/powerpoint/2010/main" val="2515272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BDC4F8B-40C8-D37F-417D-B947CAF88B47}"/>
              </a:ext>
            </a:extLst>
          </p:cNvPr>
          <p:cNvSpPr>
            <a:spLocks noGrp="1"/>
          </p:cNvSpPr>
          <p:nvPr>
            <p:ph type="title"/>
          </p:nvPr>
        </p:nvSpPr>
        <p:spPr>
          <a:xfrm>
            <a:off x="457200" y="260648"/>
            <a:ext cx="3200400" cy="2952328"/>
          </a:xfrm>
        </p:spPr>
        <p:txBody>
          <a:bodyPr>
            <a:normAutofit fontScale="90000"/>
          </a:bodyPr>
          <a:lstStyle/>
          <a:p>
            <a:r>
              <a:rPr lang="lt-LT" dirty="0"/>
              <a:t>Žemaičių kultūrinis atgimimas ir 1991–1993 m., 1996, 2009–2010 metais leistas laikraštis „A </a:t>
            </a:r>
            <a:r>
              <a:rPr lang="lt-LT" dirty="0" err="1"/>
              <a:t>mon</a:t>
            </a:r>
            <a:r>
              <a:rPr lang="lt-LT" dirty="0"/>
              <a:t> </a:t>
            </a:r>
            <a:r>
              <a:rPr lang="lt-LT" dirty="0" err="1"/>
              <a:t>sakā</a:t>
            </a:r>
            <a:r>
              <a:rPr lang="lt-LT" dirty="0"/>
              <a:t>?“</a:t>
            </a:r>
            <a:br>
              <a:rPr lang="lt-LT" dirty="0"/>
            </a:br>
            <a:endParaRPr lang="lt-LT" dirty="0"/>
          </a:p>
        </p:txBody>
      </p:sp>
      <p:sp>
        <p:nvSpPr>
          <p:cNvPr id="3" name="Turinio vietos rezervavimo ženklas 2">
            <a:extLst>
              <a:ext uri="{FF2B5EF4-FFF2-40B4-BE49-F238E27FC236}">
                <a16:creationId xmlns:a16="http://schemas.microsoft.com/office/drawing/2014/main" id="{2BC9A5EA-B3B0-3960-F3D4-83D5A0D62FF4}"/>
              </a:ext>
            </a:extLst>
          </p:cNvPr>
          <p:cNvSpPr>
            <a:spLocks noGrp="1"/>
          </p:cNvSpPr>
          <p:nvPr>
            <p:ph idx="1"/>
          </p:nvPr>
        </p:nvSpPr>
        <p:spPr>
          <a:xfrm>
            <a:off x="4367808" y="332656"/>
            <a:ext cx="7366992" cy="6525344"/>
          </a:xfrm>
        </p:spPr>
        <p:txBody>
          <a:bodyPr>
            <a:normAutofit fontScale="92500" lnSpcReduction="20000"/>
          </a:bodyPr>
          <a:lstStyle/>
          <a:p>
            <a:pPr>
              <a:lnSpc>
                <a:spcPct val="110000"/>
              </a:lnSpc>
              <a:spcBef>
                <a:spcPts val="300"/>
              </a:spcBef>
              <a:spcAft>
                <a:spcPts val="300"/>
              </a:spcAft>
              <a:buFont typeface="Wingdings" panose="05000000000000000000" pitchFamily="2" charset="2"/>
              <a:buChar char="Ø"/>
            </a:pPr>
            <a:r>
              <a:rPr lang="lt-LT" sz="1600" dirty="0">
                <a:solidFill>
                  <a:schemeClr val="tx1"/>
                </a:solidFill>
              </a:rPr>
              <a:t> Nelaukiant kol Šiaulių spaustuvėje bus išspausdinti Juozo Pabrėžos „Žemaičių rašybos patarimai“, 1991 m. pavasarį D. </a:t>
            </a:r>
            <a:r>
              <a:rPr lang="lt-LT" sz="1600" dirty="0" err="1">
                <a:solidFill>
                  <a:schemeClr val="tx1"/>
                </a:solidFill>
              </a:rPr>
              <a:t>Mukienė</a:t>
            </a:r>
            <a:r>
              <a:rPr lang="lt-LT" sz="1600" dirty="0">
                <a:solidFill>
                  <a:schemeClr val="tx1"/>
                </a:solidFill>
              </a:rPr>
              <a:t>  Palangoje pradėjo spaudai rengti pirmąjį Žemaičių kultūros draugijos laikraštį.</a:t>
            </a:r>
          </a:p>
          <a:p>
            <a:pPr marL="194310" indent="-285750">
              <a:lnSpc>
                <a:spcPct val="110000"/>
              </a:lnSpc>
              <a:spcBef>
                <a:spcPts val="300"/>
              </a:spcBef>
              <a:spcAft>
                <a:spcPts val="300"/>
              </a:spcAft>
              <a:buFont typeface="Wingdings" panose="05000000000000000000" pitchFamily="2" charset="2"/>
              <a:buChar char="Ø"/>
            </a:pPr>
            <a:r>
              <a:rPr lang="lt-LT" sz="1600" dirty="0">
                <a:solidFill>
                  <a:schemeClr val="tx1"/>
                </a:solidFill>
              </a:rPr>
              <a:t>Rengiant laikraščiui skirtus tekstus spaudai, vadovautasi J. Pabrėžos žemaitiškos rašybos patarimais, kuriuos jis savo pranešime išdėstė jau minėtoje Palangoje 1991 m. balandžio mėnesį  vykusioje žemaičių kultūros aktyvo ir Žemaitijos žurnalistų konferencijoje.</a:t>
            </a:r>
          </a:p>
          <a:p>
            <a:pPr marL="194310" indent="-285750">
              <a:lnSpc>
                <a:spcPct val="110000"/>
              </a:lnSpc>
              <a:spcBef>
                <a:spcPts val="300"/>
              </a:spcBef>
              <a:spcAft>
                <a:spcPts val="300"/>
              </a:spcAft>
              <a:buFont typeface="Wingdings" panose="05000000000000000000" pitchFamily="2" charset="2"/>
              <a:buChar char="Ø"/>
            </a:pPr>
            <a:r>
              <a:rPr lang="lt-LT" sz="1600" dirty="0">
                <a:solidFill>
                  <a:schemeClr val="tx1"/>
                </a:solidFill>
              </a:rPr>
              <a:t>Pirmasis laikraštis </a:t>
            </a:r>
            <a:r>
              <a:rPr lang="lt-LT" sz="1600" kern="100" dirty="0">
                <a:solidFill>
                  <a:schemeClr val="tx1"/>
                </a:solidFill>
                <a:ea typeface="Calibri" panose="020F0502020204030204" pitchFamily="34" charset="0"/>
                <a:cs typeface="Times New Roman" panose="02020603050405020304" pitchFamily="18" charset="0"/>
              </a:rPr>
              <a:t>­„A </a:t>
            </a:r>
            <a:r>
              <a:rPr lang="lt-LT" sz="1600" kern="100" dirty="0" err="1">
                <a:solidFill>
                  <a:schemeClr val="tx1"/>
                </a:solidFill>
                <a:ea typeface="Calibri" panose="020F0502020204030204" pitchFamily="34" charset="0"/>
                <a:cs typeface="Times New Roman" panose="02020603050405020304" pitchFamily="18" charset="0"/>
              </a:rPr>
              <a:t>mon</a:t>
            </a:r>
            <a:r>
              <a:rPr lang="lt-LT" sz="1600" kern="100" dirty="0">
                <a:solidFill>
                  <a:schemeClr val="tx1"/>
                </a:solidFill>
                <a:ea typeface="Calibri" panose="020F0502020204030204" pitchFamily="34" charset="0"/>
                <a:cs typeface="Times New Roman" panose="02020603050405020304" pitchFamily="18" charset="0"/>
              </a:rPr>
              <a:t> </a:t>
            </a:r>
            <a:r>
              <a:rPr lang="lt-LT" sz="1600" kern="100" dirty="0" err="1">
                <a:solidFill>
                  <a:schemeClr val="tx1"/>
                </a:solidFill>
                <a:ea typeface="Calibri" panose="020F0502020204030204" pitchFamily="34" charset="0"/>
                <a:cs typeface="Times New Roman" panose="02020603050405020304" pitchFamily="18" charset="0"/>
              </a:rPr>
              <a:t>sakaa</a:t>
            </a:r>
            <a:r>
              <a:rPr lang="lt-LT" sz="1600" kern="100" dirty="0">
                <a:solidFill>
                  <a:schemeClr val="tx1"/>
                </a:solidFill>
                <a:ea typeface="Calibri" panose="020F0502020204030204" pitchFamily="34" charset="0"/>
                <a:cs typeface="Times New Roman" panose="02020603050405020304" pitchFamily="18" charset="0"/>
              </a:rPr>
              <a:t>?“ (toks pavadinimas, iš dalies identifikuoja būdingą žemaičių charakterio bruožą (greitakalbė: A </a:t>
            </a:r>
            <a:r>
              <a:rPr lang="lt-LT" sz="1600" kern="100" dirty="0" err="1">
                <a:solidFill>
                  <a:schemeClr val="tx1"/>
                </a:solidFill>
                <a:ea typeface="Calibri" panose="020F0502020204030204" pitchFamily="34" charset="0"/>
                <a:cs typeface="Times New Roman" panose="02020603050405020304" pitchFamily="18" charset="0"/>
              </a:rPr>
              <a:t>mon</a:t>
            </a:r>
            <a:r>
              <a:rPr lang="lt-LT" sz="1600" kern="100" dirty="0">
                <a:solidFill>
                  <a:schemeClr val="tx1"/>
                </a:solidFill>
                <a:ea typeface="Calibri" panose="020F0502020204030204" pitchFamily="34" charset="0"/>
                <a:cs typeface="Times New Roman" panose="02020603050405020304" pitchFamily="18" charset="0"/>
              </a:rPr>
              <a:t> </a:t>
            </a:r>
            <a:r>
              <a:rPr lang="lt-LT" sz="1600" kern="100" dirty="0" err="1">
                <a:solidFill>
                  <a:schemeClr val="tx1"/>
                </a:solidFill>
                <a:ea typeface="Calibri" panose="020F0502020204030204" pitchFamily="34" charset="0"/>
                <a:cs typeface="Times New Roman" panose="02020603050405020304" pitchFamily="18" charset="0"/>
              </a:rPr>
              <a:t>sakā</a:t>
            </a:r>
            <a:r>
              <a:rPr lang="lt-LT" sz="1600" kern="100" dirty="0">
                <a:solidFill>
                  <a:schemeClr val="tx1"/>
                </a:solidFill>
                <a:ea typeface="Calibri" panose="020F0502020204030204" pitchFamily="34" charset="0"/>
                <a:cs typeface="Times New Roman" panose="02020603050405020304" pitchFamily="18" charset="0"/>
              </a:rPr>
              <a:t>? Je </a:t>
            </a:r>
            <a:r>
              <a:rPr lang="lt-LT" sz="1600" kern="100" dirty="0" err="1">
                <a:solidFill>
                  <a:schemeClr val="tx1"/>
                </a:solidFill>
                <a:ea typeface="Calibri" panose="020F0502020204030204" pitchFamily="34" charset="0"/>
                <a:cs typeface="Times New Roman" panose="02020603050405020304" pitchFamily="18" charset="0"/>
              </a:rPr>
              <a:t>mon</a:t>
            </a:r>
            <a:r>
              <a:rPr lang="lt-LT" sz="1600" kern="100" dirty="0">
                <a:solidFill>
                  <a:schemeClr val="tx1"/>
                </a:solidFill>
                <a:ea typeface="Calibri" panose="020F0502020204030204" pitchFamily="34" charset="0"/>
                <a:cs typeface="Times New Roman" panose="02020603050405020304" pitchFamily="18" charset="0"/>
              </a:rPr>
              <a:t> </a:t>
            </a:r>
            <a:r>
              <a:rPr lang="lt-LT" sz="1600" kern="100" dirty="0" err="1">
                <a:solidFill>
                  <a:schemeClr val="tx1"/>
                </a:solidFill>
                <a:ea typeface="Calibri" panose="020F0502020204030204" pitchFamily="34" charset="0"/>
                <a:cs typeface="Times New Roman" panose="02020603050405020304" pitchFamily="18" charset="0"/>
              </a:rPr>
              <a:t>sakā</a:t>
            </a:r>
            <a:r>
              <a:rPr lang="lt-LT" sz="1600" kern="100" dirty="0">
                <a:solidFill>
                  <a:schemeClr val="tx1"/>
                </a:solidFill>
                <a:ea typeface="Calibri" panose="020F0502020204030204" pitchFamily="34" charset="0"/>
                <a:cs typeface="Times New Roman" panose="02020603050405020304" pitchFamily="18" charset="0"/>
              </a:rPr>
              <a:t>, </a:t>
            </a:r>
            <a:r>
              <a:rPr lang="lt-LT" sz="1600" kern="100" dirty="0" err="1">
                <a:solidFill>
                  <a:schemeClr val="tx1"/>
                </a:solidFill>
                <a:ea typeface="Calibri" panose="020F0502020204030204" pitchFamily="34" charset="0"/>
                <a:cs typeface="Times New Roman" panose="02020603050405020304" pitchFamily="18" charset="0"/>
              </a:rPr>
              <a:t>tā</a:t>
            </a:r>
            <a:r>
              <a:rPr lang="lt-LT" sz="1600" kern="100" dirty="0">
                <a:solidFill>
                  <a:schemeClr val="tx1"/>
                </a:solidFill>
                <a:ea typeface="Calibri" panose="020F0502020204030204" pitchFamily="34" charset="0"/>
                <a:cs typeface="Times New Roman" panose="02020603050405020304" pitchFamily="18" charset="0"/>
              </a:rPr>
              <a:t> </a:t>
            </a:r>
            <a:r>
              <a:rPr lang="lt-LT" sz="1600" kern="100" dirty="0" err="1">
                <a:solidFill>
                  <a:schemeClr val="tx1"/>
                </a:solidFill>
                <a:ea typeface="Calibri" panose="020F0502020204030204" pitchFamily="34" charset="0"/>
                <a:cs typeface="Times New Roman" panose="02020603050405020304" pitchFamily="18" charset="0"/>
              </a:rPr>
              <a:t>kon</a:t>
            </a:r>
            <a:r>
              <a:rPr lang="lt-LT" sz="1600" kern="100" dirty="0">
                <a:solidFill>
                  <a:schemeClr val="tx1"/>
                </a:solidFill>
                <a:ea typeface="Calibri" panose="020F0502020204030204" pitchFamily="34" charset="0"/>
                <a:cs typeface="Times New Roman" panose="02020603050405020304" pitchFamily="18" charset="0"/>
              </a:rPr>
              <a:t> </a:t>
            </a:r>
            <a:r>
              <a:rPr lang="lt-LT" sz="1600" kern="100" dirty="0" err="1">
                <a:solidFill>
                  <a:schemeClr val="tx1"/>
                </a:solidFill>
                <a:ea typeface="Calibri" panose="020F0502020204030204" pitchFamily="34" charset="0"/>
                <a:cs typeface="Times New Roman" panose="02020603050405020304" pitchFamily="18" charset="0"/>
              </a:rPr>
              <a:t>sakā</a:t>
            </a:r>
            <a:r>
              <a:rPr lang="lt-LT" sz="1600" kern="100" dirty="0">
                <a:solidFill>
                  <a:schemeClr val="tx1"/>
                </a:solidFill>
                <a:ea typeface="Calibri" panose="020F0502020204030204" pitchFamily="34" charset="0"/>
                <a:cs typeface="Times New Roman" panose="02020603050405020304" pitchFamily="18" charset="0"/>
              </a:rPr>
              <a:t>?) buvo </a:t>
            </a:r>
            <a:r>
              <a:rPr lang="lt-LT" sz="1600" dirty="0">
                <a:solidFill>
                  <a:schemeClr val="tx1"/>
                </a:solidFill>
              </a:rPr>
              <a:t>išspausdintas 1991 m. gegužės mėnesį kaip savaitraščio „Palanga“, kuriame D. </a:t>
            </a:r>
            <a:r>
              <a:rPr lang="lt-LT" sz="1600" dirty="0" err="1">
                <a:solidFill>
                  <a:schemeClr val="tx1"/>
                </a:solidFill>
              </a:rPr>
              <a:t>Mukienė</a:t>
            </a:r>
            <a:r>
              <a:rPr lang="lt-LT" sz="1600" dirty="0">
                <a:solidFill>
                  <a:schemeClr val="tx1"/>
                </a:solidFill>
              </a:rPr>
              <a:t> dirbo, priedas. </a:t>
            </a:r>
            <a:r>
              <a:rPr lang="lt-LT" sz="1600" kern="100" dirty="0">
                <a:solidFill>
                  <a:schemeClr val="tx1"/>
                </a:solidFill>
                <a:effectLst/>
                <a:ea typeface="Calibri" panose="020F0502020204030204" pitchFamily="34" charset="0"/>
                <a:cs typeface="Times New Roman" panose="02020603050405020304" pitchFamily="18" charset="0"/>
              </a:rPr>
              <a:t>Nuo antrojo numerio jis buvo leidžiamas kaip  </a:t>
            </a:r>
            <a:r>
              <a:rPr lang="lt-LT" sz="1600" dirty="0">
                <a:solidFill>
                  <a:schemeClr val="tx1"/>
                </a:solidFill>
              </a:rPr>
              <a:t>Žemaičių kultūros draugijos </a:t>
            </a:r>
            <a:r>
              <a:rPr lang="lt-LT" sz="1600" kern="100" dirty="0">
                <a:solidFill>
                  <a:schemeClr val="tx1"/>
                </a:solidFill>
                <a:effectLst/>
                <a:ea typeface="Calibri" panose="020F0502020204030204" pitchFamily="34" charset="0"/>
                <a:cs typeface="Times New Roman" panose="02020603050405020304" pitchFamily="18" charset="0"/>
              </a:rPr>
              <a:t>mėnraštis. Šis laikraštis gyvavo iki 1993 metų pabaigos. Einant metams jo pavadinimas buvo pakoreguotas.</a:t>
            </a:r>
          </a:p>
          <a:p>
            <a:pPr>
              <a:lnSpc>
                <a:spcPct val="110000"/>
              </a:lnSpc>
              <a:spcBef>
                <a:spcPts val="300"/>
              </a:spcBef>
              <a:spcAft>
                <a:spcPts val="300"/>
              </a:spcAft>
              <a:buFont typeface="Wingdings" panose="05000000000000000000" pitchFamily="2" charset="2"/>
              <a:buChar char="Ø"/>
            </a:pPr>
            <a:r>
              <a:rPr lang="lt-LT" sz="1600" kern="100" dirty="0">
                <a:solidFill>
                  <a:schemeClr val="tx1"/>
                </a:solidFill>
                <a:ea typeface="Calibri" panose="020F0502020204030204" pitchFamily="34" charset="0"/>
                <a:cs typeface="Times New Roman" panose="02020603050405020304" pitchFamily="18" charset="0"/>
              </a:rPr>
              <a:t> 1993-aisiais </a:t>
            </a:r>
            <a:r>
              <a:rPr lang="lt-LT" sz="1600" kern="100" dirty="0">
                <a:solidFill>
                  <a:schemeClr val="tx1"/>
                </a:solidFill>
                <a:effectLst/>
                <a:ea typeface="Calibri" panose="020F0502020204030204" pitchFamily="34" charset="0"/>
                <a:cs typeface="Times New Roman" panose="02020603050405020304" pitchFamily="18" charset="0"/>
              </a:rPr>
              <a:t>mėnraštis „Žemaičių kultūros draugijos laikraštis „A </a:t>
            </a:r>
            <a:r>
              <a:rPr lang="lt-LT" sz="1600" kern="100" dirty="0" err="1">
                <a:solidFill>
                  <a:schemeClr val="tx1"/>
                </a:solidFill>
                <a:effectLst/>
                <a:ea typeface="Calibri" panose="020F0502020204030204" pitchFamily="34" charset="0"/>
                <a:cs typeface="Times New Roman" panose="02020603050405020304" pitchFamily="18" charset="0"/>
              </a:rPr>
              <a:t>mon</a:t>
            </a:r>
            <a:r>
              <a:rPr lang="lt-LT" sz="1600" kern="100" dirty="0">
                <a:solidFill>
                  <a:schemeClr val="tx1"/>
                </a:solidFill>
                <a:effectLst/>
                <a:ea typeface="Calibri" panose="020F0502020204030204" pitchFamily="34" charset="0"/>
                <a:cs typeface="Times New Roman" panose="02020603050405020304" pitchFamily="18" charset="0"/>
              </a:rPr>
              <a:t> </a:t>
            </a:r>
            <a:r>
              <a:rPr lang="lt-LT" sz="1600" kern="100" dirty="0" err="1">
                <a:solidFill>
                  <a:schemeClr val="tx1"/>
                </a:solidFill>
                <a:effectLst/>
                <a:ea typeface="Calibri" panose="020F0502020204030204" pitchFamily="34" charset="0"/>
                <a:cs typeface="Times New Roman" panose="02020603050405020304" pitchFamily="18" charset="0"/>
              </a:rPr>
              <a:t>sakā</a:t>
            </a:r>
            <a:r>
              <a:rPr lang="lt-LT" sz="1600" kern="100" dirty="0">
                <a:solidFill>
                  <a:schemeClr val="tx1"/>
                </a:solidFill>
                <a:effectLst/>
                <a:ea typeface="Calibri" panose="020F0502020204030204" pitchFamily="34" charset="0"/>
                <a:cs typeface="Times New Roman" panose="02020603050405020304" pitchFamily="18" charset="0"/>
              </a:rPr>
              <a:t>?“ buvo  reorganizuotas į ŽKD žurnalą „Žemaičių žemė“. </a:t>
            </a:r>
          </a:p>
          <a:p>
            <a:pPr>
              <a:lnSpc>
                <a:spcPct val="110000"/>
              </a:lnSpc>
              <a:spcBef>
                <a:spcPts val="300"/>
              </a:spcBef>
              <a:spcAft>
                <a:spcPts val="300"/>
              </a:spcAft>
              <a:buFont typeface="Wingdings" panose="05000000000000000000" pitchFamily="2" charset="2"/>
              <a:buChar char="Ø"/>
            </a:pPr>
            <a:r>
              <a:rPr lang="lt-LT" sz="1600" kern="100" dirty="0">
                <a:solidFill>
                  <a:schemeClr val="tx1"/>
                </a:solidFill>
                <a:effectLst/>
                <a:ea typeface="Calibri" panose="020F0502020204030204" pitchFamily="34" charset="0"/>
                <a:cs typeface="Times New Roman" panose="02020603050405020304" pitchFamily="18" charset="0"/>
              </a:rPr>
              <a:t> „A </a:t>
            </a:r>
            <a:r>
              <a:rPr lang="lt-LT" sz="1600" kern="100" dirty="0" err="1">
                <a:solidFill>
                  <a:schemeClr val="tx1"/>
                </a:solidFill>
                <a:effectLst/>
                <a:ea typeface="Calibri" panose="020F0502020204030204" pitchFamily="34" charset="0"/>
                <a:cs typeface="Times New Roman" panose="02020603050405020304" pitchFamily="18" charset="0"/>
              </a:rPr>
              <a:t>mon</a:t>
            </a:r>
            <a:r>
              <a:rPr lang="lt-LT" sz="1600" kern="100" dirty="0">
                <a:solidFill>
                  <a:schemeClr val="tx1"/>
                </a:solidFill>
                <a:effectLst/>
                <a:ea typeface="Calibri" panose="020F0502020204030204" pitchFamily="34" charset="0"/>
                <a:cs typeface="Times New Roman" panose="02020603050405020304" pitchFamily="18" charset="0"/>
              </a:rPr>
              <a:t> </a:t>
            </a:r>
            <a:r>
              <a:rPr lang="lt-LT" sz="1600" kern="100" dirty="0" err="1">
                <a:solidFill>
                  <a:schemeClr val="tx1"/>
                </a:solidFill>
                <a:effectLst/>
                <a:ea typeface="Calibri" panose="020F0502020204030204" pitchFamily="34" charset="0"/>
                <a:cs typeface="Times New Roman" panose="02020603050405020304" pitchFamily="18" charset="0"/>
              </a:rPr>
              <a:t>sakaa</a:t>
            </a:r>
            <a:r>
              <a:rPr lang="lt-LT" sz="1600" kern="100" dirty="0">
                <a:solidFill>
                  <a:schemeClr val="tx1"/>
                </a:solidFill>
                <a:effectLst/>
                <a:ea typeface="Calibri" panose="020F0502020204030204" pitchFamily="34" charset="0"/>
                <a:cs typeface="Times New Roman" panose="02020603050405020304" pitchFamily="18" charset="0"/>
              </a:rPr>
              <a:t>?“ kaip „Žemaičių žemės“ priedas </a:t>
            </a:r>
            <a:r>
              <a:rPr lang="lt-LT" sz="1600" kern="100" dirty="0">
                <a:solidFill>
                  <a:schemeClr val="tx1"/>
                </a:solidFill>
                <a:ea typeface="Calibri" panose="020F0502020204030204" pitchFamily="34" charset="0"/>
                <a:cs typeface="Times New Roman" panose="02020603050405020304" pitchFamily="18" charset="0"/>
              </a:rPr>
              <a:t>(jis spausdintas </a:t>
            </a:r>
            <a:r>
              <a:rPr lang="lt-LT" sz="1600" kern="100" dirty="0" err="1">
                <a:solidFill>
                  <a:schemeClr val="tx1"/>
                </a:solidFill>
                <a:ea typeface="Calibri" panose="020F0502020204030204" pitchFamily="34" charset="0"/>
                <a:cs typeface="Times New Roman" panose="02020603050405020304" pitchFamily="18" charset="0"/>
              </a:rPr>
              <a:t>savilaidos</a:t>
            </a:r>
            <a:r>
              <a:rPr lang="lt-LT" sz="1600" kern="100" dirty="0">
                <a:solidFill>
                  <a:schemeClr val="tx1"/>
                </a:solidFill>
                <a:ea typeface="Calibri" panose="020F0502020204030204" pitchFamily="34" charset="0"/>
                <a:cs typeface="Times New Roman" panose="02020603050405020304" pitchFamily="18" charset="0"/>
              </a:rPr>
              <a:t> būdu) </a:t>
            </a:r>
            <a:r>
              <a:rPr lang="lt-LT" sz="1600" kern="100" dirty="0">
                <a:solidFill>
                  <a:schemeClr val="tx1"/>
                </a:solidFill>
                <a:effectLst/>
                <a:ea typeface="Calibri" panose="020F0502020204030204" pitchFamily="34" charset="0"/>
                <a:cs typeface="Times New Roman" panose="02020603050405020304" pitchFamily="18" charset="0"/>
              </a:rPr>
              <a:t>atnaujintas 1996 m. pradžioje ir kurį laiką platintas per ŽKD skyrius ir bendrijas.</a:t>
            </a:r>
          </a:p>
          <a:p>
            <a:pPr>
              <a:lnSpc>
                <a:spcPct val="110000"/>
              </a:lnSpc>
              <a:spcBef>
                <a:spcPts val="300"/>
              </a:spcBef>
              <a:spcAft>
                <a:spcPts val="300"/>
              </a:spcAft>
              <a:buFont typeface="Wingdings" panose="05000000000000000000" pitchFamily="2" charset="2"/>
              <a:buChar char="Ø"/>
            </a:pPr>
            <a:r>
              <a:rPr lang="lt-LT" sz="1600" dirty="0">
                <a:solidFill>
                  <a:schemeClr val="tx1"/>
                </a:solidFill>
              </a:rPr>
              <a:t> 2009–2010 m. leistas el</a:t>
            </a:r>
            <a:r>
              <a:rPr lang="lt-LT" sz="1600" b="0" i="0" dirty="0">
                <a:solidFill>
                  <a:schemeClr val="tx1"/>
                </a:solidFill>
                <a:effectLst/>
              </a:rPr>
              <a:t>. laikraštis „</a:t>
            </a:r>
            <a:r>
              <a:rPr lang="lt-LT" sz="1600" b="0" i="0" dirty="0" err="1">
                <a:solidFill>
                  <a:schemeClr val="tx1"/>
                </a:solidFill>
                <a:effectLst/>
              </a:rPr>
              <a:t>Samogitia</a:t>
            </a:r>
            <a:r>
              <a:rPr lang="lt-LT" sz="1600" b="0" i="0" dirty="0">
                <a:solidFill>
                  <a:schemeClr val="tx1"/>
                </a:solidFill>
                <a:effectLst/>
              </a:rPr>
              <a:t>“, kurį leido </a:t>
            </a:r>
            <a:r>
              <a:rPr lang="lt-LT" sz="1600" b="0" i="0" dirty="0" err="1">
                <a:solidFill>
                  <a:schemeClr val="tx1"/>
                </a:solidFill>
                <a:effectLst/>
              </a:rPr>
              <a:t>Akademio</a:t>
            </a:r>
            <a:r>
              <a:rPr lang="lt-LT" sz="1600" b="0" i="0" dirty="0">
                <a:solidFill>
                  <a:schemeClr val="tx1"/>
                </a:solidFill>
                <a:effectLst/>
              </a:rPr>
              <a:t> žemaičių jaunimo korporacija „</a:t>
            </a:r>
            <a:r>
              <a:rPr lang="lt-LT" sz="1600" b="0" i="0" dirty="0" err="1">
                <a:solidFill>
                  <a:schemeClr val="tx1"/>
                </a:solidFill>
                <a:effectLst/>
              </a:rPr>
              <a:t>Samogitia</a:t>
            </a:r>
            <a:r>
              <a:rPr lang="lt-LT" sz="1600" b="0" i="0" dirty="0">
                <a:solidFill>
                  <a:schemeClr val="tx1"/>
                </a:solidFill>
                <a:effectLst/>
              </a:rPr>
              <a:t>“., iš </a:t>
            </a:r>
            <a:r>
              <a:rPr lang="lt-LT" sz="1600" b="0" i="0" dirty="0" err="1">
                <a:solidFill>
                  <a:schemeClr val="tx1"/>
                </a:solidFill>
                <a:effectLst/>
              </a:rPr>
              <a:t>pradžiš</a:t>
            </a:r>
            <a:r>
              <a:rPr lang="lt-LT" sz="1600" b="0" i="0" dirty="0">
                <a:solidFill>
                  <a:schemeClr val="tx1"/>
                </a:solidFill>
                <a:effectLst/>
              </a:rPr>
              <a:t> buvo viešinamas interneto svetainėje „Žemaitija“ </a:t>
            </a:r>
            <a:r>
              <a:rPr lang="lt-LT" sz="1600" b="0" i="0" dirty="0">
                <a:solidFill>
                  <a:schemeClr val="tx1"/>
                </a:solidFill>
                <a:effectLst/>
                <a:hlinkClick r:id="rId2">
                  <a:extLst>
                    <a:ext uri="{A12FA001-AC4F-418D-AE19-62706E023703}">
                      <ahyp:hlinkClr xmlns:ahyp="http://schemas.microsoft.com/office/drawing/2018/hyperlinkcolor" val="tx"/>
                    </a:ext>
                  </a:extLst>
                </a:hlinkClick>
              </a:rPr>
              <a:t>www.samogit.lt</a:t>
            </a:r>
            <a:r>
              <a:rPr lang="lt-LT" sz="1600" b="0" i="0" dirty="0">
                <a:solidFill>
                  <a:schemeClr val="tx1"/>
                </a:solidFill>
                <a:effectLst/>
              </a:rPr>
              <a:t>, nuo 2019 m. – interneto svetainėje „Žemaičių žemė“ </a:t>
            </a:r>
            <a:r>
              <a:rPr lang="lt-LT" sz="1600" b="0" i="0" dirty="0">
                <a:solidFill>
                  <a:schemeClr val="tx1"/>
                </a:solidFill>
                <a:effectLst/>
                <a:hlinkClick r:id="rId3">
                  <a:extLst>
                    <a:ext uri="{A12FA001-AC4F-418D-AE19-62706E023703}">
                      <ahyp:hlinkClr xmlns:ahyp="http://schemas.microsoft.com/office/drawing/2018/hyperlinkcolor" val="tx"/>
                    </a:ext>
                  </a:extLst>
                </a:hlinkClick>
              </a:rPr>
              <a:t>www.zemaitiuzeme.lt</a:t>
            </a:r>
            <a:r>
              <a:rPr lang="lt-LT" sz="1600" b="0" i="0" dirty="0">
                <a:solidFill>
                  <a:schemeClr val="tx1"/>
                </a:solidFill>
                <a:effectLst/>
              </a:rPr>
              <a:t>. </a:t>
            </a:r>
            <a:endParaRPr lang="lt-LT" sz="1600" kern="100" dirty="0">
              <a:solidFill>
                <a:schemeClr val="tx1"/>
              </a:solidFill>
              <a:effectLst/>
              <a:ea typeface="Calibri" panose="020F0502020204030204" pitchFamily="34" charset="0"/>
              <a:cs typeface="Times New Roman" panose="02020603050405020304" pitchFamily="18" charset="0"/>
            </a:endParaRPr>
          </a:p>
          <a:p>
            <a:pPr>
              <a:lnSpc>
                <a:spcPct val="110000"/>
              </a:lnSpc>
              <a:spcBef>
                <a:spcPts val="300"/>
              </a:spcBef>
              <a:spcAft>
                <a:spcPts val="300"/>
              </a:spcAft>
              <a:buFont typeface="Wingdings" panose="05000000000000000000" pitchFamily="2" charset="2"/>
              <a:buChar char="Ø"/>
            </a:pPr>
            <a:r>
              <a:rPr lang="lt-LT" sz="1600" kern="100" dirty="0">
                <a:solidFill>
                  <a:schemeClr val="tx1"/>
                </a:solidFill>
                <a:effectLst/>
                <a:ea typeface="Calibri" panose="020F0502020204030204" pitchFamily="34" charset="0"/>
                <a:cs typeface="Times New Roman" panose="02020603050405020304" pitchFamily="18" charset="0"/>
              </a:rPr>
              <a:t> Po Lietuvos nepriklausomybės atkūrimo didinti įtaką Žemaitijos gyventojams pradėjo ir radijas bei televizija. Šio regiono miestuose įsikūrusios televizijos ir radijo stotys dažnai savo programas skiria ir jas transliuoja ne vienam kuriam nors tai miestui ar rajonui, o visam regionui. Ypač tai pasakytina apie televizijos stotis, veikiančias Klaipėdoje, Palangoje, Šiauliuose. Jų programose pasitaiko ir žemaitiškų laidų, nors jos sudaro ir labai nedidelį procentą visų transliuojamų programų.</a:t>
            </a:r>
          </a:p>
          <a:p>
            <a:pPr>
              <a:lnSpc>
                <a:spcPct val="110000"/>
              </a:lnSpc>
              <a:spcBef>
                <a:spcPts val="300"/>
              </a:spcBef>
              <a:spcAft>
                <a:spcPts val="300"/>
              </a:spcAft>
              <a:buFont typeface="Wingdings" panose="05000000000000000000" pitchFamily="2" charset="2"/>
              <a:buChar char="Ø"/>
            </a:pPr>
            <a:endParaRPr lang="lt-LT" sz="1300" kern="100" dirty="0">
              <a:solidFill>
                <a:schemeClr val="tx1"/>
              </a:solidFill>
              <a:ea typeface="Calibri" panose="020F0502020204030204" pitchFamily="34" charset="0"/>
              <a:cs typeface="Times New Roman" panose="02020603050405020304" pitchFamily="18" charset="0"/>
            </a:endParaRPr>
          </a:p>
          <a:p>
            <a:pPr marL="0" indent="0">
              <a:lnSpc>
                <a:spcPct val="110000"/>
              </a:lnSpc>
              <a:spcBef>
                <a:spcPts val="300"/>
              </a:spcBef>
              <a:spcAft>
                <a:spcPts val="300"/>
              </a:spcAft>
              <a:buNone/>
            </a:pPr>
            <a:r>
              <a:rPr lang="lt-LT" sz="1300" i="1" kern="100" dirty="0">
                <a:solidFill>
                  <a:schemeClr val="tx1"/>
                </a:solidFill>
                <a:effectLst/>
                <a:ea typeface="Calibri" panose="020F0502020204030204" pitchFamily="34" charset="0"/>
                <a:cs typeface="Times New Roman" panose="02020603050405020304" pitchFamily="18" charset="0"/>
              </a:rPr>
              <a:t>Nuotraukoje – 2009 m. el. laikraščio „</a:t>
            </a:r>
            <a:r>
              <a:rPr lang="lt-LT" sz="1300" i="1" kern="100" dirty="0" err="1">
                <a:solidFill>
                  <a:schemeClr val="tx1"/>
                </a:solidFill>
                <a:effectLst/>
                <a:ea typeface="Calibri" panose="020F0502020204030204" pitchFamily="34" charset="0"/>
                <a:cs typeface="Times New Roman" panose="02020603050405020304" pitchFamily="18" charset="0"/>
              </a:rPr>
              <a:t>Samogitia</a:t>
            </a:r>
            <a:r>
              <a:rPr lang="lt-LT" sz="1300" i="1" kern="100" dirty="0">
                <a:solidFill>
                  <a:schemeClr val="tx1"/>
                </a:solidFill>
                <a:effectLst/>
                <a:ea typeface="Calibri" panose="020F0502020204030204" pitchFamily="34" charset="0"/>
                <a:cs typeface="Times New Roman" panose="02020603050405020304" pitchFamily="18" charset="0"/>
              </a:rPr>
              <a:t>“ Nr. 1 (33) titulinis puslapis</a:t>
            </a:r>
          </a:p>
          <a:p>
            <a:endParaRPr lang="lt-LT"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
        <p:nvSpPr>
          <p:cNvPr id="4" name="Teksto vietos rezervavimo ženklas 3">
            <a:extLst>
              <a:ext uri="{FF2B5EF4-FFF2-40B4-BE49-F238E27FC236}">
                <a16:creationId xmlns:a16="http://schemas.microsoft.com/office/drawing/2014/main" id="{81544602-27E7-5DBA-D219-B6404BE1DBAF}"/>
              </a:ext>
            </a:extLst>
          </p:cNvPr>
          <p:cNvSpPr>
            <a:spLocks noGrp="1"/>
          </p:cNvSpPr>
          <p:nvPr>
            <p:ph type="body" sz="half" idx="2"/>
          </p:nvPr>
        </p:nvSpPr>
        <p:spPr>
          <a:xfrm>
            <a:off x="457200" y="2926080"/>
            <a:ext cx="3200400" cy="3931920"/>
          </a:xfrm>
        </p:spPr>
        <p:txBody>
          <a:bodyPr/>
          <a:lstStyle/>
          <a:p>
            <a:endParaRPr lang="lt-LT" dirty="0"/>
          </a:p>
        </p:txBody>
      </p:sp>
      <p:pic>
        <p:nvPicPr>
          <p:cNvPr id="6" name="Paveikslėlis 5">
            <a:extLst>
              <a:ext uri="{FF2B5EF4-FFF2-40B4-BE49-F238E27FC236}">
                <a16:creationId xmlns:a16="http://schemas.microsoft.com/office/drawing/2014/main" id="{8CA622C1-2133-51FC-5ED1-012CDD52BE8E}"/>
              </a:ext>
            </a:extLst>
          </p:cNvPr>
          <p:cNvPicPr>
            <a:picLocks noChangeAspect="1"/>
          </p:cNvPicPr>
          <p:nvPr/>
        </p:nvPicPr>
        <p:blipFill>
          <a:blip r:embed="rId4"/>
          <a:stretch>
            <a:fillRect/>
          </a:stretch>
        </p:blipFill>
        <p:spPr>
          <a:xfrm>
            <a:off x="457200" y="2903793"/>
            <a:ext cx="2860308" cy="3742144"/>
          </a:xfrm>
          <a:prstGeom prst="rect">
            <a:avLst/>
          </a:prstGeom>
        </p:spPr>
      </p:pic>
    </p:spTree>
    <p:extLst>
      <p:ext uri="{BB962C8B-B14F-4D97-AF65-F5344CB8AC3E}">
        <p14:creationId xmlns:p14="http://schemas.microsoft.com/office/powerpoint/2010/main" val="1226044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084F6-73F3-47EE-95BB-59E2C24C987C}"/>
              </a:ext>
            </a:extLst>
          </p:cNvPr>
          <p:cNvSpPr>
            <a:spLocks noGrp="1"/>
          </p:cNvSpPr>
          <p:nvPr>
            <p:ph type="title"/>
          </p:nvPr>
        </p:nvSpPr>
        <p:spPr>
          <a:xfrm>
            <a:off x="335360" y="476672"/>
            <a:ext cx="3456384" cy="2448272"/>
          </a:xfrm>
        </p:spPr>
        <p:txBody>
          <a:bodyPr>
            <a:normAutofit fontScale="90000"/>
          </a:bodyPr>
          <a:lstStyle/>
          <a:p>
            <a:br>
              <a:rPr lang="lt-LT" dirty="0"/>
            </a:br>
            <a:br>
              <a:rPr lang="lt-LT" dirty="0"/>
            </a:br>
            <a:r>
              <a:rPr lang="lt-LT" sz="2700" dirty="0"/>
              <a:t>Žurnalo „Žemaičių žemė“ redakcijos (Regionų kultūrinių iniciatyvų centro) 1996–2023 m. žemaičių kalba išleistos knygos</a:t>
            </a:r>
            <a:br>
              <a:rPr lang="lt-LT" sz="2700" dirty="0"/>
            </a:br>
            <a:br>
              <a:rPr lang="lt-LT" sz="2700" dirty="0"/>
            </a:br>
            <a:endParaRPr lang="en-US" dirty="0"/>
          </a:p>
        </p:txBody>
      </p:sp>
      <p:sp>
        <p:nvSpPr>
          <p:cNvPr id="3" name="Content Placeholder 2">
            <a:extLst>
              <a:ext uri="{FF2B5EF4-FFF2-40B4-BE49-F238E27FC236}">
                <a16:creationId xmlns:a16="http://schemas.microsoft.com/office/drawing/2014/main" id="{E6CA9F6D-0429-486B-BF46-0CABBDADFE4C}"/>
              </a:ext>
            </a:extLst>
          </p:cNvPr>
          <p:cNvSpPr>
            <a:spLocks noGrp="1"/>
          </p:cNvSpPr>
          <p:nvPr>
            <p:ph idx="1"/>
          </p:nvPr>
        </p:nvSpPr>
        <p:spPr>
          <a:xfrm>
            <a:off x="4800600" y="476672"/>
            <a:ext cx="6479976" cy="6381328"/>
          </a:xfrm>
        </p:spPr>
        <p:txBody>
          <a:bodyPr>
            <a:normAutofit fontScale="32500" lnSpcReduction="20000"/>
          </a:bodyPr>
          <a:lstStyle/>
          <a:p>
            <a:pPr marL="0">
              <a:lnSpc>
                <a:spcPct val="120000"/>
              </a:lnSpc>
              <a:spcBef>
                <a:spcPts val="200"/>
              </a:spcBef>
              <a:buFont typeface="Wingdings" panose="05000000000000000000" pitchFamily="2" charset="2"/>
              <a:buChar char="Ø"/>
            </a:pPr>
            <a:r>
              <a:rPr lang="lt-LT" sz="4900" dirty="0">
                <a:latin typeface="Times New Roman" panose="02020603050405020304" pitchFamily="18" charset="0"/>
                <a:cs typeface="Times New Roman" panose="02020603050405020304" pitchFamily="18" charset="0"/>
              </a:rPr>
              <a:t> </a:t>
            </a:r>
            <a:r>
              <a:rPr lang="lt-LT" sz="4900" dirty="0">
                <a:solidFill>
                  <a:schemeClr val="tx1"/>
                </a:solidFill>
                <a:cs typeface="Times New Roman" panose="02020603050405020304" pitchFamily="18" charset="0"/>
              </a:rPr>
              <a:t>Knyga: Rudys Edvards „Kuotrė“ (žemaitiška proza). Vilnius, 1996. </a:t>
            </a: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„Sava muotinu kalbo…“ (žemaičių poezijos rinktinė). Vilnius, 1998. </a:t>
            </a: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Informacinis leidinys: Juozas Pabrėža, Aleksas Girdenis. „Žemaičių rašyba“. Vilnius-Šiauliai, 1998. </a:t>
            </a: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Apolinaras Petras Bagdonas/. „Nemirštančios godos“. Vilnius, 1998. </a:t>
            </a:r>
            <a:endParaRPr lang="en-US" sz="4900" dirty="0">
              <a:solidFill>
                <a:schemeClr val="tx1"/>
              </a:solidFill>
              <a:cs typeface="Times New Roman" panose="02020603050405020304" pitchFamily="18" charset="0"/>
            </a:endParaRP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Teklė Džervienė. „Akmou so velnė piedo“. Vilnius, 2000. </a:t>
            </a: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Rudīs Edvards. „Sėmuona malūnā“. Vilnius, 2001. </a:t>
            </a:r>
            <a:endParaRPr lang="en-US" sz="4900" dirty="0">
              <a:solidFill>
                <a:schemeClr val="tx1"/>
              </a:solidFill>
              <a:cs typeface="Times New Roman" panose="02020603050405020304" pitchFamily="18" charset="0"/>
            </a:endParaRP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Petras Gintalas. „Gyvenimas ir kūryba“. Vilnius, 2008.</a:t>
            </a:r>
            <a:endParaRPr lang="en-US" sz="4900" dirty="0">
              <a:solidFill>
                <a:schemeClr val="tx1"/>
              </a:solidFill>
              <a:cs typeface="Times New Roman" panose="02020603050405020304" pitchFamily="18" charset="0"/>
            </a:endParaRP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Viktorija Daujotė [Viktorija Daujotytė]. „Balsā ūkūs‘ / Balsai ūkuose“. Vilnius, 2010. </a:t>
            </a:r>
            <a:endParaRPr lang="en-US" sz="4900" dirty="0">
              <a:solidFill>
                <a:schemeClr val="tx1"/>
              </a:solidFill>
              <a:cs typeface="Times New Roman" panose="02020603050405020304" pitchFamily="18" charset="0"/>
            </a:endParaRP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Džervienė Teklė. „Žali žuolelė“. Vilnius, 2011. </a:t>
            </a: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Viktorija Daujotė [Viktorija Daujotytė]. „Gīvenu vīna / Gyvenu viena“, Vilnius, 2012. </a:t>
            </a:r>
            <a:endParaRPr lang="en-US" sz="4900" dirty="0">
              <a:solidFill>
                <a:schemeClr val="tx1"/>
              </a:solidFill>
              <a:cs typeface="Times New Roman" panose="02020603050405020304" pitchFamily="18" charset="0"/>
            </a:endParaRP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Viktorija Daujotė [Viktorija Daujotytė]. „Tatā pariejau / Tai parėjau“, Vilnius, 2015. </a:t>
            </a:r>
            <a:endParaRPr lang="en-US" sz="4900" dirty="0">
              <a:solidFill>
                <a:schemeClr val="tx1"/>
              </a:solidFill>
              <a:cs typeface="Times New Roman" panose="02020603050405020304" pitchFamily="18" charset="0"/>
            </a:endParaRP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Viktorija Daujotė [Viktorija Daujotytė]. „Žīmėni vuobelie / Žieminė obelis“. Vilnius, 2016.</a:t>
            </a:r>
            <a:endParaRPr lang="en-US" sz="4900" dirty="0">
              <a:solidFill>
                <a:schemeClr val="tx1"/>
              </a:solidFill>
              <a:cs typeface="Times New Roman" panose="02020603050405020304" pitchFamily="18" charset="0"/>
            </a:endParaRP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„Žemaitē / Žemaičiai. Žemaitiu gruožėnės literatūras antuoluogėjė“. Vilnius, 2018. </a:t>
            </a: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Viktorija </a:t>
            </a:r>
            <a:r>
              <a:rPr lang="lt-LT" sz="4900" dirty="0" err="1">
                <a:solidFill>
                  <a:schemeClr val="tx1"/>
                </a:solidFill>
                <a:cs typeface="Times New Roman" panose="02020603050405020304" pitchFamily="18" charset="0"/>
              </a:rPr>
              <a:t>Daujotė</a:t>
            </a:r>
            <a:r>
              <a:rPr lang="lt-LT" sz="4900" dirty="0">
                <a:solidFill>
                  <a:schemeClr val="tx1"/>
                </a:solidFill>
                <a:cs typeface="Times New Roman" panose="02020603050405020304" pitchFamily="18" charset="0"/>
              </a:rPr>
              <a:t> [Viktorija Daujotytė]. „</a:t>
            </a:r>
            <a:r>
              <a:rPr lang="lt-LT" sz="4900" dirty="0" err="1">
                <a:solidFill>
                  <a:schemeClr val="tx1"/>
                </a:solidFill>
                <a:cs typeface="Times New Roman" panose="02020603050405020304" pitchFamily="18" charset="0"/>
              </a:rPr>
              <a:t>Žemaitīnā</a:t>
            </a:r>
            <a:r>
              <a:rPr lang="lt-LT" sz="4900" dirty="0">
                <a:solidFill>
                  <a:schemeClr val="tx1"/>
                </a:solidFill>
                <a:cs typeface="Times New Roman" panose="02020603050405020304" pitchFamily="18" charset="0"/>
              </a:rPr>
              <a:t> / </a:t>
            </a:r>
            <a:r>
              <a:rPr lang="lt-LT" sz="4900" dirty="0" err="1">
                <a:solidFill>
                  <a:schemeClr val="tx1"/>
                </a:solidFill>
                <a:cs typeface="Times New Roman" panose="02020603050405020304" pitchFamily="18" charset="0"/>
              </a:rPr>
              <a:t>Žemaitynai</a:t>
            </a:r>
            <a:r>
              <a:rPr lang="lt-LT" sz="4900" dirty="0">
                <a:solidFill>
                  <a:schemeClr val="tx1"/>
                </a:solidFill>
                <a:cs typeface="Times New Roman" panose="02020603050405020304" pitchFamily="18" charset="0"/>
              </a:rPr>
              <a:t>“</a:t>
            </a:r>
          </a:p>
          <a:p>
            <a:pPr marL="0">
              <a:lnSpc>
                <a:spcPct val="120000"/>
              </a:lnSpc>
              <a:spcBef>
                <a:spcPts val="200"/>
              </a:spcBef>
              <a:buFont typeface="Wingdings" panose="05000000000000000000" pitchFamily="2" charset="2"/>
              <a:buChar char="Ø"/>
            </a:pPr>
            <a:r>
              <a:rPr lang="lt-LT" sz="4900" dirty="0">
                <a:solidFill>
                  <a:schemeClr val="tx1"/>
                </a:solidFill>
                <a:cs typeface="Times New Roman" panose="02020603050405020304" pitchFamily="18" charset="0"/>
              </a:rPr>
              <a:t> Knyga: </a:t>
            </a:r>
            <a:r>
              <a:rPr lang="lt-LT" sz="4900" dirty="0" err="1">
                <a:solidFill>
                  <a:schemeClr val="tx1"/>
                </a:solidFill>
                <a:cs typeface="Times New Roman" panose="02020603050405020304" pitchFamily="18" charset="0"/>
              </a:rPr>
              <a:t>Kobėlios</a:t>
            </a:r>
            <a:r>
              <a:rPr lang="lt-LT" sz="4900" dirty="0">
                <a:solidFill>
                  <a:schemeClr val="tx1"/>
                </a:solidFill>
                <a:cs typeface="Times New Roman" panose="02020603050405020304" pitchFamily="18" charset="0"/>
              </a:rPr>
              <a:t> </a:t>
            </a:r>
            <a:r>
              <a:rPr lang="lt-LT" sz="4900" dirty="0" err="1">
                <a:solidFill>
                  <a:schemeClr val="tx1"/>
                </a:solidFill>
                <a:cs typeface="Times New Roman" panose="02020603050405020304" pitchFamily="18" charset="0"/>
              </a:rPr>
              <a:t>Justīns</a:t>
            </a:r>
            <a:r>
              <a:rPr lang="lt-LT" sz="4900" dirty="0">
                <a:solidFill>
                  <a:schemeClr val="tx1"/>
                </a:solidFill>
                <a:cs typeface="Times New Roman" panose="02020603050405020304" pitchFamily="18" charset="0"/>
              </a:rPr>
              <a:t>. „</a:t>
            </a:r>
            <a:r>
              <a:rPr lang="lt-LT" sz="4900" dirty="0" err="1">
                <a:solidFill>
                  <a:schemeClr val="tx1"/>
                </a:solidFill>
                <a:cs typeface="Times New Roman" panose="02020603050405020304" pitchFamily="18" charset="0"/>
              </a:rPr>
              <a:t>dā</a:t>
            </a:r>
            <a:r>
              <a:rPr lang="lt-LT" sz="4900" dirty="0">
                <a:solidFill>
                  <a:schemeClr val="tx1"/>
                </a:solidFill>
                <a:cs typeface="Times New Roman" panose="02020603050405020304" pitchFamily="18" charset="0"/>
              </a:rPr>
              <a:t> </a:t>
            </a:r>
            <a:r>
              <a:rPr lang="lt-LT" sz="4900" dirty="0" err="1">
                <a:solidFill>
                  <a:schemeClr val="tx1"/>
                </a:solidFill>
                <a:cs typeface="Times New Roman" panose="02020603050405020304" pitchFamily="18" charset="0"/>
              </a:rPr>
              <a:t>dongou</a:t>
            </a:r>
            <a:r>
              <a:rPr lang="lt-LT" sz="4900" dirty="0">
                <a:solidFill>
                  <a:schemeClr val="tx1"/>
                </a:solidFill>
                <a:cs typeface="Times New Roman" panose="02020603050405020304" pitchFamily="18" charset="0"/>
              </a:rPr>
              <a:t> </a:t>
            </a:r>
            <a:r>
              <a:rPr lang="lt-LT" sz="4900" dirty="0" err="1">
                <a:solidFill>
                  <a:schemeClr val="tx1"/>
                </a:solidFill>
                <a:cs typeface="Times New Roman" panose="02020603050405020304" pitchFamily="18" charset="0"/>
              </a:rPr>
              <a:t>nematont</a:t>
            </a:r>
            <a:r>
              <a:rPr lang="lt-LT" sz="4900" dirty="0">
                <a:solidFill>
                  <a:schemeClr val="tx1"/>
                </a:solidFill>
                <a:cs typeface="Times New Roman" panose="02020603050405020304" pitchFamily="18" charset="0"/>
              </a:rPr>
              <a:t>, bet </a:t>
            </a:r>
            <a:r>
              <a:rPr lang="lt-LT" sz="4900" dirty="0" err="1">
                <a:solidFill>
                  <a:schemeClr val="tx1"/>
                </a:solidFill>
                <a:cs typeface="Times New Roman" panose="02020603050405020304" pitchFamily="18" charset="0"/>
              </a:rPr>
              <a:t>žemē</a:t>
            </a:r>
            <a:r>
              <a:rPr lang="lt-LT" sz="4900" dirty="0">
                <a:solidFill>
                  <a:schemeClr val="tx1"/>
                </a:solidFill>
                <a:cs typeface="Times New Roman" panose="02020603050405020304" pitchFamily="18" charset="0"/>
              </a:rPr>
              <a:t> jau </a:t>
            </a:r>
            <a:r>
              <a:rPr lang="lt-LT" sz="4900" dirty="0" err="1">
                <a:solidFill>
                  <a:schemeClr val="tx1"/>
                </a:solidFill>
                <a:cs typeface="Times New Roman" panose="02020603050405020304" pitchFamily="18" charset="0"/>
              </a:rPr>
              <a:t>žėnont</a:t>
            </a:r>
            <a:r>
              <a:rPr lang="lt-LT" sz="4900" dirty="0">
                <a:solidFill>
                  <a:schemeClr val="tx1"/>
                </a:solidFill>
                <a:cs typeface="Times New Roman" panose="02020603050405020304" pitchFamily="18" charset="0"/>
              </a:rPr>
              <a:t>“. Vilnios, 2023.</a:t>
            </a:r>
          </a:p>
          <a:p>
            <a:pPr>
              <a:lnSpc>
                <a:spcPct val="120000"/>
              </a:lnSpc>
              <a:spcBef>
                <a:spcPts val="0"/>
              </a:spcBef>
            </a:pPr>
            <a:endParaRPr lang="en-US" dirty="0"/>
          </a:p>
        </p:txBody>
      </p:sp>
      <p:sp>
        <p:nvSpPr>
          <p:cNvPr id="4" name="Text Placeholder 3">
            <a:extLst>
              <a:ext uri="{FF2B5EF4-FFF2-40B4-BE49-F238E27FC236}">
                <a16:creationId xmlns:a16="http://schemas.microsoft.com/office/drawing/2014/main" id="{7CBDB8F7-8401-405F-BD63-A9E2EA81BB16}"/>
              </a:ext>
            </a:extLst>
          </p:cNvPr>
          <p:cNvSpPr>
            <a:spLocks noGrp="1"/>
          </p:cNvSpPr>
          <p:nvPr>
            <p:ph type="body" sz="half" idx="2"/>
          </p:nvPr>
        </p:nvSpPr>
        <p:spPr>
          <a:xfrm>
            <a:off x="335359" y="2276872"/>
            <a:ext cx="3312369" cy="4581128"/>
          </a:xfrm>
        </p:spPr>
        <p:txBody>
          <a:bodyPr>
            <a:normAutofit lnSpcReduction="10000"/>
          </a:bodyPr>
          <a:lstStyle/>
          <a:p>
            <a:endParaRPr lang="lt-LT"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sz="1200" dirty="0">
              <a:latin typeface="Times New Roman" panose="02020603050405020304" pitchFamily="18" charset="0"/>
              <a:cs typeface="Times New Roman" panose="02020603050405020304" pitchFamily="18" charset="0"/>
            </a:endParaRPr>
          </a:p>
          <a:p>
            <a:endParaRPr lang="lt-LT" sz="1200" dirty="0">
              <a:latin typeface="Times New Roman" panose="02020603050405020304" pitchFamily="18" charset="0"/>
              <a:cs typeface="Times New Roman" panose="02020603050405020304" pitchFamily="18" charset="0"/>
            </a:endParaRPr>
          </a:p>
          <a:p>
            <a:endParaRPr lang="lt-LT" sz="1200" dirty="0">
              <a:latin typeface="Times New Roman" panose="02020603050405020304" pitchFamily="18" charset="0"/>
              <a:cs typeface="Times New Roman" panose="02020603050405020304" pitchFamily="18" charset="0"/>
            </a:endParaRPr>
          </a:p>
          <a:p>
            <a:r>
              <a:rPr lang="lt-LT" sz="1200" dirty="0">
                <a:latin typeface="Times New Roman" panose="02020603050405020304" pitchFamily="18" charset="0"/>
                <a:cs typeface="Times New Roman" panose="02020603050405020304" pitchFamily="18" charset="0"/>
              </a:rPr>
              <a:t>Viktorija </a:t>
            </a:r>
            <a:r>
              <a:rPr lang="lt-LT" sz="1200" dirty="0" err="1">
                <a:latin typeface="Times New Roman" panose="02020603050405020304" pitchFamily="18" charset="0"/>
                <a:cs typeface="Times New Roman" panose="02020603050405020304" pitchFamily="18" charset="0"/>
              </a:rPr>
              <a:t>Daujotė</a:t>
            </a:r>
            <a:r>
              <a:rPr lang="lt-LT" sz="1200" dirty="0">
                <a:latin typeface="Times New Roman" panose="02020603050405020304" pitchFamily="18" charset="0"/>
                <a:cs typeface="Times New Roman" panose="02020603050405020304" pitchFamily="18" charset="0"/>
              </a:rPr>
              <a:t> (Daujotytė). Knygos „</a:t>
            </a:r>
            <a:r>
              <a:rPr lang="lt-LT" sz="1200" dirty="0" err="1">
                <a:latin typeface="Times New Roman" panose="02020603050405020304" pitchFamily="18" charset="0"/>
                <a:cs typeface="Times New Roman" panose="02020603050405020304" pitchFamily="18" charset="0"/>
              </a:rPr>
              <a:t>Balsā</a:t>
            </a:r>
            <a:r>
              <a:rPr lang="lt-LT" sz="1200" dirty="0">
                <a:latin typeface="Times New Roman" panose="02020603050405020304" pitchFamily="18" charset="0"/>
                <a:cs typeface="Times New Roman" panose="02020603050405020304" pitchFamily="18" charset="0"/>
              </a:rPr>
              <a:t> </a:t>
            </a:r>
            <a:r>
              <a:rPr lang="lt-LT" sz="1200" dirty="0" err="1">
                <a:latin typeface="Times New Roman" panose="02020603050405020304" pitchFamily="18" charset="0"/>
                <a:cs typeface="Times New Roman" panose="02020603050405020304" pitchFamily="18" charset="0"/>
              </a:rPr>
              <a:t>ūkūs</a:t>
            </a:r>
            <a:r>
              <a:rPr lang="lt-LT" sz="1200" dirty="0">
                <a:latin typeface="Times New Roman" panose="02020603050405020304" pitchFamily="18" charset="0"/>
                <a:cs typeface="Times New Roman" panose="02020603050405020304" pitchFamily="18" charset="0"/>
              </a:rPr>
              <a:t>’ = Balsai ūkuose“ viršelis. Dail. Deimantė </a:t>
            </a:r>
            <a:r>
              <a:rPr lang="lt-LT" sz="1200" dirty="0" err="1">
                <a:latin typeface="Times New Roman" panose="02020603050405020304" pitchFamily="18" charset="0"/>
                <a:cs typeface="Times New Roman" panose="02020603050405020304" pitchFamily="18" charset="0"/>
              </a:rPr>
              <a:t>Rybakovienė</a:t>
            </a:r>
            <a:endParaRPr lang="lt-LT" dirty="0">
              <a:latin typeface="Times New Roman" panose="02020603050405020304" pitchFamily="18" charset="0"/>
              <a:cs typeface="Times New Roman" panose="02020603050405020304" pitchFamily="18" charset="0"/>
            </a:endParaRPr>
          </a:p>
        </p:txBody>
      </p:sp>
      <p:pic>
        <p:nvPicPr>
          <p:cNvPr id="7" name="Paveikslėlis 6">
            <a:extLst>
              <a:ext uri="{FF2B5EF4-FFF2-40B4-BE49-F238E27FC236}">
                <a16:creationId xmlns:a16="http://schemas.microsoft.com/office/drawing/2014/main" id="{6F174948-6D1B-4D5B-AFB6-B0A2AAB90C20}"/>
              </a:ext>
            </a:extLst>
          </p:cNvPr>
          <p:cNvPicPr>
            <a:picLocks noChangeAspect="1"/>
          </p:cNvPicPr>
          <p:nvPr/>
        </p:nvPicPr>
        <p:blipFill>
          <a:blip r:embed="rId2"/>
          <a:stretch>
            <a:fillRect/>
          </a:stretch>
        </p:blipFill>
        <p:spPr>
          <a:xfrm>
            <a:off x="422109" y="2492896"/>
            <a:ext cx="2198418" cy="3526090"/>
          </a:xfrm>
          <a:prstGeom prst="rect">
            <a:avLst/>
          </a:prstGeom>
        </p:spPr>
      </p:pic>
    </p:spTree>
    <p:extLst>
      <p:ext uri="{BB962C8B-B14F-4D97-AF65-F5344CB8AC3E}">
        <p14:creationId xmlns:p14="http://schemas.microsoft.com/office/powerpoint/2010/main" val="1547036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2E4BDCF-359A-7A2E-5246-6F5B1A41C12E}"/>
              </a:ext>
            </a:extLst>
          </p:cNvPr>
          <p:cNvSpPr>
            <a:spLocks noGrp="1"/>
          </p:cNvSpPr>
          <p:nvPr>
            <p:ph type="title"/>
          </p:nvPr>
        </p:nvSpPr>
        <p:spPr>
          <a:xfrm>
            <a:off x="457200" y="332656"/>
            <a:ext cx="3262536" cy="1872208"/>
          </a:xfrm>
        </p:spPr>
        <p:txBody>
          <a:bodyPr>
            <a:normAutofit fontScale="90000"/>
          </a:bodyPr>
          <a:lstStyle/>
          <a:p>
            <a:br>
              <a:rPr lang="lt-LT" dirty="0"/>
            </a:br>
            <a:br>
              <a:rPr lang="lt-LT" dirty="0"/>
            </a:br>
            <a:br>
              <a:rPr lang="lt-LT" dirty="0"/>
            </a:br>
            <a:br>
              <a:rPr lang="lt-LT" dirty="0"/>
            </a:br>
            <a:br>
              <a:rPr lang="lt-LT" dirty="0"/>
            </a:br>
            <a:br>
              <a:rPr lang="lt-LT" dirty="0"/>
            </a:br>
            <a:br>
              <a:rPr lang="lt-LT" dirty="0"/>
            </a:br>
            <a:r>
              <a:rPr lang="lt-LT" dirty="0"/>
              <a:t>D</a:t>
            </a:r>
            <a:br>
              <a:rPr lang="lt-LT" dirty="0"/>
            </a:br>
            <a:br>
              <a:rPr lang="lt-LT" dirty="0"/>
            </a:br>
            <a:br>
              <a:rPr lang="lt-LT" dirty="0"/>
            </a:br>
            <a:br>
              <a:rPr lang="lt-LT" dirty="0"/>
            </a:br>
            <a:br>
              <a:rPr lang="lt-LT" dirty="0"/>
            </a:br>
            <a:br>
              <a:rPr lang="lt-LT" dirty="0"/>
            </a:br>
            <a:br>
              <a:rPr lang="lt-LT" dirty="0"/>
            </a:br>
            <a:r>
              <a:rPr lang="lt-LT" dirty="0"/>
              <a:t>Daugiausiai žemaitiškai parašytų knygų išleidę autoriai</a:t>
            </a:r>
          </a:p>
        </p:txBody>
      </p:sp>
      <p:sp>
        <p:nvSpPr>
          <p:cNvPr id="3" name="Turinio vietos rezervavimo ženklas 2">
            <a:extLst>
              <a:ext uri="{FF2B5EF4-FFF2-40B4-BE49-F238E27FC236}">
                <a16:creationId xmlns:a16="http://schemas.microsoft.com/office/drawing/2014/main" id="{9BA3B167-923C-0B9A-9460-7B49989F3794}"/>
              </a:ext>
            </a:extLst>
          </p:cNvPr>
          <p:cNvSpPr>
            <a:spLocks noGrp="1"/>
          </p:cNvSpPr>
          <p:nvPr>
            <p:ph idx="1"/>
          </p:nvPr>
        </p:nvSpPr>
        <p:spPr>
          <a:xfrm>
            <a:off x="4439816" y="404664"/>
            <a:ext cx="7560840" cy="6453337"/>
          </a:xfrm>
        </p:spPr>
        <p:txBody>
          <a:bodyPr>
            <a:normAutofit fontScale="32500" lnSpcReduction="20000"/>
          </a:bodyPr>
          <a:lstStyle/>
          <a:p>
            <a:pPr marL="0">
              <a:lnSpc>
                <a:spcPct val="120000"/>
              </a:lnSpc>
              <a:spcBef>
                <a:spcPts val="300"/>
              </a:spcBef>
              <a:spcAft>
                <a:spcPts val="300"/>
              </a:spcAft>
              <a:buFont typeface="Wingdings" panose="05000000000000000000" pitchFamily="2" charset="2"/>
              <a:buChar char="Ø"/>
            </a:pPr>
            <a:r>
              <a:rPr lang="lt-LT" sz="4600" kern="100" dirty="0">
                <a:solidFill>
                  <a:schemeClr val="tx1"/>
                </a:solidFill>
                <a:effectLst/>
                <a:ea typeface="Calibri" panose="020F0502020204030204" pitchFamily="34" charset="0"/>
                <a:cs typeface="Times New Roman" panose="02020603050405020304" pitchFamily="18" charset="0"/>
              </a:rPr>
              <a:t>1996–2001 m., 2005–2015 m. buvo išleidžiama vidutiniškai po penkis žemaitiškus leidinius. Tuo laikotarpiu žemaitiškai parašytas knygas išleido 35 autoriai, dar apie 80 autorių kūryba paskelbta tarmiškai išleistose žemaičių knygose. Jų tiražas – apie 70 tūkst. egzempliorių.</a:t>
            </a:r>
          </a:p>
          <a:p>
            <a:pPr marL="0" indent="0">
              <a:lnSpc>
                <a:spcPct val="120000"/>
              </a:lnSpc>
              <a:spcBef>
                <a:spcPts val="300"/>
              </a:spcBef>
              <a:spcAft>
                <a:spcPts val="300"/>
              </a:spcAft>
              <a:buNone/>
            </a:pPr>
            <a:r>
              <a:rPr lang="lt-LT" sz="4600" b="1" kern="100" dirty="0">
                <a:solidFill>
                  <a:schemeClr val="tx1"/>
                </a:solidFill>
                <a:effectLst/>
                <a:ea typeface="Calibri" panose="020F0502020204030204" pitchFamily="34" charset="0"/>
                <a:cs typeface="Times New Roman" panose="02020603050405020304" pitchFamily="18" charset="0"/>
              </a:rPr>
              <a:t>Daugiausiai grožinės literatūros knygų žemaičių kalba išleido:</a:t>
            </a:r>
          </a:p>
          <a:p>
            <a:pPr marL="0">
              <a:lnSpc>
                <a:spcPct val="120000"/>
              </a:lnSpc>
              <a:spcBef>
                <a:spcPts val="300"/>
              </a:spcBef>
              <a:spcAft>
                <a:spcPts val="300"/>
              </a:spcAft>
              <a:buFont typeface="Wingdings" panose="05000000000000000000" pitchFamily="2" charset="2"/>
              <a:buChar char="Ø"/>
            </a:pPr>
            <a:r>
              <a:rPr lang="lt-LT" sz="4600" b="1" kern="100" dirty="0">
                <a:solidFill>
                  <a:schemeClr val="tx1"/>
                </a:solidFill>
                <a:effectLst/>
                <a:ea typeface="Calibri" panose="020F0502020204030204" pitchFamily="34" charset="0"/>
                <a:cs typeface="Times New Roman" panose="02020603050405020304" pitchFamily="18" charset="0"/>
              </a:rPr>
              <a:t>Viktorija </a:t>
            </a:r>
            <a:r>
              <a:rPr lang="lt-LT" sz="4600" b="1" kern="100" dirty="0" err="1">
                <a:solidFill>
                  <a:schemeClr val="tx1"/>
                </a:solidFill>
                <a:effectLst/>
                <a:ea typeface="Calibri" panose="020F0502020204030204" pitchFamily="34" charset="0"/>
                <a:cs typeface="Times New Roman" panose="02020603050405020304" pitchFamily="18" charset="0"/>
              </a:rPr>
              <a:t>Daujotė</a:t>
            </a:r>
            <a:r>
              <a:rPr lang="lt-LT" sz="4600" b="1" kern="100" dirty="0">
                <a:solidFill>
                  <a:schemeClr val="tx1"/>
                </a:solidFill>
                <a:effectLst/>
                <a:ea typeface="Calibri" panose="020F0502020204030204" pitchFamily="34" charset="0"/>
                <a:cs typeface="Times New Roman" panose="02020603050405020304" pitchFamily="18" charset="0"/>
              </a:rPr>
              <a:t> (Daujotytė) </a:t>
            </a:r>
            <a:r>
              <a:rPr lang="lt-LT" sz="4600" kern="100" dirty="0">
                <a:solidFill>
                  <a:schemeClr val="tx1"/>
                </a:solidFill>
                <a:effectLst/>
                <a:ea typeface="Calibri" panose="020F0502020204030204" pitchFamily="34" charset="0"/>
                <a:cs typeface="Times New Roman" panose="02020603050405020304" pitchFamily="18" charset="0"/>
              </a:rPr>
              <a:t>– 5: „</a:t>
            </a:r>
            <a:r>
              <a:rPr lang="lt-LT" sz="4600" kern="100" dirty="0" err="1">
                <a:solidFill>
                  <a:schemeClr val="tx1"/>
                </a:solidFill>
                <a:effectLst/>
                <a:ea typeface="Calibri" panose="020F0502020204030204" pitchFamily="34" charset="0"/>
                <a:cs typeface="Times New Roman" panose="02020603050405020304" pitchFamily="18" charset="0"/>
              </a:rPr>
              <a:t>Balsā</a:t>
            </a:r>
            <a:r>
              <a:rPr lang="lt-LT" sz="4600" kern="100" dirty="0">
                <a:solidFill>
                  <a:schemeClr val="tx1"/>
                </a:solidFill>
                <a:effectLst/>
                <a:ea typeface="Calibri" panose="020F0502020204030204" pitchFamily="34" charset="0"/>
                <a:cs typeface="Times New Roman" panose="02020603050405020304" pitchFamily="18" charset="0"/>
              </a:rPr>
              <a:t> </a:t>
            </a:r>
            <a:r>
              <a:rPr lang="lt-LT" sz="4600" kern="100" dirty="0" err="1">
                <a:solidFill>
                  <a:schemeClr val="tx1"/>
                </a:solidFill>
                <a:effectLst/>
                <a:ea typeface="Calibri" panose="020F0502020204030204" pitchFamily="34" charset="0"/>
                <a:cs typeface="Times New Roman" panose="02020603050405020304" pitchFamily="18" charset="0"/>
              </a:rPr>
              <a:t>ūkūs</a:t>
            </a:r>
            <a:r>
              <a:rPr lang="lt-LT" sz="4600" kern="100" dirty="0">
                <a:solidFill>
                  <a:schemeClr val="tx1"/>
                </a:solidFill>
                <a:effectLst/>
                <a:ea typeface="Calibri" panose="020F0502020204030204" pitchFamily="34" charset="0"/>
                <a:cs typeface="Times New Roman" panose="02020603050405020304" pitchFamily="18" charset="0"/>
              </a:rPr>
              <a:t>’ = Balsai ūkuose“ (2010), „</a:t>
            </a:r>
            <a:r>
              <a:rPr lang="lt-LT" sz="4600" kern="100" dirty="0" err="1">
                <a:solidFill>
                  <a:schemeClr val="tx1"/>
                </a:solidFill>
                <a:effectLst/>
                <a:ea typeface="Calibri" panose="020F0502020204030204" pitchFamily="34" charset="0"/>
                <a:cs typeface="Times New Roman" panose="02020603050405020304" pitchFamily="18" charset="0"/>
              </a:rPr>
              <a:t>Gīvenu</a:t>
            </a:r>
            <a:r>
              <a:rPr lang="lt-LT" sz="4600" kern="100" dirty="0">
                <a:solidFill>
                  <a:schemeClr val="tx1"/>
                </a:solidFill>
                <a:effectLst/>
                <a:ea typeface="Calibri" panose="020F0502020204030204" pitchFamily="34" charset="0"/>
                <a:cs typeface="Times New Roman" panose="02020603050405020304" pitchFamily="18" charset="0"/>
              </a:rPr>
              <a:t> </a:t>
            </a:r>
            <a:r>
              <a:rPr lang="lt-LT" sz="4600" kern="100" dirty="0" err="1">
                <a:solidFill>
                  <a:schemeClr val="tx1"/>
                </a:solidFill>
                <a:effectLst/>
                <a:ea typeface="Calibri" panose="020F0502020204030204" pitchFamily="34" charset="0"/>
                <a:cs typeface="Times New Roman" panose="02020603050405020304" pitchFamily="18" charset="0"/>
              </a:rPr>
              <a:t>vīna</a:t>
            </a:r>
            <a:r>
              <a:rPr lang="lt-LT" sz="4600" kern="100" dirty="0">
                <a:solidFill>
                  <a:schemeClr val="tx1"/>
                </a:solidFill>
                <a:effectLst/>
                <a:ea typeface="Calibri" panose="020F0502020204030204" pitchFamily="34" charset="0"/>
                <a:cs typeface="Times New Roman" panose="02020603050405020304" pitchFamily="18" charset="0"/>
              </a:rPr>
              <a:t>ׅ= Gyvenu viena“ (2012), „</a:t>
            </a:r>
            <a:r>
              <a:rPr lang="lt-LT" sz="4600" kern="100" dirty="0" err="1">
                <a:solidFill>
                  <a:schemeClr val="tx1"/>
                </a:solidFill>
                <a:effectLst/>
                <a:ea typeface="Calibri" panose="020F0502020204030204" pitchFamily="34" charset="0"/>
                <a:cs typeface="Times New Roman" panose="02020603050405020304" pitchFamily="18" charset="0"/>
              </a:rPr>
              <a:t>Tatā</a:t>
            </a:r>
            <a:r>
              <a:rPr lang="lt-LT" sz="4600" kern="100" dirty="0">
                <a:solidFill>
                  <a:schemeClr val="tx1"/>
                </a:solidFill>
                <a:effectLst/>
                <a:ea typeface="Calibri" panose="020F0502020204030204" pitchFamily="34" charset="0"/>
                <a:cs typeface="Times New Roman" panose="02020603050405020304" pitchFamily="18" charset="0"/>
              </a:rPr>
              <a:t> </a:t>
            </a:r>
            <a:r>
              <a:rPr lang="lt-LT" sz="4600" kern="100" dirty="0" err="1">
                <a:solidFill>
                  <a:schemeClr val="tx1"/>
                </a:solidFill>
                <a:effectLst/>
                <a:ea typeface="Calibri" panose="020F0502020204030204" pitchFamily="34" charset="0"/>
                <a:cs typeface="Times New Roman" panose="02020603050405020304" pitchFamily="18" charset="0"/>
              </a:rPr>
              <a:t>parejau</a:t>
            </a:r>
            <a:r>
              <a:rPr lang="lt-LT" sz="4600" kern="100" dirty="0">
                <a:solidFill>
                  <a:schemeClr val="tx1"/>
                </a:solidFill>
                <a:effectLst/>
                <a:ea typeface="Calibri" panose="020F0502020204030204" pitchFamily="34" charset="0"/>
                <a:cs typeface="Times New Roman" panose="02020603050405020304" pitchFamily="18" charset="0"/>
              </a:rPr>
              <a:t> = Tai parėjau“ (2015), „</a:t>
            </a:r>
            <a:r>
              <a:rPr lang="lt-LT" sz="4600" kern="100" dirty="0" err="1">
                <a:solidFill>
                  <a:schemeClr val="tx1"/>
                </a:solidFill>
                <a:effectLst/>
                <a:ea typeface="Calibri" panose="020F0502020204030204" pitchFamily="34" charset="0"/>
                <a:cs typeface="Times New Roman" panose="02020603050405020304" pitchFamily="18" charset="0"/>
              </a:rPr>
              <a:t>Žīmeni</a:t>
            </a:r>
            <a:r>
              <a:rPr lang="lt-LT" sz="4600" kern="100" dirty="0">
                <a:solidFill>
                  <a:schemeClr val="tx1"/>
                </a:solidFill>
                <a:effectLst/>
                <a:ea typeface="Calibri" panose="020F0502020204030204" pitchFamily="34" charset="0"/>
                <a:cs typeface="Times New Roman" panose="02020603050405020304" pitchFamily="18" charset="0"/>
              </a:rPr>
              <a:t> </a:t>
            </a:r>
            <a:r>
              <a:rPr lang="lt-LT" sz="4600" kern="100" dirty="0" err="1">
                <a:solidFill>
                  <a:schemeClr val="tx1"/>
                </a:solidFill>
                <a:effectLst/>
                <a:ea typeface="Calibri" panose="020F0502020204030204" pitchFamily="34" charset="0"/>
                <a:cs typeface="Times New Roman" panose="02020603050405020304" pitchFamily="18" charset="0"/>
              </a:rPr>
              <a:t>vuobelie</a:t>
            </a:r>
            <a:r>
              <a:rPr lang="lt-LT" sz="4600" kern="100" dirty="0">
                <a:solidFill>
                  <a:schemeClr val="tx1"/>
                </a:solidFill>
                <a:effectLst/>
                <a:ea typeface="Calibri" panose="020F0502020204030204" pitchFamily="34" charset="0"/>
                <a:cs typeface="Times New Roman" panose="02020603050405020304" pitchFamily="18" charset="0"/>
              </a:rPr>
              <a:t> = Žieminė obelis“ (2016), „</a:t>
            </a:r>
            <a:r>
              <a:rPr lang="lt-LT" sz="4600" kern="100" dirty="0" err="1">
                <a:solidFill>
                  <a:schemeClr val="tx1"/>
                </a:solidFill>
                <a:effectLst/>
                <a:ea typeface="Calibri" panose="020F0502020204030204" pitchFamily="34" charset="0"/>
                <a:cs typeface="Times New Roman" panose="02020603050405020304" pitchFamily="18" charset="0"/>
              </a:rPr>
              <a:t>Žemaitīnā</a:t>
            </a:r>
            <a:r>
              <a:rPr lang="lt-LT" sz="4600" kern="100" dirty="0">
                <a:solidFill>
                  <a:schemeClr val="tx1"/>
                </a:solidFill>
                <a:effectLst/>
                <a:ea typeface="Calibri" panose="020F0502020204030204" pitchFamily="34" charset="0"/>
                <a:cs typeface="Times New Roman" panose="02020603050405020304" pitchFamily="18" charset="0"/>
              </a:rPr>
              <a:t> = </a:t>
            </a:r>
            <a:r>
              <a:rPr lang="lt-LT" sz="4600" kern="100" dirty="0" err="1">
                <a:solidFill>
                  <a:schemeClr val="tx1"/>
                </a:solidFill>
                <a:effectLst/>
                <a:ea typeface="Calibri" panose="020F0502020204030204" pitchFamily="34" charset="0"/>
                <a:cs typeface="Times New Roman" panose="02020603050405020304" pitchFamily="18" charset="0"/>
              </a:rPr>
              <a:t>Žemaitynai</a:t>
            </a:r>
            <a:r>
              <a:rPr lang="lt-LT" sz="4600" kern="100" dirty="0">
                <a:solidFill>
                  <a:schemeClr val="tx1"/>
                </a:solidFill>
                <a:effectLst/>
                <a:ea typeface="Calibri" panose="020F0502020204030204" pitchFamily="34" charset="0"/>
                <a:cs typeface="Times New Roman" panose="02020603050405020304" pitchFamily="18" charset="0"/>
              </a:rPr>
              <a:t>“ (2021).</a:t>
            </a:r>
          </a:p>
          <a:p>
            <a:pPr marL="0">
              <a:lnSpc>
                <a:spcPct val="120000"/>
              </a:lnSpc>
              <a:spcBef>
                <a:spcPts val="300"/>
              </a:spcBef>
              <a:spcAft>
                <a:spcPts val="300"/>
              </a:spcAft>
              <a:buFont typeface="Wingdings" panose="05000000000000000000" pitchFamily="2" charset="2"/>
              <a:buChar char="Ø"/>
            </a:pPr>
            <a:r>
              <a:rPr lang="lt-LT" sz="4600" b="1" kern="100" dirty="0">
                <a:solidFill>
                  <a:schemeClr val="tx1"/>
                </a:solidFill>
                <a:effectLst/>
                <a:ea typeface="Calibri" panose="020F0502020204030204" pitchFamily="34" charset="0"/>
                <a:cs typeface="Times New Roman" panose="02020603050405020304" pitchFamily="18" charset="0"/>
              </a:rPr>
              <a:t>Birutė Teresė </a:t>
            </a:r>
            <a:r>
              <a:rPr lang="lt-LT" sz="4600" b="1" kern="100" dirty="0" err="1">
                <a:solidFill>
                  <a:schemeClr val="tx1"/>
                </a:solidFill>
                <a:effectLst/>
                <a:ea typeface="Calibri" panose="020F0502020204030204" pitchFamily="34" charset="0"/>
                <a:cs typeface="Times New Roman" panose="02020603050405020304" pitchFamily="18" charset="0"/>
              </a:rPr>
              <a:t>Toleikytė-Lengvenienė</a:t>
            </a:r>
            <a:r>
              <a:rPr lang="lt-LT" sz="4600" kern="100" dirty="0">
                <a:solidFill>
                  <a:schemeClr val="tx1"/>
                </a:solidFill>
                <a:effectLst/>
                <a:ea typeface="Calibri" panose="020F0502020204030204" pitchFamily="34" charset="0"/>
                <a:cs typeface="Times New Roman" panose="02020603050405020304" pitchFamily="18" charset="0"/>
              </a:rPr>
              <a:t> (1942–2010) – 2:</a:t>
            </a:r>
            <a:r>
              <a:rPr lang="lt-LT" sz="4600" i="0" dirty="0">
                <a:solidFill>
                  <a:schemeClr val="tx1"/>
                </a:solidFill>
                <a:effectLst/>
              </a:rPr>
              <a:t> „Alkų akys: žemaitiška poezija“ (2004), „Žemaitiškas skaičiuotis </a:t>
            </a:r>
            <a:r>
              <a:rPr lang="lt-LT" sz="4600" i="0" dirty="0" err="1">
                <a:solidFill>
                  <a:schemeClr val="tx1"/>
                </a:solidFill>
                <a:effectLst/>
              </a:rPr>
              <a:t>liksmyms</a:t>
            </a:r>
            <a:r>
              <a:rPr lang="lt-LT" sz="4600" i="0" dirty="0">
                <a:solidFill>
                  <a:schemeClr val="tx1"/>
                </a:solidFill>
                <a:effectLst/>
              </a:rPr>
              <a:t> </a:t>
            </a:r>
            <a:r>
              <a:rPr lang="lt-LT" sz="4600" i="0" dirty="0" err="1">
                <a:solidFill>
                  <a:schemeClr val="tx1"/>
                </a:solidFill>
                <a:effectLst/>
              </a:rPr>
              <a:t>žemaitokams</a:t>
            </a:r>
            <a:r>
              <a:rPr lang="lt-LT" sz="4600" dirty="0">
                <a:solidFill>
                  <a:schemeClr val="tx1"/>
                </a:solidFill>
              </a:rPr>
              <a:t>“</a:t>
            </a:r>
            <a:r>
              <a:rPr lang="lt-LT" sz="4600" i="0" dirty="0">
                <a:solidFill>
                  <a:schemeClr val="tx1"/>
                </a:solidFill>
                <a:effectLst/>
              </a:rPr>
              <a:t> (2007).</a:t>
            </a:r>
            <a:endParaRPr lang="lt-LT" sz="4600" kern="100" dirty="0">
              <a:solidFill>
                <a:schemeClr val="tx1"/>
              </a:solidFill>
              <a:effectLst/>
              <a:ea typeface="Calibri" panose="020F0502020204030204" pitchFamily="34" charset="0"/>
              <a:cs typeface="Times New Roman" panose="02020603050405020304" pitchFamily="18" charset="0"/>
            </a:endParaRPr>
          </a:p>
          <a:p>
            <a:pPr marL="0">
              <a:lnSpc>
                <a:spcPct val="120000"/>
              </a:lnSpc>
              <a:spcBef>
                <a:spcPts val="300"/>
              </a:spcBef>
              <a:spcAft>
                <a:spcPts val="300"/>
              </a:spcAft>
              <a:buFont typeface="Wingdings" panose="05000000000000000000" pitchFamily="2" charset="2"/>
              <a:buChar char="Ø"/>
            </a:pPr>
            <a:r>
              <a:rPr lang="lt-LT" sz="4600" b="1" kern="100" dirty="0">
                <a:solidFill>
                  <a:schemeClr val="tx1"/>
                </a:solidFill>
                <a:effectLst/>
                <a:ea typeface="Calibri" panose="020F0502020204030204" pitchFamily="34" charset="0"/>
                <a:cs typeface="Times New Roman" panose="02020603050405020304" pitchFamily="18" charset="0"/>
              </a:rPr>
              <a:t>Juozas </a:t>
            </a:r>
            <a:r>
              <a:rPr lang="lt-LT" sz="4600" b="1" kern="100" dirty="0" err="1">
                <a:solidFill>
                  <a:schemeClr val="tx1"/>
                </a:solidFill>
                <a:effectLst/>
                <a:ea typeface="Calibri" panose="020F0502020204030204" pitchFamily="34" charset="0"/>
                <a:cs typeface="Times New Roman" panose="02020603050405020304" pitchFamily="18" charset="0"/>
              </a:rPr>
              <a:t>Elekšis</a:t>
            </a:r>
            <a:r>
              <a:rPr lang="lt-LT" sz="4600" b="1" kern="100" dirty="0">
                <a:solidFill>
                  <a:schemeClr val="tx1"/>
                </a:solidFill>
                <a:effectLst/>
                <a:ea typeface="Calibri" panose="020F0502020204030204" pitchFamily="34" charset="0"/>
                <a:cs typeface="Times New Roman" panose="02020603050405020304" pitchFamily="18" charset="0"/>
              </a:rPr>
              <a:t> </a:t>
            </a:r>
            <a:r>
              <a:rPr lang="lt-LT" sz="4600" kern="100" dirty="0">
                <a:solidFill>
                  <a:schemeClr val="tx1"/>
                </a:solidFill>
                <a:effectLst/>
                <a:ea typeface="Calibri" panose="020F0502020204030204" pitchFamily="34" charset="0"/>
                <a:cs typeface="Times New Roman" panose="02020603050405020304" pitchFamily="18" charset="0"/>
              </a:rPr>
              <a:t>– 4: „Žemaitiška </a:t>
            </a:r>
            <a:r>
              <a:rPr lang="lt-LT" sz="4600" kern="100" dirty="0" err="1">
                <a:solidFill>
                  <a:schemeClr val="tx1"/>
                </a:solidFill>
                <a:effectLst/>
                <a:ea typeface="Calibri" panose="020F0502020204030204" pitchFamily="34" charset="0"/>
                <a:cs typeface="Times New Roman" panose="02020603050405020304" pitchFamily="18" charset="0"/>
              </a:rPr>
              <a:t>votyva</a:t>
            </a:r>
            <a:r>
              <a:rPr lang="lt-LT" sz="4600" kern="100" dirty="0">
                <a:solidFill>
                  <a:schemeClr val="tx1"/>
                </a:solidFill>
                <a:effectLst/>
                <a:ea typeface="Calibri" panose="020F0502020204030204" pitchFamily="34" charset="0"/>
                <a:cs typeface="Times New Roman" panose="02020603050405020304" pitchFamily="18" charset="0"/>
              </a:rPr>
              <a:t>“ (kartu su Ipolitu </a:t>
            </a:r>
            <a:r>
              <a:rPr lang="lt-LT" sz="4600" kern="100" dirty="0" err="1">
                <a:solidFill>
                  <a:schemeClr val="tx1"/>
                </a:solidFill>
                <a:effectLst/>
                <a:ea typeface="Calibri" panose="020F0502020204030204" pitchFamily="34" charset="0"/>
                <a:cs typeface="Times New Roman" panose="02020603050405020304" pitchFamily="18" charset="0"/>
              </a:rPr>
              <a:t>Petrošiu</a:t>
            </a:r>
            <a:r>
              <a:rPr lang="lt-LT" sz="4600" kern="100" dirty="0">
                <a:solidFill>
                  <a:schemeClr val="tx1"/>
                </a:solidFill>
                <a:ea typeface="Calibri" panose="020F0502020204030204" pitchFamily="34" charset="0"/>
                <a:cs typeface="Times New Roman" panose="02020603050405020304" pitchFamily="18" charset="0"/>
              </a:rPr>
              <a:t>, </a:t>
            </a:r>
            <a:r>
              <a:rPr lang="lt-LT" sz="4600" kern="100" dirty="0">
                <a:solidFill>
                  <a:schemeClr val="tx1"/>
                </a:solidFill>
                <a:effectLst/>
                <a:ea typeface="Calibri" panose="020F0502020204030204" pitchFamily="34" charset="0"/>
                <a:cs typeface="Times New Roman" panose="02020603050405020304" pitchFamily="18" charset="0"/>
              </a:rPr>
              <a:t>2006), „Dangaus viduryje“ ( 2018),</a:t>
            </a:r>
            <a:r>
              <a:rPr lang="lt-LT" sz="4600" kern="100" dirty="0">
                <a:solidFill>
                  <a:schemeClr val="tx1"/>
                </a:solidFill>
                <a:ea typeface="Calibri" panose="020F0502020204030204" pitchFamily="34" charset="0"/>
                <a:cs typeface="Times New Roman" panose="02020603050405020304" pitchFamily="18" charset="0"/>
              </a:rPr>
              <a:t> „</a:t>
            </a:r>
            <a:r>
              <a:rPr lang="lt-LT" sz="4600" kern="100" dirty="0">
                <a:solidFill>
                  <a:schemeClr val="tx1"/>
                </a:solidFill>
                <a:effectLst/>
                <a:ea typeface="Calibri" panose="020F0502020204030204" pitchFamily="34" charset="0"/>
                <a:cs typeface="Times New Roman" panose="02020603050405020304" pitchFamily="18" charset="0"/>
              </a:rPr>
              <a:t>Dainos vokaliniams ansambliams žemaitiškai ir lietuviškai“ (kartu su Sonata Tamašauskait</a:t>
            </a:r>
            <a:r>
              <a:rPr lang="lt-LT" sz="4600" kern="100" dirty="0">
                <a:solidFill>
                  <a:schemeClr val="tx1"/>
                </a:solidFill>
                <a:ea typeface="Calibri" panose="020F0502020204030204" pitchFamily="34" charset="0"/>
                <a:cs typeface="Times New Roman" panose="02020603050405020304" pitchFamily="18" charset="0"/>
              </a:rPr>
              <a:t>e (????), „</a:t>
            </a:r>
            <a:r>
              <a:rPr lang="lt-LT" sz="4600" kern="100" dirty="0" err="1">
                <a:solidFill>
                  <a:schemeClr val="tx1"/>
                </a:solidFill>
                <a:ea typeface="Calibri" panose="020F0502020204030204" pitchFamily="34" charset="0"/>
                <a:cs typeface="Times New Roman" panose="02020603050405020304" pitchFamily="18" charset="0"/>
              </a:rPr>
              <a:t>Rokunda</a:t>
            </a:r>
            <a:r>
              <a:rPr lang="lt-LT" sz="4600" kern="100" dirty="0">
                <a:solidFill>
                  <a:schemeClr val="tx1"/>
                </a:solidFill>
                <a:ea typeface="Calibri" panose="020F0502020204030204" pitchFamily="34" charset="0"/>
                <a:cs typeface="Times New Roman" panose="02020603050405020304" pitchFamily="18" charset="0"/>
              </a:rPr>
              <a:t>“ (2010),  „</a:t>
            </a:r>
            <a:r>
              <a:rPr lang="lt-LT" sz="4600" kern="100" dirty="0" err="1">
                <a:solidFill>
                  <a:schemeClr val="tx1"/>
                </a:solidFill>
                <a:effectLst/>
                <a:ea typeface="Calibri" panose="020F0502020204030204" pitchFamily="34" charset="0"/>
                <a:cs typeface="Times New Roman" panose="02020603050405020304" pitchFamily="18" charset="0"/>
              </a:rPr>
              <a:t>Koram</a:t>
            </a:r>
            <a:r>
              <a:rPr lang="lt-LT" sz="4600" kern="100" dirty="0">
                <a:solidFill>
                  <a:schemeClr val="tx1"/>
                </a:solidFill>
                <a:effectLst/>
                <a:ea typeface="Calibri" panose="020F0502020204030204" pitchFamily="34" charset="0"/>
                <a:cs typeface="Times New Roman" panose="02020603050405020304" pitchFamily="18" charset="0"/>
              </a:rPr>
              <a:t> </a:t>
            </a:r>
            <a:r>
              <a:rPr lang="lt-LT" sz="4600" kern="100" dirty="0" err="1">
                <a:solidFill>
                  <a:schemeClr val="tx1"/>
                </a:solidFill>
                <a:effectLst/>
                <a:ea typeface="Calibri" panose="020F0502020204030204" pitchFamily="34" charset="0"/>
                <a:cs typeface="Times New Roman" panose="02020603050405020304" pitchFamily="18" charset="0"/>
              </a:rPr>
              <a:t>žemaitėškā</a:t>
            </a:r>
            <a:r>
              <a:rPr lang="lt-LT" sz="4600" kern="100" dirty="0">
                <a:solidFill>
                  <a:schemeClr val="tx1"/>
                </a:solidFill>
                <a:effectLst/>
                <a:ea typeface="Calibri" panose="020F0502020204030204" pitchFamily="34" charset="0"/>
                <a:cs typeface="Times New Roman" panose="02020603050405020304" pitchFamily="18" charset="0"/>
              </a:rPr>
              <a:t>“ ( 2011), „Žemaitiška </a:t>
            </a:r>
            <a:r>
              <a:rPr lang="lt-LT" sz="4600" kern="100" dirty="0" err="1">
                <a:solidFill>
                  <a:schemeClr val="tx1"/>
                </a:solidFill>
                <a:effectLst/>
                <a:ea typeface="Calibri" panose="020F0502020204030204" pitchFamily="34" charset="0"/>
                <a:cs typeface="Times New Roman" panose="02020603050405020304" pitchFamily="18" charset="0"/>
              </a:rPr>
              <a:t>votyva</a:t>
            </a:r>
            <a:r>
              <a:rPr lang="lt-LT" sz="4600" kern="100" dirty="0">
                <a:solidFill>
                  <a:schemeClr val="tx1"/>
                </a:solidFill>
                <a:effectLst/>
                <a:ea typeface="Calibri" panose="020F0502020204030204" pitchFamily="34" charset="0"/>
                <a:cs typeface="Times New Roman" panose="02020603050405020304" pitchFamily="18" charset="0"/>
              </a:rPr>
              <a:t>: mišios žemaičių </a:t>
            </a:r>
            <a:r>
              <a:rPr lang="lt-LT" sz="4600" kern="100" dirty="0" err="1">
                <a:solidFill>
                  <a:schemeClr val="tx1"/>
                </a:solidFill>
                <a:effectLst/>
                <a:ea typeface="Calibri" panose="020F0502020204030204" pitchFamily="34" charset="0"/>
                <a:cs typeface="Times New Roman" panose="02020603050405020304" pitchFamily="18" charset="0"/>
              </a:rPr>
              <a:t>dounininkų</a:t>
            </a:r>
            <a:r>
              <a:rPr lang="lt-LT" sz="4600" kern="100" dirty="0">
                <a:solidFill>
                  <a:schemeClr val="tx1"/>
                </a:solidFill>
                <a:effectLst/>
                <a:ea typeface="Calibri" panose="020F0502020204030204" pitchFamily="34" charset="0"/>
                <a:cs typeface="Times New Roman" panose="02020603050405020304" pitchFamily="18" charset="0"/>
              </a:rPr>
              <a:t> tarme etnografiniams ansambliams arba nepilnos sudėties chorams“ (kartu su Ipolitu </a:t>
            </a:r>
            <a:r>
              <a:rPr lang="lt-LT" sz="4600" kern="100" dirty="0" err="1">
                <a:solidFill>
                  <a:schemeClr val="tx1"/>
                </a:solidFill>
                <a:effectLst/>
                <a:ea typeface="Calibri" panose="020F0502020204030204" pitchFamily="34" charset="0"/>
                <a:cs typeface="Times New Roman" panose="02020603050405020304" pitchFamily="18" charset="0"/>
              </a:rPr>
              <a:t>Petrošiu</a:t>
            </a:r>
            <a:r>
              <a:rPr lang="lt-LT" sz="4600" kern="100" dirty="0">
                <a:solidFill>
                  <a:schemeClr val="tx1"/>
                </a:solidFill>
                <a:ea typeface="Calibri" panose="020F0502020204030204" pitchFamily="34" charset="0"/>
                <a:cs typeface="Times New Roman" panose="02020603050405020304" pitchFamily="18" charset="0"/>
              </a:rPr>
              <a:t>, </a:t>
            </a:r>
            <a:r>
              <a:rPr lang="lt-LT" sz="4600" kern="100" dirty="0">
                <a:solidFill>
                  <a:schemeClr val="tx1"/>
                </a:solidFill>
                <a:effectLst/>
                <a:ea typeface="Calibri" panose="020F0502020204030204" pitchFamily="34" charset="0"/>
                <a:cs typeface="Times New Roman" panose="02020603050405020304" pitchFamily="18" charset="0"/>
              </a:rPr>
              <a:t>2013).</a:t>
            </a:r>
          </a:p>
          <a:p>
            <a:pPr marL="0">
              <a:lnSpc>
                <a:spcPct val="120000"/>
              </a:lnSpc>
              <a:spcBef>
                <a:spcPts val="300"/>
              </a:spcBef>
              <a:spcAft>
                <a:spcPts val="300"/>
              </a:spcAft>
              <a:buFont typeface="Wingdings" panose="05000000000000000000" pitchFamily="2" charset="2"/>
              <a:buChar char="Ø"/>
            </a:pPr>
            <a:r>
              <a:rPr lang="lt-LT" sz="4600" b="1" kern="100" dirty="0">
                <a:solidFill>
                  <a:schemeClr val="tx1"/>
                </a:solidFill>
                <a:effectLst/>
                <a:ea typeface="Calibri" panose="020F0502020204030204" pitchFamily="34" charset="0"/>
                <a:cs typeface="Times New Roman" panose="02020603050405020304" pitchFamily="18" charset="0"/>
              </a:rPr>
              <a:t>Albertas </a:t>
            </a:r>
            <a:r>
              <a:rPr lang="lt-LT" sz="4600" b="1" kern="100" dirty="0" err="1">
                <a:solidFill>
                  <a:schemeClr val="tx1"/>
                </a:solidFill>
                <a:effectLst/>
                <a:ea typeface="Calibri" panose="020F0502020204030204" pitchFamily="34" charset="0"/>
                <a:cs typeface="Times New Roman" panose="02020603050405020304" pitchFamily="18" charset="0"/>
              </a:rPr>
              <a:t>Kleinauskis</a:t>
            </a:r>
            <a:r>
              <a:rPr lang="lt-LT" sz="4600" b="1" kern="100" dirty="0">
                <a:solidFill>
                  <a:schemeClr val="tx1"/>
                </a:solidFill>
                <a:effectLst/>
                <a:ea typeface="Calibri" panose="020F0502020204030204" pitchFamily="34" charset="0"/>
                <a:cs typeface="Times New Roman" panose="02020603050405020304" pitchFamily="18" charset="0"/>
              </a:rPr>
              <a:t> </a:t>
            </a:r>
            <a:r>
              <a:rPr lang="lt-LT" sz="4600" kern="100" dirty="0">
                <a:solidFill>
                  <a:schemeClr val="tx1"/>
                </a:solidFill>
                <a:effectLst/>
                <a:ea typeface="Calibri" panose="020F0502020204030204" pitchFamily="34" charset="0"/>
                <a:cs typeface="Times New Roman" panose="02020603050405020304" pitchFamily="18" charset="0"/>
              </a:rPr>
              <a:t>– 4: „</a:t>
            </a:r>
            <a:r>
              <a:rPr lang="lt-LT" sz="4600" kern="100" dirty="0" err="1">
                <a:solidFill>
                  <a:schemeClr val="tx1"/>
                </a:solidFill>
                <a:effectLst/>
                <a:ea typeface="Calibri" panose="020F0502020204030204" pitchFamily="34" charset="0"/>
                <a:cs typeface="Times New Roman" panose="02020603050405020304" pitchFamily="18" charset="0"/>
              </a:rPr>
              <a:t>Pėlvūza</a:t>
            </a:r>
            <a:r>
              <a:rPr lang="lt-LT" sz="4600" kern="100" dirty="0">
                <a:solidFill>
                  <a:schemeClr val="tx1"/>
                </a:solidFill>
                <a:effectLst/>
                <a:ea typeface="Calibri" panose="020F0502020204030204" pitchFamily="34" charset="0"/>
                <a:cs typeface="Times New Roman" panose="02020603050405020304" pitchFamily="18" charset="0"/>
              </a:rPr>
              <a:t> </a:t>
            </a:r>
            <a:r>
              <a:rPr lang="lt-LT" sz="4600" kern="100" dirty="0" err="1">
                <a:solidFill>
                  <a:schemeClr val="tx1"/>
                </a:solidFill>
                <a:effectLst/>
                <a:ea typeface="Calibri" panose="020F0502020204030204" pitchFamily="34" charset="0"/>
                <a:cs typeface="Times New Roman" panose="02020603050405020304" pitchFamily="18" charset="0"/>
              </a:rPr>
              <a:t>pliorpalā</a:t>
            </a:r>
            <a:r>
              <a:rPr lang="lt-LT" sz="4600" kern="100" dirty="0">
                <a:solidFill>
                  <a:schemeClr val="tx1"/>
                </a:solidFill>
                <a:effectLst/>
                <a:ea typeface="Calibri" panose="020F0502020204030204" pitchFamily="34" charset="0"/>
                <a:cs typeface="Times New Roman" panose="02020603050405020304" pitchFamily="18" charset="0"/>
              </a:rPr>
              <a:t>“ (2004) ; </a:t>
            </a:r>
            <a:r>
              <a:rPr lang="lt-LT" sz="4600" kern="100" dirty="0">
                <a:solidFill>
                  <a:schemeClr val="tx1"/>
                </a:solidFill>
                <a:ea typeface="Calibri" panose="020F0502020204030204" pitchFamily="34" charset="0"/>
                <a:cs typeface="Times New Roman" panose="02020603050405020304" pitchFamily="18" charset="0"/>
              </a:rPr>
              <a:t>trys</a:t>
            </a:r>
            <a:r>
              <a:rPr lang="lt-LT" sz="4600" kern="100" dirty="0">
                <a:solidFill>
                  <a:schemeClr val="tx1"/>
                </a:solidFill>
                <a:effectLst/>
                <a:ea typeface="Calibri" panose="020F0502020204030204" pitchFamily="34" charset="0"/>
                <a:cs typeface="Times New Roman" panose="02020603050405020304" pitchFamily="18" charset="0"/>
              </a:rPr>
              <a:t> romano „Vabaliukai“ dalys (2005–2009). </a:t>
            </a:r>
          </a:p>
          <a:p>
            <a:pPr marL="0">
              <a:lnSpc>
                <a:spcPct val="120000"/>
              </a:lnSpc>
              <a:spcBef>
                <a:spcPts val="300"/>
              </a:spcBef>
              <a:spcAft>
                <a:spcPts val="300"/>
              </a:spcAft>
              <a:buFont typeface="Wingdings" panose="05000000000000000000" pitchFamily="2" charset="2"/>
              <a:buChar char="Ø"/>
            </a:pPr>
            <a:r>
              <a:rPr lang="lt-LT" sz="4600" b="1" kern="100" dirty="0">
                <a:solidFill>
                  <a:schemeClr val="tx1"/>
                </a:solidFill>
                <a:effectLst/>
                <a:ea typeface="Calibri" panose="020F0502020204030204" pitchFamily="34" charset="0"/>
                <a:cs typeface="Times New Roman" panose="02020603050405020304" pitchFamily="18" charset="0"/>
              </a:rPr>
              <a:t>Janina </a:t>
            </a:r>
            <a:r>
              <a:rPr lang="lt-LT" sz="4600" b="1" kern="100" dirty="0" err="1">
                <a:solidFill>
                  <a:schemeClr val="tx1"/>
                </a:solidFill>
                <a:effectLst/>
                <a:ea typeface="Calibri" panose="020F0502020204030204" pitchFamily="34" charset="0"/>
                <a:cs typeface="Times New Roman" panose="02020603050405020304" pitchFamily="18" charset="0"/>
              </a:rPr>
              <a:t>Butnorienė</a:t>
            </a:r>
            <a:r>
              <a:rPr lang="lt-LT" sz="4600" b="1" kern="100" dirty="0">
                <a:solidFill>
                  <a:schemeClr val="tx1"/>
                </a:solidFill>
                <a:effectLst/>
                <a:ea typeface="Calibri" panose="020F0502020204030204" pitchFamily="34" charset="0"/>
                <a:cs typeface="Times New Roman" panose="02020603050405020304" pitchFamily="18" charset="0"/>
              </a:rPr>
              <a:t> </a:t>
            </a:r>
            <a:r>
              <a:rPr lang="lt-LT" sz="4600" kern="100" dirty="0">
                <a:solidFill>
                  <a:schemeClr val="tx1"/>
                </a:solidFill>
                <a:ea typeface="Calibri" panose="020F0502020204030204" pitchFamily="34" charset="0"/>
                <a:cs typeface="Times New Roman" panose="02020603050405020304" pitchFamily="18" charset="0"/>
              </a:rPr>
              <a:t>(poetė, prozininkė, dainų kūrėja, </a:t>
            </a:r>
            <a:r>
              <a:rPr lang="lt-LT" sz="4600" kern="100" dirty="0" err="1">
                <a:solidFill>
                  <a:schemeClr val="tx1"/>
                </a:solidFill>
                <a:ea typeface="Calibri" panose="020F0502020204030204" pitchFamily="34" charset="0"/>
                <a:cs typeface="Times New Roman" panose="02020603050405020304" pitchFamily="18" charset="0"/>
              </a:rPr>
              <a:t>liter</a:t>
            </a:r>
            <a:r>
              <a:rPr lang="lt-LT" sz="4600" kern="100" dirty="0">
                <a:solidFill>
                  <a:schemeClr val="tx1"/>
                </a:solidFill>
                <a:ea typeface="Calibri" panose="020F0502020204030204" pitchFamily="34" charset="0"/>
                <a:cs typeface="Times New Roman" panose="02020603050405020304" pitchFamily="18" charset="0"/>
              </a:rPr>
              <a:t>. slapyvardis Jana </a:t>
            </a:r>
            <a:r>
              <a:rPr lang="lt-LT" sz="4600" kern="100" dirty="0" err="1">
                <a:solidFill>
                  <a:schemeClr val="tx1"/>
                </a:solidFill>
                <a:ea typeface="Calibri" panose="020F0502020204030204" pitchFamily="34" charset="0"/>
                <a:cs typeface="Times New Roman" panose="02020603050405020304" pitchFamily="18" charset="0"/>
              </a:rPr>
              <a:t>Kražė</a:t>
            </a:r>
            <a:r>
              <a:rPr lang="lt-LT" sz="4600" kern="100" dirty="0">
                <a:solidFill>
                  <a:schemeClr val="tx1"/>
                </a:solidFill>
                <a:ea typeface="Calibri" panose="020F0502020204030204" pitchFamily="34" charset="0"/>
                <a:cs typeface="Times New Roman" panose="02020603050405020304" pitchFamily="18" charset="0"/>
              </a:rPr>
              <a:t>, gimė 1954 m. Mažeikiuose, ten ir gyvena): </a:t>
            </a:r>
            <a:r>
              <a:rPr lang="lt-LT" sz="4600" kern="100" dirty="0">
                <a:solidFill>
                  <a:schemeClr val="tx1"/>
                </a:solidFill>
                <a:effectLst/>
                <a:ea typeface="Calibri" panose="020F0502020204030204" pitchFamily="34" charset="0"/>
                <a:cs typeface="Times New Roman" panose="02020603050405020304" pitchFamily="18" charset="0"/>
              </a:rPr>
              <a:t>„Vienatvės gėlė“  „Kad meilė žydėtų“, (2023). </a:t>
            </a:r>
          </a:p>
          <a:p>
            <a:pPr marL="0">
              <a:lnSpc>
                <a:spcPct val="120000"/>
              </a:lnSpc>
              <a:spcBef>
                <a:spcPts val="300"/>
              </a:spcBef>
              <a:spcAft>
                <a:spcPts val="300"/>
              </a:spcAft>
              <a:buFont typeface="Wingdings" panose="05000000000000000000" pitchFamily="2" charset="2"/>
              <a:buChar char="Ø"/>
            </a:pPr>
            <a:r>
              <a:rPr lang="lt-LT" sz="4600" b="1" kern="100" dirty="0">
                <a:solidFill>
                  <a:schemeClr val="tx1"/>
                </a:solidFill>
                <a:effectLst/>
                <a:ea typeface="Calibri" panose="020F0502020204030204" pitchFamily="34" charset="0"/>
                <a:cs typeface="Times New Roman" panose="02020603050405020304" pitchFamily="18" charset="0"/>
              </a:rPr>
              <a:t> Teresė </a:t>
            </a:r>
            <a:r>
              <a:rPr lang="lt-LT" sz="4600" b="1" kern="100" dirty="0" err="1">
                <a:solidFill>
                  <a:schemeClr val="tx1"/>
                </a:solidFill>
                <a:effectLst/>
                <a:ea typeface="Calibri" panose="020F0502020204030204" pitchFamily="34" charset="0"/>
                <a:cs typeface="Times New Roman" panose="02020603050405020304" pitchFamily="18" charset="0"/>
              </a:rPr>
              <a:t>Rubšytė-Ūksienė</a:t>
            </a:r>
            <a:r>
              <a:rPr lang="lt-LT" sz="4600" b="1" kern="100" dirty="0">
                <a:solidFill>
                  <a:schemeClr val="tx1"/>
                </a:solidFill>
                <a:effectLst/>
                <a:ea typeface="Calibri" panose="020F0502020204030204" pitchFamily="34" charset="0"/>
                <a:cs typeface="Times New Roman" panose="02020603050405020304" pitchFamily="18" charset="0"/>
              </a:rPr>
              <a:t> </a:t>
            </a:r>
            <a:r>
              <a:rPr lang="lt-LT" sz="4600" kern="100" dirty="0">
                <a:solidFill>
                  <a:schemeClr val="tx1"/>
                </a:solidFill>
                <a:effectLst/>
                <a:ea typeface="Calibri" panose="020F0502020204030204" pitchFamily="34" charset="0"/>
                <a:cs typeface="Times New Roman" panose="02020603050405020304" pitchFamily="18" charset="0"/>
              </a:rPr>
              <a:t>(g. 1931) – 3: eilėraščių knyga vaikams „</a:t>
            </a:r>
            <a:r>
              <a:rPr lang="lt-LT" sz="4600" kern="100" dirty="0" err="1">
                <a:solidFill>
                  <a:schemeClr val="tx1"/>
                </a:solidFill>
                <a:effectLst/>
                <a:ea typeface="Calibri" panose="020F0502020204030204" pitchFamily="34" charset="0"/>
                <a:cs typeface="Times New Roman" panose="02020603050405020304" pitchFamily="18" charset="0"/>
              </a:rPr>
              <a:t>Tuobis</a:t>
            </a:r>
            <a:r>
              <a:rPr lang="lt-LT" sz="4600" kern="100" dirty="0">
                <a:solidFill>
                  <a:schemeClr val="tx1"/>
                </a:solidFill>
                <a:effectLst/>
                <a:ea typeface="Calibri" panose="020F0502020204030204" pitchFamily="34" charset="0"/>
                <a:cs typeface="Times New Roman" panose="02020603050405020304" pitchFamily="18" charset="0"/>
              </a:rPr>
              <a:t>“ (2013).</a:t>
            </a:r>
          </a:p>
          <a:p>
            <a:pPr marL="0">
              <a:lnSpc>
                <a:spcPct val="120000"/>
              </a:lnSpc>
              <a:spcBef>
                <a:spcPts val="300"/>
              </a:spcBef>
              <a:spcAft>
                <a:spcPts val="300"/>
              </a:spcAft>
              <a:buFont typeface="Wingdings" panose="05000000000000000000" pitchFamily="2" charset="2"/>
              <a:buChar char="Ø"/>
            </a:pPr>
            <a:r>
              <a:rPr lang="lt-LT" sz="4600" b="1" dirty="0">
                <a:solidFill>
                  <a:schemeClr val="tx1"/>
                </a:solidFill>
                <a:cs typeface="Times New Roman" panose="02020603050405020304" pitchFamily="18" charset="0"/>
              </a:rPr>
              <a:t> </a:t>
            </a:r>
            <a:r>
              <a:rPr lang="lt-LT" sz="4600" b="1" dirty="0" err="1">
                <a:solidFill>
                  <a:schemeClr val="tx1"/>
                </a:solidFill>
                <a:cs typeface="Times New Roman" panose="02020603050405020304" pitchFamily="18" charset="0"/>
              </a:rPr>
              <a:t>Edvards</a:t>
            </a:r>
            <a:r>
              <a:rPr lang="lt-LT" sz="4600" b="1" dirty="0">
                <a:solidFill>
                  <a:schemeClr val="tx1"/>
                </a:solidFill>
                <a:cs typeface="Times New Roman" panose="02020603050405020304" pitchFamily="18" charset="0"/>
              </a:rPr>
              <a:t> Rudys </a:t>
            </a:r>
            <a:r>
              <a:rPr lang="lt-LT" sz="4600" dirty="0">
                <a:solidFill>
                  <a:schemeClr val="tx1"/>
                </a:solidFill>
                <a:cs typeface="Times New Roman" panose="02020603050405020304" pitchFamily="18" charset="0"/>
              </a:rPr>
              <a:t>(1936–2015) – 2: „</a:t>
            </a:r>
            <a:r>
              <a:rPr lang="lt-LT" sz="4600" dirty="0" err="1">
                <a:solidFill>
                  <a:schemeClr val="tx1"/>
                </a:solidFill>
                <a:cs typeface="Times New Roman" panose="02020603050405020304" pitchFamily="18" charset="0"/>
              </a:rPr>
              <a:t>Kuotrė</a:t>
            </a:r>
            <a:r>
              <a:rPr lang="lt-LT" sz="4600" dirty="0">
                <a:solidFill>
                  <a:schemeClr val="tx1"/>
                </a:solidFill>
                <a:cs typeface="Times New Roman" panose="02020603050405020304" pitchFamily="18" charset="0"/>
              </a:rPr>
              <a:t>“ (1996), „</a:t>
            </a:r>
            <a:r>
              <a:rPr lang="lt-LT" sz="4600" dirty="0" err="1">
                <a:solidFill>
                  <a:schemeClr val="tx1"/>
                </a:solidFill>
                <a:cs typeface="Times New Roman" panose="02020603050405020304" pitchFamily="18" charset="0"/>
              </a:rPr>
              <a:t>Sėmuona</a:t>
            </a:r>
            <a:r>
              <a:rPr lang="lt-LT" sz="4600" dirty="0">
                <a:solidFill>
                  <a:schemeClr val="tx1"/>
                </a:solidFill>
                <a:cs typeface="Times New Roman" panose="02020603050405020304" pitchFamily="18" charset="0"/>
              </a:rPr>
              <a:t> </a:t>
            </a:r>
            <a:r>
              <a:rPr lang="lt-LT" sz="4600" dirty="0" err="1">
                <a:solidFill>
                  <a:schemeClr val="tx1"/>
                </a:solidFill>
                <a:cs typeface="Times New Roman" panose="02020603050405020304" pitchFamily="18" charset="0"/>
              </a:rPr>
              <a:t>malūnā</a:t>
            </a:r>
            <a:r>
              <a:rPr lang="lt-LT" sz="4600" dirty="0">
                <a:solidFill>
                  <a:schemeClr val="tx1"/>
                </a:solidFill>
                <a:cs typeface="Times New Roman" panose="02020603050405020304" pitchFamily="18" charset="0"/>
              </a:rPr>
              <a:t>“ (2011).</a:t>
            </a:r>
            <a:endParaRPr lang="lt-LT" sz="4600" kern="100" dirty="0">
              <a:solidFill>
                <a:schemeClr val="tx1"/>
              </a:solidFill>
              <a:effectLst/>
              <a:ea typeface="Calibri" panose="020F0502020204030204" pitchFamily="34" charset="0"/>
              <a:cs typeface="Times New Roman" panose="02020603050405020304" pitchFamily="18" charset="0"/>
            </a:endParaRPr>
          </a:p>
          <a:p>
            <a:pPr marL="0">
              <a:lnSpc>
                <a:spcPct val="120000"/>
              </a:lnSpc>
              <a:spcBef>
                <a:spcPts val="300"/>
              </a:spcBef>
              <a:spcAft>
                <a:spcPts val="300"/>
              </a:spcAft>
              <a:buFont typeface="Wingdings" panose="05000000000000000000" pitchFamily="2" charset="2"/>
              <a:buChar char="Ø"/>
            </a:pPr>
            <a:r>
              <a:rPr lang="lt-LT" sz="4600" b="1" kern="100" dirty="0">
                <a:solidFill>
                  <a:schemeClr val="tx1"/>
                </a:solidFill>
                <a:ea typeface="Calibri" panose="020F0502020204030204" pitchFamily="34" charset="0"/>
                <a:cs typeface="Times New Roman" panose="02020603050405020304" pitchFamily="18" charset="0"/>
              </a:rPr>
              <a:t>Donatas Butkus </a:t>
            </a:r>
            <a:r>
              <a:rPr lang="lt-LT" sz="4600" kern="100" dirty="0">
                <a:solidFill>
                  <a:schemeClr val="tx1"/>
                </a:solidFill>
                <a:ea typeface="Calibri" panose="020F0502020204030204" pitchFamily="34" charset="0"/>
                <a:cs typeface="Times New Roman" panose="02020603050405020304" pitchFamily="18" charset="0"/>
              </a:rPr>
              <a:t>– 2: novelių knygos „</a:t>
            </a:r>
            <a:r>
              <a:rPr lang="lt-LT" sz="4600" kern="100" dirty="0" err="1">
                <a:solidFill>
                  <a:schemeClr val="tx1"/>
                </a:solidFill>
                <a:ea typeface="Calibri" panose="020F0502020204030204" pitchFamily="34" charset="0"/>
                <a:cs typeface="Times New Roman" panose="02020603050405020304" pitchFamily="18" charset="0"/>
              </a:rPr>
              <a:t>Kā</a:t>
            </a:r>
            <a:r>
              <a:rPr lang="lt-LT" sz="4600" kern="100" dirty="0">
                <a:solidFill>
                  <a:schemeClr val="tx1"/>
                </a:solidFill>
                <a:ea typeface="Calibri" panose="020F0502020204030204" pitchFamily="34" charset="0"/>
                <a:cs typeface="Times New Roman" panose="02020603050405020304" pitchFamily="18" charset="0"/>
              </a:rPr>
              <a:t> žemė </a:t>
            </a:r>
            <a:r>
              <a:rPr lang="lt-LT" sz="4600" kern="100" dirty="0" err="1">
                <a:solidFill>
                  <a:schemeClr val="tx1"/>
                </a:solidFill>
                <a:ea typeface="Calibri" panose="020F0502020204030204" pitchFamily="34" charset="0"/>
                <a:cs typeface="Times New Roman" panose="02020603050405020304" pitchFamily="18" charset="0"/>
              </a:rPr>
              <a:t>bova</a:t>
            </a:r>
            <a:r>
              <a:rPr lang="lt-LT" sz="4600" kern="100" dirty="0">
                <a:solidFill>
                  <a:schemeClr val="tx1"/>
                </a:solidFill>
                <a:ea typeface="Calibri" panose="020F0502020204030204" pitchFamily="34" charset="0"/>
                <a:cs typeface="Times New Roman" panose="02020603050405020304" pitchFamily="18" charset="0"/>
              </a:rPr>
              <a:t> </a:t>
            </a:r>
            <a:r>
              <a:rPr lang="lt-LT" sz="4600" kern="100" dirty="0" err="1">
                <a:solidFill>
                  <a:schemeClr val="tx1"/>
                </a:solidFill>
                <a:ea typeface="Calibri" panose="020F0502020204030204" pitchFamily="34" charset="0"/>
                <a:cs typeface="Times New Roman" panose="02020603050405020304" pitchFamily="18" charset="0"/>
              </a:rPr>
              <a:t>brongesnė</a:t>
            </a:r>
            <a:r>
              <a:rPr lang="lt-LT" sz="4600" kern="100" dirty="0">
                <a:solidFill>
                  <a:schemeClr val="tx1"/>
                </a:solidFill>
                <a:ea typeface="Calibri" panose="020F0502020204030204" pitchFamily="34" charset="0"/>
                <a:cs typeface="Times New Roman" panose="02020603050405020304" pitchFamily="18" charset="0"/>
              </a:rPr>
              <a:t> </a:t>
            </a:r>
            <a:r>
              <a:rPr lang="lt-LT" sz="4600" kern="100" dirty="0" err="1">
                <a:solidFill>
                  <a:schemeClr val="tx1"/>
                </a:solidFill>
                <a:ea typeface="Calibri" panose="020F0502020204030204" pitchFamily="34" charset="0"/>
                <a:cs typeface="Times New Roman" panose="02020603050405020304" pitchFamily="18" charset="0"/>
              </a:rPr>
              <a:t>ož</a:t>
            </a:r>
            <a:r>
              <a:rPr lang="lt-LT" sz="4600" kern="100" dirty="0">
                <a:solidFill>
                  <a:schemeClr val="tx1"/>
                </a:solidFill>
                <a:ea typeface="Calibri" panose="020F0502020204030204" pitchFamily="34" charset="0"/>
                <a:cs typeface="Times New Roman" panose="02020603050405020304" pitchFamily="18" charset="0"/>
              </a:rPr>
              <a:t> </a:t>
            </a:r>
            <a:r>
              <a:rPr lang="lt-LT" sz="4600" kern="100" dirty="0" err="1">
                <a:solidFill>
                  <a:schemeClr val="tx1"/>
                </a:solidFill>
                <a:ea typeface="Calibri" panose="020F0502020204030204" pitchFamily="34" charset="0"/>
                <a:cs typeface="Times New Roman" panose="02020603050405020304" pitchFamily="18" charset="0"/>
              </a:rPr>
              <a:t>auksa</a:t>
            </a:r>
            <a:r>
              <a:rPr lang="lt-LT" sz="4600" kern="100" dirty="0">
                <a:solidFill>
                  <a:schemeClr val="tx1"/>
                </a:solidFill>
                <a:ea typeface="Calibri" panose="020F0502020204030204" pitchFamily="34" charset="0"/>
                <a:cs typeface="Times New Roman" panose="02020603050405020304" pitchFamily="18" charset="0"/>
              </a:rPr>
              <a:t>“ dvi dalys.</a:t>
            </a:r>
            <a:endParaRPr lang="lt-LT" sz="4600" kern="100" dirty="0">
              <a:solidFill>
                <a:schemeClr val="tx1"/>
              </a:solidFill>
              <a:effectLst/>
              <a:ea typeface="Calibri" panose="020F0502020204030204" pitchFamily="34" charset="0"/>
              <a:cs typeface="Times New Roman" panose="02020603050405020304" pitchFamily="18" charset="0"/>
            </a:endParaRPr>
          </a:p>
          <a:p>
            <a:pPr>
              <a:lnSpc>
                <a:spcPct val="120000"/>
              </a:lnSpc>
              <a:spcBef>
                <a:spcPts val="200"/>
              </a:spcBef>
            </a:pPr>
            <a:endParaRPr lang="lt-LT" sz="3800" kern="100" dirty="0">
              <a:effectLst/>
              <a:ea typeface="Calibri" panose="020F0502020204030204" pitchFamily="34" charset="0"/>
              <a:cs typeface="Times New Roman" panose="02020603050405020304" pitchFamily="18" charset="0"/>
            </a:endParaRPr>
          </a:p>
          <a:p>
            <a:pPr>
              <a:lnSpc>
                <a:spcPct val="120000"/>
              </a:lnSpc>
              <a:spcBef>
                <a:spcPts val="200"/>
              </a:spcBef>
            </a:pPr>
            <a:endParaRPr lang="lt-LT" sz="3700" i="1" kern="100" dirty="0">
              <a:ea typeface="Calibri" panose="020F0502020204030204" pitchFamily="34" charset="0"/>
              <a:cs typeface="Times New Roman" panose="02020603050405020304" pitchFamily="18" charset="0"/>
            </a:endParaRPr>
          </a:p>
          <a:p>
            <a:pPr>
              <a:lnSpc>
                <a:spcPct val="120000"/>
              </a:lnSpc>
              <a:spcBef>
                <a:spcPts val="200"/>
              </a:spcBef>
            </a:pPr>
            <a:r>
              <a:rPr lang="lt-LT" sz="3700" i="1" kern="100" dirty="0">
                <a:ea typeface="Calibri" panose="020F0502020204030204" pitchFamily="34" charset="0"/>
                <a:cs typeface="Times New Roman" panose="02020603050405020304" pitchFamily="18" charset="0"/>
              </a:rPr>
              <a:t>Nuotraukoje – Donato Butkaus knygos „ </a:t>
            </a:r>
            <a:r>
              <a:rPr lang="lt-LT" sz="3700" i="1" kern="100" dirty="0" err="1">
                <a:ea typeface="Calibri" panose="020F0502020204030204" pitchFamily="34" charset="0"/>
                <a:cs typeface="Times New Roman" panose="02020603050405020304" pitchFamily="18" charset="0"/>
              </a:rPr>
              <a:t>Kā</a:t>
            </a:r>
            <a:r>
              <a:rPr lang="lt-LT" sz="3700" i="1" kern="100" dirty="0">
                <a:ea typeface="Calibri" panose="020F0502020204030204" pitchFamily="34" charset="0"/>
                <a:cs typeface="Times New Roman" panose="02020603050405020304" pitchFamily="18" charset="0"/>
              </a:rPr>
              <a:t> žemė </a:t>
            </a:r>
            <a:r>
              <a:rPr lang="lt-LT" sz="3700" i="1" kern="100" dirty="0" err="1">
                <a:ea typeface="Calibri" panose="020F0502020204030204" pitchFamily="34" charset="0"/>
                <a:cs typeface="Times New Roman" panose="02020603050405020304" pitchFamily="18" charset="0"/>
              </a:rPr>
              <a:t>bova</a:t>
            </a:r>
            <a:r>
              <a:rPr lang="lt-LT" sz="3700" i="1" kern="100" dirty="0">
                <a:ea typeface="Calibri" panose="020F0502020204030204" pitchFamily="34" charset="0"/>
                <a:cs typeface="Times New Roman" panose="02020603050405020304" pitchFamily="18" charset="0"/>
              </a:rPr>
              <a:t> </a:t>
            </a:r>
            <a:r>
              <a:rPr lang="lt-LT" sz="3700" i="1" kern="100" dirty="0" err="1">
                <a:ea typeface="Calibri" panose="020F0502020204030204" pitchFamily="34" charset="0"/>
                <a:cs typeface="Times New Roman" panose="02020603050405020304" pitchFamily="18" charset="0"/>
              </a:rPr>
              <a:t>brongesnė</a:t>
            </a:r>
            <a:r>
              <a:rPr lang="lt-LT" sz="3700" i="1" kern="100" dirty="0">
                <a:ea typeface="Calibri" panose="020F0502020204030204" pitchFamily="34" charset="0"/>
                <a:cs typeface="Times New Roman" panose="02020603050405020304" pitchFamily="18" charset="0"/>
              </a:rPr>
              <a:t> </a:t>
            </a:r>
            <a:r>
              <a:rPr lang="lt-LT" sz="3700" i="1" kern="100" dirty="0" err="1">
                <a:ea typeface="Calibri" panose="020F0502020204030204" pitchFamily="34" charset="0"/>
                <a:cs typeface="Times New Roman" panose="02020603050405020304" pitchFamily="18" charset="0"/>
              </a:rPr>
              <a:t>ož</a:t>
            </a:r>
            <a:r>
              <a:rPr lang="lt-LT" sz="3700" i="1" kern="100" dirty="0">
                <a:ea typeface="Calibri" panose="020F0502020204030204" pitchFamily="34" charset="0"/>
                <a:cs typeface="Times New Roman" panose="02020603050405020304" pitchFamily="18" charset="0"/>
              </a:rPr>
              <a:t> </a:t>
            </a:r>
            <a:r>
              <a:rPr lang="lt-LT" sz="3700" i="1" kern="100" dirty="0" err="1">
                <a:ea typeface="Calibri" panose="020F0502020204030204" pitchFamily="34" charset="0"/>
                <a:cs typeface="Times New Roman" panose="02020603050405020304" pitchFamily="18" charset="0"/>
              </a:rPr>
              <a:t>douna</a:t>
            </a:r>
            <a:r>
              <a:rPr lang="lt-LT" sz="3700" i="1" kern="100" dirty="0">
                <a:ea typeface="Calibri" panose="020F0502020204030204" pitchFamily="34" charset="0"/>
                <a:cs typeface="Times New Roman" panose="02020603050405020304" pitchFamily="18" charset="0"/>
              </a:rPr>
              <a:t>“ viršelis. Dailininkė Deimantė </a:t>
            </a:r>
            <a:r>
              <a:rPr lang="lt-LT" sz="3700" i="1" kern="100" dirty="0" err="1">
                <a:ea typeface="Calibri" panose="020F0502020204030204" pitchFamily="34" charset="0"/>
                <a:cs typeface="Times New Roman" panose="02020603050405020304" pitchFamily="18" charset="0"/>
              </a:rPr>
              <a:t>Rybkovienė</a:t>
            </a:r>
            <a:endParaRPr lang="lt-LT" sz="3700" i="1" kern="100" dirty="0">
              <a:effectLst/>
              <a:ea typeface="Calibri" panose="020F0502020204030204" pitchFamily="34" charset="0"/>
              <a:cs typeface="Times New Roman" panose="02020603050405020304" pitchFamily="18" charset="0"/>
            </a:endParaRPr>
          </a:p>
          <a:p>
            <a:pPr>
              <a:lnSpc>
                <a:spcPct val="120000"/>
              </a:lnSpc>
              <a:spcBef>
                <a:spcPts val="200"/>
              </a:spcBef>
            </a:pPr>
            <a:endParaRPr lang="lt-LT" sz="3500" kern="100" dirty="0">
              <a:effectLst/>
              <a:ea typeface="Calibri" panose="020F0502020204030204" pitchFamily="34" charset="0"/>
              <a:cs typeface="Times New Roman" panose="02020603050405020304" pitchFamily="18" charset="0"/>
            </a:endParaRPr>
          </a:p>
          <a:p>
            <a:endParaRPr lang="lt-LT" dirty="0"/>
          </a:p>
        </p:txBody>
      </p:sp>
      <p:pic>
        <p:nvPicPr>
          <p:cNvPr id="6" name="Paveikslėlis 5">
            <a:extLst>
              <a:ext uri="{FF2B5EF4-FFF2-40B4-BE49-F238E27FC236}">
                <a16:creationId xmlns:a16="http://schemas.microsoft.com/office/drawing/2014/main" id="{4D5F8712-A1FA-1D90-049B-6256B42B7EFD}"/>
              </a:ext>
            </a:extLst>
          </p:cNvPr>
          <p:cNvPicPr>
            <a:picLocks noChangeAspect="1"/>
          </p:cNvPicPr>
          <p:nvPr/>
        </p:nvPicPr>
        <p:blipFill>
          <a:blip r:embed="rId3"/>
          <a:stretch>
            <a:fillRect/>
          </a:stretch>
        </p:blipFill>
        <p:spPr>
          <a:xfrm>
            <a:off x="562852" y="2492896"/>
            <a:ext cx="2508812" cy="3744416"/>
          </a:xfrm>
          <a:prstGeom prst="rect">
            <a:avLst/>
          </a:prstGeom>
        </p:spPr>
      </p:pic>
    </p:spTree>
    <p:extLst>
      <p:ext uri="{BB962C8B-B14F-4D97-AF65-F5344CB8AC3E}">
        <p14:creationId xmlns:p14="http://schemas.microsoft.com/office/powerpoint/2010/main" val="2343348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4B9DA7-E815-673B-FD7B-5C767557B45A}"/>
              </a:ext>
            </a:extLst>
          </p:cNvPr>
          <p:cNvSpPr>
            <a:spLocks noGrp="1"/>
          </p:cNvSpPr>
          <p:nvPr>
            <p:ph type="title"/>
          </p:nvPr>
        </p:nvSpPr>
        <p:spPr>
          <a:xfrm>
            <a:off x="457200" y="188641"/>
            <a:ext cx="3200400" cy="2522002"/>
          </a:xfrm>
        </p:spPr>
        <p:txBody>
          <a:bodyPr>
            <a:normAutofit fontScale="90000"/>
          </a:bodyPr>
          <a:lstStyle/>
          <a:p>
            <a:br>
              <a:rPr lang="lt-LT" dirty="0"/>
            </a:br>
            <a:r>
              <a:rPr lang="lt-LT" sz="3100" dirty="0"/>
              <a:t>Žymiausios kitų įstaigų, organizacijų, pačių autorių išleistos žemaitiškai parašytos knygos</a:t>
            </a:r>
            <a:br>
              <a:rPr lang="lt-LT" sz="3100" dirty="0"/>
            </a:br>
            <a:endParaRPr lang="lt-LT" sz="3100" dirty="0"/>
          </a:p>
        </p:txBody>
      </p:sp>
      <p:sp>
        <p:nvSpPr>
          <p:cNvPr id="3" name="Turinio vietos rezervavimo ženklas 2">
            <a:extLst>
              <a:ext uri="{FF2B5EF4-FFF2-40B4-BE49-F238E27FC236}">
                <a16:creationId xmlns:a16="http://schemas.microsoft.com/office/drawing/2014/main" id="{C7F67EFA-CCCA-4B00-2543-984DD046D155}"/>
              </a:ext>
            </a:extLst>
          </p:cNvPr>
          <p:cNvSpPr>
            <a:spLocks noGrp="1"/>
          </p:cNvSpPr>
          <p:nvPr>
            <p:ph idx="1"/>
          </p:nvPr>
        </p:nvSpPr>
        <p:spPr>
          <a:xfrm>
            <a:off x="4439816" y="404664"/>
            <a:ext cx="6984776" cy="6297880"/>
          </a:xfrm>
        </p:spPr>
        <p:txBody>
          <a:bodyPr>
            <a:normAutofit fontScale="70000" lnSpcReduction="20000"/>
          </a:bodyPr>
          <a:lstStyle/>
          <a:p>
            <a:pPr marL="0">
              <a:lnSpc>
                <a:spcPct val="120000"/>
              </a:lnSpc>
              <a:spcBef>
                <a:spcPts val="300"/>
              </a:spcBef>
              <a:spcAft>
                <a:spcPts val="300"/>
              </a:spcAft>
              <a:buFont typeface="Wingdings" panose="05000000000000000000" pitchFamily="2" charset="2"/>
              <a:buChar char="Ø"/>
            </a:pPr>
            <a:r>
              <a:rPr lang="lt-LT" sz="2100" b="1" i="0" dirty="0">
                <a:solidFill>
                  <a:schemeClr val="tx1"/>
                </a:solidFill>
                <a:effectLst/>
                <a:cs typeface="Calibri Light" panose="020F0302020204030204" pitchFamily="34" charset="0"/>
              </a:rPr>
              <a:t> </a:t>
            </a:r>
            <a:r>
              <a:rPr lang="it-IT" sz="2100" b="1" i="0" dirty="0">
                <a:solidFill>
                  <a:schemeClr val="tx1"/>
                </a:solidFill>
                <a:effectLst/>
                <a:cs typeface="Calibri Light" panose="020F0302020204030204" pitchFamily="34" charset="0"/>
              </a:rPr>
              <a:t>Silvėjė Uda </a:t>
            </a:r>
            <a:r>
              <a:rPr lang="lt-LT" sz="2100" i="0" dirty="0">
                <a:solidFill>
                  <a:schemeClr val="tx1"/>
                </a:solidFill>
                <a:effectLst/>
                <a:cs typeface="Calibri Light" panose="020F0302020204030204" pitchFamily="34" charset="0"/>
              </a:rPr>
              <a:t>(</a:t>
            </a:r>
            <a:r>
              <a:rPr lang="lt-LT" sz="2100" i="0" dirty="0" err="1">
                <a:solidFill>
                  <a:schemeClr val="tx1"/>
                </a:solidFill>
                <a:effectLst/>
                <a:cs typeface="Calibri Light" panose="020F0302020204030204" pitchFamily="34" charset="0"/>
              </a:rPr>
              <a:t>tikr</a:t>
            </a:r>
            <a:r>
              <a:rPr lang="lt-LT" sz="2100" i="0" dirty="0">
                <a:solidFill>
                  <a:schemeClr val="tx1"/>
                </a:solidFill>
                <a:effectLst/>
                <a:cs typeface="Calibri Light" panose="020F0302020204030204" pitchFamily="34" charset="0"/>
              </a:rPr>
              <a:t>. Silvija Baranauskienė, </a:t>
            </a:r>
            <a:r>
              <a:rPr lang="lt-LT" sz="2100" dirty="0">
                <a:solidFill>
                  <a:schemeClr val="tx1"/>
                </a:solidFill>
                <a:effectLst/>
                <a:ea typeface="Calibri" panose="020F0502020204030204" pitchFamily="34" charset="0"/>
                <a:cs typeface="Calibri Light" panose="020F0302020204030204" pitchFamily="34" charset="0"/>
              </a:rPr>
              <a:t>aktyvi žemaičių literatūrinio gyvenimo dalyvė, Šiaulių žemaičių kultūros draugijos pirmininkė, Gegužių progimnazijos direktorė):</a:t>
            </a:r>
            <a:r>
              <a:rPr lang="lt-LT" sz="2100" i="0" dirty="0">
                <a:solidFill>
                  <a:schemeClr val="tx1"/>
                </a:solidFill>
                <a:effectLst/>
                <a:cs typeface="Calibri Light" panose="020F0302020204030204" pitchFamily="34" charset="0"/>
              </a:rPr>
              <a:t> </a:t>
            </a:r>
            <a:r>
              <a:rPr lang="it-IT" sz="2100" i="0" dirty="0">
                <a:solidFill>
                  <a:schemeClr val="tx1"/>
                </a:solidFill>
                <a:effectLst/>
                <a:cs typeface="Calibri Light" panose="020F0302020204030204" pitchFamily="34" charset="0"/>
              </a:rPr>
              <a:t>„A tori Ognėis?“</a:t>
            </a:r>
            <a:r>
              <a:rPr lang="lt-LT" sz="2100" i="0" dirty="0">
                <a:solidFill>
                  <a:schemeClr val="tx1"/>
                </a:solidFill>
                <a:effectLst/>
                <a:cs typeface="Calibri Light" panose="020F0302020204030204" pitchFamily="34" charset="0"/>
              </a:rPr>
              <a:t>[</a:t>
            </a:r>
            <a:r>
              <a:rPr lang="lt-LT" sz="2100" i="0" dirty="0" err="1">
                <a:solidFill>
                  <a:schemeClr val="tx1"/>
                </a:solidFill>
                <a:effectLst/>
                <a:cs typeface="Calibri Light" panose="020F0302020204030204" pitchFamily="34" charset="0"/>
              </a:rPr>
              <a:t>haiku</a:t>
            </a:r>
            <a:r>
              <a:rPr lang="lt-LT" sz="2100" i="0" dirty="0">
                <a:solidFill>
                  <a:schemeClr val="tx1"/>
                </a:solidFill>
                <a:effectLst/>
                <a:cs typeface="Calibri Light" panose="020F0302020204030204" pitchFamily="34" charset="0"/>
              </a:rPr>
              <a:t> kūrinių knyga] Vilnius (2021).</a:t>
            </a:r>
            <a:endParaRPr lang="lt-LT" sz="2100" dirty="0">
              <a:solidFill>
                <a:schemeClr val="tx1"/>
              </a:solidFill>
              <a:cs typeface="Calibri Light" panose="020F0302020204030204" pitchFamily="34" charset="0"/>
            </a:endParaRPr>
          </a:p>
          <a:p>
            <a:pPr marL="0">
              <a:lnSpc>
                <a:spcPct val="120000"/>
              </a:lnSpc>
              <a:spcBef>
                <a:spcPts val="300"/>
              </a:spcBef>
              <a:spcAft>
                <a:spcPts val="300"/>
              </a:spcAft>
              <a:buFont typeface="Wingdings" panose="05000000000000000000" pitchFamily="2" charset="2"/>
              <a:buChar char="Ø"/>
            </a:pPr>
            <a:r>
              <a:rPr lang="lt-LT" sz="2100" b="1" dirty="0">
                <a:solidFill>
                  <a:schemeClr val="tx1"/>
                </a:solidFill>
                <a:cs typeface="Calibri Light" panose="020F0302020204030204" pitchFamily="34" charset="0"/>
              </a:rPr>
              <a:t> </a:t>
            </a:r>
            <a:r>
              <a:rPr lang="lt-LT" sz="2100" b="1" dirty="0" err="1">
                <a:solidFill>
                  <a:schemeClr val="tx1"/>
                </a:solidFill>
                <a:cs typeface="Calibri Light" panose="020F0302020204030204" pitchFamily="34" charset="0"/>
              </a:rPr>
              <a:t>Daukontātė-Šeškauskienė</a:t>
            </a:r>
            <a:r>
              <a:rPr lang="lt-LT" sz="2100" b="1" dirty="0">
                <a:solidFill>
                  <a:schemeClr val="tx1"/>
                </a:solidFill>
                <a:cs typeface="Calibri Light" panose="020F0302020204030204" pitchFamily="34" charset="0"/>
              </a:rPr>
              <a:t> Adelė </a:t>
            </a:r>
            <a:r>
              <a:rPr lang="lt-LT" sz="2100" dirty="0">
                <a:solidFill>
                  <a:schemeClr val="tx1"/>
                </a:solidFill>
                <a:cs typeface="Calibri Light" panose="020F0302020204030204" pitchFamily="34" charset="0"/>
              </a:rPr>
              <a:t>(</a:t>
            </a:r>
            <a:r>
              <a:rPr lang="lt-LT" sz="2100" dirty="0">
                <a:solidFill>
                  <a:schemeClr val="tx1"/>
                </a:solidFill>
                <a:effectLst/>
                <a:ea typeface="Calibri" panose="020F0502020204030204" pitchFamily="34" charset="0"/>
                <a:cs typeface="Calibri Light" panose="020F0302020204030204" pitchFamily="34" charset="0"/>
              </a:rPr>
              <a:t>pedagogė, Plungės literatų klubo „Vingiorykštė“ vadovė, aktyvi žemaitiškos kūrybos populiarintoja) </a:t>
            </a:r>
            <a:r>
              <a:rPr lang="lt-LT" sz="2100" dirty="0">
                <a:solidFill>
                  <a:schemeClr val="tx1"/>
                </a:solidFill>
                <a:cs typeface="Calibri Light" panose="020F0302020204030204" pitchFamily="34" charset="0"/>
              </a:rPr>
              <a:t>„</a:t>
            </a:r>
            <a:r>
              <a:rPr lang="lt-LT" sz="2100" dirty="0" err="1">
                <a:solidFill>
                  <a:schemeClr val="tx1"/>
                </a:solidFill>
                <a:effectLst/>
                <a:ea typeface="Calibri" panose="020F0502020204030204" pitchFamily="34" charset="0"/>
                <a:cs typeface="Calibri Light" panose="020F0302020204030204" pitchFamily="34" charset="0"/>
              </a:rPr>
              <a:t>Žemaitėška</a:t>
            </a:r>
            <a:r>
              <a:rPr lang="lt-LT" sz="2100" dirty="0">
                <a:solidFill>
                  <a:schemeClr val="tx1"/>
                </a:solidFill>
                <a:effectLst/>
                <a:ea typeface="Calibri" panose="020F0502020204030204" pitchFamily="34" charset="0"/>
                <a:cs typeface="Calibri Light" panose="020F0302020204030204" pitchFamily="34" charset="0"/>
              </a:rPr>
              <a:t> </a:t>
            </a:r>
            <a:r>
              <a:rPr lang="lt-LT" sz="2100" dirty="0" err="1">
                <a:solidFill>
                  <a:schemeClr val="tx1"/>
                </a:solidFill>
                <a:effectLst/>
                <a:ea typeface="Calibri" panose="020F0502020204030204" pitchFamily="34" charset="0"/>
                <a:cs typeface="Calibri Light" panose="020F0302020204030204" pitchFamily="34" charset="0"/>
              </a:rPr>
              <a:t>kninga</a:t>
            </a:r>
            <a:r>
              <a:rPr lang="lt-LT" sz="2100" dirty="0">
                <a:solidFill>
                  <a:schemeClr val="tx1"/>
                </a:solidFill>
                <a:effectLst/>
                <a:ea typeface="Calibri" panose="020F0502020204030204" pitchFamily="34" charset="0"/>
                <a:cs typeface="Calibri Light" panose="020F0302020204030204" pitchFamily="34" charset="0"/>
              </a:rPr>
              <a:t> </a:t>
            </a:r>
            <a:r>
              <a:rPr lang="lt-LT" sz="2100" dirty="0" err="1">
                <a:solidFill>
                  <a:schemeClr val="tx1"/>
                </a:solidFill>
                <a:effectLst/>
                <a:ea typeface="Calibri" panose="020F0502020204030204" pitchFamily="34" charset="0"/>
                <a:cs typeface="Calibri Light" panose="020F0302020204030204" pitchFamily="34" charset="0"/>
              </a:rPr>
              <a:t>vākams</a:t>
            </a:r>
            <a:r>
              <a:rPr lang="lt-LT" sz="2100" dirty="0">
                <a:solidFill>
                  <a:schemeClr val="tx1"/>
                </a:solidFill>
                <a:effectLst/>
                <a:ea typeface="Calibri" panose="020F0502020204030204" pitchFamily="34" charset="0"/>
                <a:cs typeface="Calibri Light" panose="020F0302020204030204" pitchFamily="34" charset="0"/>
              </a:rPr>
              <a:t>“ (2020).</a:t>
            </a:r>
          </a:p>
          <a:p>
            <a:pPr marL="0">
              <a:lnSpc>
                <a:spcPct val="120000"/>
              </a:lnSpc>
              <a:spcBef>
                <a:spcPts val="300"/>
              </a:spcBef>
              <a:spcAft>
                <a:spcPts val="300"/>
              </a:spcAft>
              <a:buFont typeface="Wingdings" panose="05000000000000000000" pitchFamily="2" charset="2"/>
              <a:buChar char="Ø"/>
            </a:pPr>
            <a:r>
              <a:rPr lang="lt-LT" sz="2100" b="1" dirty="0">
                <a:solidFill>
                  <a:schemeClr val="tx1"/>
                </a:solidFill>
                <a:effectLst/>
                <a:ea typeface="Calibri" panose="020F0502020204030204" pitchFamily="34" charset="0"/>
                <a:cs typeface="Calibri Light" panose="020F0302020204030204" pitchFamily="34" charset="0"/>
              </a:rPr>
              <a:t> Irena </a:t>
            </a:r>
            <a:r>
              <a:rPr lang="lt-LT" sz="2100" b="1" dirty="0" err="1">
                <a:solidFill>
                  <a:schemeClr val="tx1"/>
                </a:solidFill>
                <a:effectLst/>
                <a:ea typeface="Calibri" panose="020F0502020204030204" pitchFamily="34" charset="0"/>
                <a:cs typeface="Calibri Light" panose="020F0302020204030204" pitchFamily="34" charset="0"/>
              </a:rPr>
              <a:t>Stražinskaitė-Glinskienė</a:t>
            </a:r>
            <a:r>
              <a:rPr lang="lt-LT" sz="2100" b="1" dirty="0">
                <a:solidFill>
                  <a:schemeClr val="tx1"/>
                </a:solidFill>
                <a:effectLst/>
                <a:ea typeface="Calibri" panose="020F0502020204030204" pitchFamily="34" charset="0"/>
                <a:cs typeface="Calibri Light" panose="020F0302020204030204" pitchFamily="34" charset="0"/>
              </a:rPr>
              <a:t> </a:t>
            </a:r>
            <a:r>
              <a:rPr lang="lt-LT" sz="2100" dirty="0">
                <a:solidFill>
                  <a:schemeClr val="tx1"/>
                </a:solidFill>
                <a:effectLst/>
                <a:ea typeface="Calibri" panose="020F0502020204030204" pitchFamily="34" charset="0"/>
                <a:cs typeface="Calibri Light" panose="020F0302020204030204" pitchFamily="34" charset="0"/>
              </a:rPr>
              <a:t>(medikė, poetė, visuomenės ir politinė veikėja). „</a:t>
            </a:r>
            <a:r>
              <a:rPr lang="lt-LT" sz="2100" dirty="0" err="1">
                <a:solidFill>
                  <a:schemeClr val="tx1"/>
                </a:solidFill>
                <a:effectLst/>
                <a:ea typeface="Calibri" panose="020F0502020204030204" pitchFamily="34" charset="0"/>
                <a:cs typeface="Calibri Light" panose="020F0302020204030204" pitchFamily="34" charset="0"/>
              </a:rPr>
              <a:t>Žaltiūm</a:t>
            </a:r>
            <a:r>
              <a:rPr lang="lt-LT" sz="2100" dirty="0">
                <a:solidFill>
                  <a:schemeClr val="tx1"/>
                </a:solidFill>
                <a:effectLst/>
                <a:ea typeface="Calibri" panose="020F0502020204030204" pitchFamily="34" charset="0"/>
                <a:cs typeface="Calibri Light" panose="020F0302020204030204" pitchFamily="34" charset="0"/>
              </a:rPr>
              <a:t> žemė“ (2018).</a:t>
            </a:r>
          </a:p>
          <a:p>
            <a:pPr marL="0">
              <a:lnSpc>
                <a:spcPct val="120000"/>
              </a:lnSpc>
              <a:spcBef>
                <a:spcPts val="300"/>
              </a:spcBef>
              <a:spcAft>
                <a:spcPts val="300"/>
              </a:spcAft>
              <a:buFont typeface="Wingdings" panose="05000000000000000000" pitchFamily="2" charset="2"/>
              <a:buChar char="Ø"/>
            </a:pPr>
            <a:r>
              <a:rPr lang="lt-LT" sz="2100" b="1" kern="100" dirty="0">
                <a:solidFill>
                  <a:schemeClr val="tx1"/>
                </a:solidFill>
                <a:effectLst/>
                <a:ea typeface="Calibri" panose="020F0502020204030204" pitchFamily="34" charset="0"/>
                <a:cs typeface="Times New Roman" panose="02020603050405020304" pitchFamily="18" charset="0"/>
              </a:rPr>
              <a:t> Edmundas </a:t>
            </a:r>
            <a:r>
              <a:rPr lang="lt-LT" sz="2100" b="1" kern="100" dirty="0" err="1">
                <a:solidFill>
                  <a:schemeClr val="tx1"/>
                </a:solidFill>
                <a:effectLst/>
                <a:ea typeface="Calibri" panose="020F0502020204030204" pitchFamily="34" charset="0"/>
                <a:cs typeface="Times New Roman" panose="02020603050405020304" pitchFamily="18" charset="0"/>
              </a:rPr>
              <a:t>Untulis</a:t>
            </a:r>
            <a:r>
              <a:rPr lang="lt-LT" sz="2100" b="1" kern="100" dirty="0">
                <a:solidFill>
                  <a:schemeClr val="tx1"/>
                </a:solidFill>
                <a:effectLst/>
                <a:ea typeface="Calibri" panose="020F0502020204030204" pitchFamily="34" charset="0"/>
                <a:cs typeface="Times New Roman" panose="02020603050405020304" pitchFamily="18" charset="0"/>
              </a:rPr>
              <a:t> </a:t>
            </a:r>
            <a:r>
              <a:rPr lang="lt-LT" sz="2100" kern="100" dirty="0">
                <a:solidFill>
                  <a:schemeClr val="tx1"/>
                </a:solidFill>
                <a:effectLst/>
                <a:ea typeface="Calibri" panose="020F0502020204030204" pitchFamily="34" charset="0"/>
                <a:cs typeface="Times New Roman" panose="02020603050405020304" pitchFamily="18" charset="0"/>
              </a:rPr>
              <a:t>„Meilė ne žaislas“ (žemaitiškų pjesių rinkinys) – (2007).</a:t>
            </a:r>
          </a:p>
          <a:p>
            <a:pPr marL="0">
              <a:lnSpc>
                <a:spcPct val="120000"/>
              </a:lnSpc>
              <a:spcBef>
                <a:spcPts val="300"/>
              </a:spcBef>
              <a:spcAft>
                <a:spcPts val="300"/>
              </a:spcAft>
              <a:buFont typeface="Wingdings" panose="05000000000000000000" pitchFamily="2" charset="2"/>
              <a:buChar char="Ø"/>
            </a:pPr>
            <a:r>
              <a:rPr lang="lt-LT" sz="2100" b="1" kern="100" dirty="0">
                <a:solidFill>
                  <a:schemeClr val="tx1"/>
                </a:solidFill>
                <a:effectLst/>
                <a:ea typeface="Calibri" panose="020F0502020204030204" pitchFamily="34" charset="0"/>
                <a:cs typeface="Times New Roman" panose="02020603050405020304" pitchFamily="18" charset="0"/>
              </a:rPr>
              <a:t> Pranas </a:t>
            </a:r>
            <a:r>
              <a:rPr lang="lt-LT" sz="2100" b="1" kern="100" dirty="0" err="1">
                <a:solidFill>
                  <a:schemeClr val="tx1"/>
                </a:solidFill>
                <a:effectLst/>
                <a:ea typeface="Calibri" panose="020F0502020204030204" pitchFamily="34" charset="0"/>
                <a:cs typeface="Times New Roman" panose="02020603050405020304" pitchFamily="18" charset="0"/>
              </a:rPr>
              <a:t>Žvinklys</a:t>
            </a:r>
            <a:r>
              <a:rPr lang="lt-LT" sz="2100" b="1" kern="100" dirty="0">
                <a:solidFill>
                  <a:schemeClr val="tx1"/>
                </a:solidFill>
                <a:effectLst/>
                <a:ea typeface="Calibri" panose="020F0502020204030204" pitchFamily="34" charset="0"/>
                <a:cs typeface="Times New Roman" panose="02020603050405020304" pitchFamily="18" charset="0"/>
              </a:rPr>
              <a:t> (</a:t>
            </a:r>
            <a:r>
              <a:rPr lang="lt-LT" sz="2100" b="1" kern="100" dirty="0" err="1">
                <a:solidFill>
                  <a:schemeClr val="tx1"/>
                </a:solidFill>
                <a:effectLst/>
                <a:ea typeface="Calibri" panose="020F0502020204030204" pitchFamily="34" charset="0"/>
                <a:cs typeface="Times New Roman" panose="02020603050405020304" pitchFamily="18" charset="0"/>
              </a:rPr>
              <a:t>Augenijus</a:t>
            </a:r>
            <a:r>
              <a:rPr lang="lt-LT" sz="2100" b="1" kern="100" dirty="0">
                <a:solidFill>
                  <a:schemeClr val="tx1"/>
                </a:solidFill>
                <a:effectLst/>
                <a:ea typeface="Calibri" panose="020F0502020204030204" pitchFamily="34" charset="0"/>
                <a:cs typeface="Times New Roman" panose="02020603050405020304" pitchFamily="18" charset="0"/>
              </a:rPr>
              <a:t> Zabitis) </a:t>
            </a:r>
            <a:r>
              <a:rPr lang="lt-LT" sz="2100" kern="100" dirty="0">
                <a:solidFill>
                  <a:schemeClr val="tx1"/>
                </a:solidFill>
                <a:effectLst/>
                <a:ea typeface="Calibri" panose="020F0502020204030204" pitchFamily="34" charset="0"/>
                <a:cs typeface="Times New Roman" panose="02020603050405020304" pitchFamily="18" charset="0"/>
              </a:rPr>
              <a:t>„</a:t>
            </a:r>
            <a:r>
              <a:rPr lang="lt-LT" sz="2100" kern="100" dirty="0" err="1">
                <a:solidFill>
                  <a:schemeClr val="tx1"/>
                </a:solidFill>
                <a:effectLst/>
                <a:ea typeface="Calibri" panose="020F0502020204030204" pitchFamily="34" charset="0"/>
                <a:cs typeface="Times New Roman" panose="02020603050405020304" pitchFamily="18" charset="0"/>
              </a:rPr>
              <a:t>Gėismės</a:t>
            </a:r>
            <a:r>
              <a:rPr lang="lt-LT" sz="2100" kern="100" dirty="0">
                <a:solidFill>
                  <a:schemeClr val="tx1"/>
                </a:solidFill>
                <a:effectLst/>
                <a:ea typeface="Calibri" panose="020F0502020204030204" pitchFamily="34" charset="0"/>
                <a:cs typeface="Times New Roman" panose="02020603050405020304" pitchFamily="18" charset="0"/>
              </a:rPr>
              <a:t> apie </a:t>
            </a:r>
            <a:r>
              <a:rPr lang="lt-LT" sz="2100" kern="100" dirty="0" err="1">
                <a:solidFill>
                  <a:schemeClr val="tx1"/>
                </a:solidFill>
                <a:effectLst/>
                <a:ea typeface="Calibri" panose="020F0502020204030204" pitchFamily="34" charset="0"/>
                <a:cs typeface="Times New Roman" panose="02020603050405020304" pitchFamily="18" charset="0"/>
              </a:rPr>
              <a:t>gīvenėma</a:t>
            </a:r>
            <a:r>
              <a:rPr lang="lt-LT" sz="2100" kern="100" dirty="0">
                <a:solidFill>
                  <a:schemeClr val="tx1"/>
                </a:solidFill>
                <a:effectLst/>
                <a:ea typeface="Calibri" panose="020F0502020204030204" pitchFamily="34" charset="0"/>
                <a:cs typeface="Times New Roman" panose="02020603050405020304" pitchFamily="18" charset="0"/>
              </a:rPr>
              <a:t> ė meilė. Tau ir man“ (2007).</a:t>
            </a:r>
          </a:p>
          <a:p>
            <a:pPr marL="0">
              <a:lnSpc>
                <a:spcPct val="120000"/>
              </a:lnSpc>
              <a:spcBef>
                <a:spcPts val="300"/>
              </a:spcBef>
              <a:spcAft>
                <a:spcPts val="300"/>
              </a:spcAft>
              <a:buFont typeface="Wingdings" panose="05000000000000000000" pitchFamily="2" charset="2"/>
              <a:buChar char="Ø"/>
            </a:pPr>
            <a:r>
              <a:rPr lang="lt-LT" sz="2100" b="1" kern="100" dirty="0">
                <a:solidFill>
                  <a:schemeClr val="tx1"/>
                </a:solidFill>
                <a:ea typeface="Calibri" panose="020F0502020204030204" pitchFamily="34" charset="0"/>
                <a:cs typeface="Times New Roman" panose="02020603050405020304" pitchFamily="18" charset="0"/>
              </a:rPr>
              <a:t>Zita Budrienė </a:t>
            </a:r>
            <a:r>
              <a:rPr lang="lt-LT" sz="2100" kern="100" dirty="0">
                <a:solidFill>
                  <a:schemeClr val="tx1"/>
                </a:solidFill>
                <a:ea typeface="Calibri" panose="020F0502020204030204" pitchFamily="34" charset="0"/>
                <a:cs typeface="Times New Roman" panose="02020603050405020304" pitchFamily="18" charset="0"/>
              </a:rPr>
              <a:t>„Nusišypsok man, žemi“.</a:t>
            </a:r>
            <a:endParaRPr lang="lt-LT" sz="2100" kern="100" dirty="0">
              <a:solidFill>
                <a:schemeClr val="tx1"/>
              </a:solidFill>
              <a:effectLst/>
              <a:ea typeface="Calibri" panose="020F0502020204030204" pitchFamily="34" charset="0"/>
              <a:cs typeface="Times New Roman" panose="02020603050405020304" pitchFamily="18" charset="0"/>
            </a:endParaRPr>
          </a:p>
          <a:p>
            <a:pPr marL="0">
              <a:lnSpc>
                <a:spcPct val="120000"/>
              </a:lnSpc>
              <a:spcBef>
                <a:spcPts val="300"/>
              </a:spcBef>
              <a:spcAft>
                <a:spcPts val="300"/>
              </a:spcAft>
              <a:buFont typeface="Wingdings" panose="05000000000000000000" pitchFamily="2" charset="2"/>
              <a:buChar char="Ø"/>
            </a:pPr>
            <a:r>
              <a:rPr lang="lt-LT" sz="2100" b="1" dirty="0">
                <a:solidFill>
                  <a:schemeClr val="tx1"/>
                </a:solidFill>
                <a:cs typeface="Calibri Light" panose="020F0302020204030204" pitchFamily="34" charset="0"/>
              </a:rPr>
              <a:t>Irena </a:t>
            </a:r>
            <a:r>
              <a:rPr lang="lt-LT" sz="2100" b="1" dirty="0" err="1">
                <a:solidFill>
                  <a:schemeClr val="tx1"/>
                </a:solidFill>
                <a:cs typeface="Calibri Light" panose="020F0302020204030204" pitchFamily="34" charset="0"/>
              </a:rPr>
              <a:t>Daubarienė</a:t>
            </a:r>
            <a:r>
              <a:rPr lang="lt-LT" sz="2100" b="1" dirty="0">
                <a:solidFill>
                  <a:schemeClr val="tx1"/>
                </a:solidFill>
                <a:cs typeface="Calibri Light" panose="020F0302020204030204" pitchFamily="34" charset="0"/>
              </a:rPr>
              <a:t>, Marija </a:t>
            </a:r>
            <a:r>
              <a:rPr lang="lt-LT" sz="2100" b="1" dirty="0" err="1">
                <a:solidFill>
                  <a:schemeClr val="tx1"/>
                </a:solidFill>
                <a:cs typeface="Calibri Light" panose="020F0302020204030204" pitchFamily="34" charset="0"/>
              </a:rPr>
              <a:t>Daubarytė</a:t>
            </a:r>
            <a:r>
              <a:rPr lang="lt-LT" sz="2100" b="1" dirty="0">
                <a:solidFill>
                  <a:schemeClr val="tx1"/>
                </a:solidFill>
                <a:cs typeface="Calibri Light" panose="020F0302020204030204" pitchFamily="34" charset="0"/>
              </a:rPr>
              <a:t>. </a:t>
            </a:r>
            <a:r>
              <a:rPr lang="lt-LT" sz="2100" dirty="0">
                <a:solidFill>
                  <a:schemeClr val="tx1"/>
                </a:solidFill>
                <a:cs typeface="Calibri Light" panose="020F0302020204030204" pitchFamily="34" charset="0"/>
              </a:rPr>
              <a:t>„</a:t>
            </a:r>
            <a:r>
              <a:rPr lang="lt-LT" sz="2100" dirty="0" err="1">
                <a:solidFill>
                  <a:schemeClr val="tx1"/>
                </a:solidFill>
                <a:cs typeface="Calibri Light" panose="020F0302020204030204" pitchFamily="34" charset="0"/>
              </a:rPr>
              <a:t>Isiveiziejėmā</a:t>
            </a:r>
            <a:r>
              <a:rPr lang="lt-LT" sz="2100" dirty="0">
                <a:solidFill>
                  <a:schemeClr val="tx1"/>
                </a:solidFill>
                <a:cs typeface="Calibri Light" panose="020F0302020204030204" pitchFamily="34" charset="0"/>
              </a:rPr>
              <a:t>“ (2023)</a:t>
            </a:r>
          </a:p>
          <a:p>
            <a:pPr marL="0">
              <a:lnSpc>
                <a:spcPct val="120000"/>
              </a:lnSpc>
              <a:spcBef>
                <a:spcPts val="300"/>
              </a:spcBef>
              <a:spcAft>
                <a:spcPts val="300"/>
              </a:spcAft>
              <a:buFont typeface="Wingdings" panose="05000000000000000000" pitchFamily="2" charset="2"/>
              <a:buChar char="Ø"/>
            </a:pPr>
            <a:r>
              <a:rPr lang="lt-LT" sz="2100" b="1" dirty="0">
                <a:solidFill>
                  <a:schemeClr val="tx1"/>
                </a:solidFill>
                <a:effectLst/>
                <a:ea typeface="Calibri" panose="020F0502020204030204" pitchFamily="34" charset="0"/>
                <a:cs typeface="Calibri Light" panose="020F0302020204030204" pitchFamily="34" charset="0"/>
              </a:rPr>
              <a:t>Plungės ir Rietavo krašto rašytojų ir poetų pirmoji žemaitiškos kūrybos antologija „</a:t>
            </a:r>
            <a:r>
              <a:rPr lang="lt-LT" sz="2100" b="1" dirty="0" err="1">
                <a:solidFill>
                  <a:schemeClr val="tx1"/>
                </a:solidFill>
                <a:effectLst/>
                <a:ea typeface="Calibri" panose="020F0502020204030204" pitchFamily="34" charset="0"/>
                <a:cs typeface="Calibri Light" panose="020F0302020204030204" pitchFamily="34" charset="0"/>
              </a:rPr>
              <a:t>So</a:t>
            </a:r>
            <a:r>
              <a:rPr lang="lt-LT" sz="2100" b="1" dirty="0">
                <a:solidFill>
                  <a:schemeClr val="tx1"/>
                </a:solidFill>
                <a:effectLst/>
                <a:ea typeface="Calibri" panose="020F0502020204030204" pitchFamily="34" charset="0"/>
                <a:cs typeface="Calibri Light" panose="020F0302020204030204" pitchFamily="34" charset="0"/>
              </a:rPr>
              <a:t> meilė </a:t>
            </a:r>
            <a:r>
              <a:rPr lang="lt-LT" sz="2100" b="1" dirty="0" err="1">
                <a:solidFill>
                  <a:schemeClr val="tx1"/>
                </a:solidFill>
                <a:effectLst/>
                <a:ea typeface="Calibri" panose="020F0502020204030204" pitchFamily="34" charset="0"/>
                <a:cs typeface="Calibri Light" panose="020F0302020204030204" pitchFamily="34" charset="0"/>
              </a:rPr>
              <a:t>Žemaitėjē</a:t>
            </a:r>
            <a:r>
              <a:rPr lang="lt-LT" sz="2100" b="1" dirty="0">
                <a:solidFill>
                  <a:schemeClr val="tx1"/>
                </a:solidFill>
                <a:effectLst/>
                <a:ea typeface="Calibri" panose="020F0502020204030204" pitchFamily="34" charset="0"/>
                <a:cs typeface="Calibri Light" panose="020F0302020204030204" pitchFamily="34" charset="0"/>
              </a:rPr>
              <a:t>“ </a:t>
            </a:r>
            <a:r>
              <a:rPr lang="lt-LT" sz="2100" dirty="0">
                <a:solidFill>
                  <a:schemeClr val="tx1"/>
                </a:solidFill>
                <a:effectLst/>
                <a:ea typeface="Calibri" panose="020F0502020204030204" pitchFamily="34" charset="0"/>
                <a:cs typeface="Calibri Light" panose="020F0302020204030204" pitchFamily="34" charset="0"/>
              </a:rPr>
              <a:t>(kūrybą skelbia 38 autoriai), [leidinio sumanytoja bei sudarytoja – pedagogė ir poetė Adelė </a:t>
            </a:r>
            <a:r>
              <a:rPr lang="lt-LT" sz="2100" dirty="0" err="1">
                <a:solidFill>
                  <a:schemeClr val="tx1"/>
                </a:solidFill>
                <a:effectLst/>
                <a:ea typeface="Calibri" panose="020F0502020204030204" pitchFamily="34" charset="0"/>
                <a:cs typeface="Calibri Light" panose="020F0302020204030204" pitchFamily="34" charset="0"/>
              </a:rPr>
              <a:t>Daukantaitė</a:t>
            </a:r>
            <a:r>
              <a:rPr lang="lt-LT" sz="2100" dirty="0">
                <a:solidFill>
                  <a:schemeClr val="tx1"/>
                </a:solidFill>
                <a:effectLst/>
                <a:ea typeface="Calibri" panose="020F0502020204030204" pitchFamily="34" charset="0"/>
                <a:cs typeface="Calibri Light" panose="020F0302020204030204" pitchFamily="34" charset="0"/>
              </a:rPr>
              <a:t>] (2019).</a:t>
            </a:r>
          </a:p>
          <a:p>
            <a:pPr marL="0">
              <a:lnSpc>
                <a:spcPct val="120000"/>
              </a:lnSpc>
              <a:spcBef>
                <a:spcPts val="300"/>
              </a:spcBef>
              <a:spcAft>
                <a:spcPts val="300"/>
              </a:spcAft>
              <a:buFont typeface="Wingdings" panose="05000000000000000000" pitchFamily="2" charset="2"/>
              <a:buChar char="Ø"/>
            </a:pPr>
            <a:r>
              <a:rPr lang="lt-LT" sz="2100" b="1" dirty="0">
                <a:solidFill>
                  <a:schemeClr val="tx1"/>
                </a:solidFill>
                <a:effectLst/>
                <a:ea typeface="Calibri" panose="020F0502020204030204" pitchFamily="34" charset="0"/>
                <a:cs typeface="Calibri Light" panose="020F0302020204030204" pitchFamily="34" charset="0"/>
              </a:rPr>
              <a:t>„</a:t>
            </a:r>
            <a:r>
              <a:rPr lang="lt-LT" sz="2100" b="1" dirty="0" err="1">
                <a:solidFill>
                  <a:schemeClr val="tx1"/>
                </a:solidFill>
                <a:effectLst/>
                <a:ea typeface="Calibri" panose="020F0502020204030204" pitchFamily="34" charset="0"/>
                <a:cs typeface="Calibri Light" panose="020F0302020204030204" pitchFamily="34" charset="0"/>
              </a:rPr>
              <a:t>Givs</a:t>
            </a:r>
            <a:r>
              <a:rPr lang="lt-LT" sz="2100" b="1" dirty="0">
                <a:solidFill>
                  <a:schemeClr val="tx1"/>
                </a:solidFill>
                <a:effectLst/>
                <a:ea typeface="Calibri" panose="020F0502020204030204" pitchFamily="34" charset="0"/>
                <a:cs typeface="Calibri Light" panose="020F0302020204030204" pitchFamily="34" charset="0"/>
              </a:rPr>
              <a:t> </a:t>
            </a:r>
            <a:r>
              <a:rPr lang="lt-LT" sz="2100" b="1" dirty="0" err="1">
                <a:solidFill>
                  <a:schemeClr val="tx1"/>
                </a:solidFill>
                <a:effectLst/>
                <a:ea typeface="Calibri" panose="020F0502020204030204" pitchFamily="34" charset="0"/>
                <a:cs typeface="Calibri Light" panose="020F0302020204030204" pitchFamily="34" charset="0"/>
              </a:rPr>
              <a:t>žemaitėšks</a:t>
            </a:r>
            <a:r>
              <a:rPr lang="lt-LT" sz="2100" b="1" dirty="0">
                <a:solidFill>
                  <a:schemeClr val="tx1"/>
                </a:solidFill>
                <a:effectLst/>
                <a:ea typeface="Calibri" panose="020F0502020204030204" pitchFamily="34" charset="0"/>
                <a:cs typeface="Calibri Light" panose="020F0302020204030204" pitchFamily="34" charset="0"/>
              </a:rPr>
              <a:t> </a:t>
            </a:r>
            <a:r>
              <a:rPr lang="lt-LT" sz="2100" b="1" dirty="0" err="1">
                <a:solidFill>
                  <a:schemeClr val="tx1"/>
                </a:solidFill>
                <a:effectLst/>
                <a:ea typeface="Calibri" panose="020F0502020204030204" pitchFamily="34" charset="0"/>
                <a:cs typeface="Calibri Light" panose="020F0302020204030204" pitchFamily="34" charset="0"/>
              </a:rPr>
              <a:t>žuodis</a:t>
            </a:r>
            <a:r>
              <a:rPr lang="lt-LT" sz="2100" b="1" dirty="0">
                <a:solidFill>
                  <a:schemeClr val="tx1"/>
                </a:solidFill>
                <a:effectLst/>
                <a:ea typeface="Calibri" panose="020F0502020204030204" pitchFamily="34" charset="0"/>
                <a:cs typeface="Calibri Light" panose="020F0302020204030204" pitchFamily="34" charset="0"/>
              </a:rPr>
              <a:t>: </a:t>
            </a:r>
            <a:r>
              <a:rPr lang="lt-LT" sz="2100" b="1" dirty="0" err="1">
                <a:solidFill>
                  <a:schemeClr val="tx1"/>
                </a:solidFill>
                <a:effectLst/>
                <a:ea typeface="Calibri" panose="020F0502020204030204" pitchFamily="34" charset="0"/>
                <a:cs typeface="Calibri Light" panose="020F0302020204030204" pitchFamily="34" charset="0"/>
              </a:rPr>
              <a:t>vākū</a:t>
            </a:r>
            <a:r>
              <a:rPr lang="lt-LT" sz="2100" b="1" dirty="0">
                <a:solidFill>
                  <a:schemeClr val="tx1"/>
                </a:solidFill>
                <a:effectLst/>
                <a:ea typeface="Calibri" panose="020F0502020204030204" pitchFamily="34" charset="0"/>
                <a:cs typeface="Calibri Light" panose="020F0302020204030204" pitchFamily="34" charset="0"/>
              </a:rPr>
              <a:t> </a:t>
            </a:r>
            <a:r>
              <a:rPr lang="lt-LT" sz="2100" b="1" dirty="0" err="1">
                <a:solidFill>
                  <a:schemeClr val="tx1"/>
                </a:solidFill>
                <a:effectLst/>
                <a:ea typeface="Calibri" panose="020F0502020204030204" pitchFamily="34" charset="0"/>
                <a:cs typeface="Calibri Light" panose="020F0302020204030204" pitchFamily="34" charset="0"/>
              </a:rPr>
              <a:t>kūrība</a:t>
            </a:r>
            <a:r>
              <a:rPr lang="lt-LT" sz="2100" b="1" dirty="0">
                <a:solidFill>
                  <a:schemeClr val="tx1"/>
                </a:solidFill>
                <a:effectLst/>
                <a:ea typeface="Calibri" panose="020F0502020204030204" pitchFamily="34" charset="0"/>
                <a:cs typeface="Calibri Light" panose="020F0302020204030204" pitchFamily="34" charset="0"/>
              </a:rPr>
              <a:t> </a:t>
            </a:r>
            <a:r>
              <a:rPr lang="lt-LT" sz="2100" b="1" dirty="0" err="1">
                <a:solidFill>
                  <a:schemeClr val="tx1"/>
                </a:solidFill>
                <a:effectLst/>
                <a:ea typeface="Calibri" panose="020F0502020204030204" pitchFamily="34" charset="0"/>
                <a:cs typeface="Calibri Light" panose="020F0302020204030204" pitchFamily="34" charset="0"/>
              </a:rPr>
              <a:t>žemaitiu</a:t>
            </a:r>
            <a:r>
              <a:rPr lang="lt-LT" sz="2100" b="1" dirty="0">
                <a:solidFill>
                  <a:schemeClr val="tx1"/>
                </a:solidFill>
                <a:effectLst/>
                <a:ea typeface="Calibri" panose="020F0502020204030204" pitchFamily="34" charset="0"/>
                <a:cs typeface="Calibri Light" panose="020F0302020204030204" pitchFamily="34" charset="0"/>
              </a:rPr>
              <a:t> </a:t>
            </a:r>
            <a:r>
              <a:rPr lang="lt-LT" sz="2100" b="1" dirty="0" err="1">
                <a:solidFill>
                  <a:schemeClr val="tx1"/>
                </a:solidFill>
                <a:effectLst/>
                <a:ea typeface="Calibri" panose="020F0502020204030204" pitchFamily="34" charset="0"/>
                <a:cs typeface="Calibri Light" panose="020F0302020204030204" pitchFamily="34" charset="0"/>
              </a:rPr>
              <a:t>kalbo</a:t>
            </a:r>
            <a:r>
              <a:rPr lang="lt-LT" sz="2100" b="1" dirty="0">
                <a:solidFill>
                  <a:schemeClr val="tx1"/>
                </a:solidFill>
                <a:effectLst/>
                <a:ea typeface="Calibri" panose="020F0502020204030204" pitchFamily="34" charset="0"/>
                <a:cs typeface="Calibri Light" panose="020F0302020204030204" pitchFamily="34" charset="0"/>
              </a:rPr>
              <a:t>“ </a:t>
            </a:r>
            <a:r>
              <a:rPr lang="lt-LT" sz="2100" dirty="0">
                <a:solidFill>
                  <a:schemeClr val="tx1"/>
                </a:solidFill>
                <a:effectLst/>
                <a:ea typeface="Calibri" panose="020F0502020204030204" pitchFamily="34" charset="0"/>
                <a:cs typeface="Calibri Light" panose="020F0302020204030204" pitchFamily="34" charset="0"/>
              </a:rPr>
              <a:t>[sudarė – Telšių folkloro kolektyvo „</a:t>
            </a:r>
            <a:r>
              <a:rPr lang="lt-LT" sz="2100" dirty="0" err="1">
                <a:solidFill>
                  <a:schemeClr val="tx1"/>
                </a:solidFill>
                <a:effectLst/>
                <a:ea typeface="Calibri" panose="020F0502020204030204" pitchFamily="34" charset="0"/>
                <a:cs typeface="Calibri Light" panose="020F0302020204030204" pitchFamily="34" charset="0"/>
              </a:rPr>
              <a:t>Čiučuruks</a:t>
            </a:r>
            <a:r>
              <a:rPr lang="lt-LT" sz="2100" dirty="0">
                <a:solidFill>
                  <a:schemeClr val="tx1"/>
                </a:solidFill>
                <a:effectLst/>
                <a:ea typeface="Calibri" panose="020F0502020204030204" pitchFamily="34" charset="0"/>
                <a:cs typeface="Calibri Light" panose="020F0302020204030204" pitchFamily="34" charset="0"/>
              </a:rPr>
              <a:t>“</a:t>
            </a:r>
            <a:r>
              <a:rPr lang="lt-LT" sz="2100" b="1" dirty="0">
                <a:solidFill>
                  <a:schemeClr val="tx1"/>
                </a:solidFill>
                <a:effectLst/>
                <a:ea typeface="Calibri" panose="020F0502020204030204" pitchFamily="34" charset="0"/>
                <a:cs typeface="Calibri Light" panose="020F0302020204030204" pitchFamily="34" charset="0"/>
              </a:rPr>
              <a:t> </a:t>
            </a:r>
            <a:r>
              <a:rPr lang="lt-LT" sz="2100" dirty="0">
                <a:solidFill>
                  <a:schemeClr val="tx1"/>
                </a:solidFill>
                <a:effectLst/>
                <a:ea typeface="Calibri" panose="020F0502020204030204" pitchFamily="34" charset="0"/>
                <a:cs typeface="Calibri Light" panose="020F0302020204030204" pitchFamily="34" charset="0"/>
              </a:rPr>
              <a:t>vadovė Rita </a:t>
            </a:r>
            <a:r>
              <a:rPr lang="lt-LT" sz="2100" dirty="0" err="1">
                <a:solidFill>
                  <a:schemeClr val="tx1"/>
                </a:solidFill>
                <a:effectLst/>
                <a:ea typeface="Calibri" panose="020F0502020204030204" pitchFamily="34" charset="0"/>
                <a:cs typeface="Calibri Light" panose="020F0302020204030204" pitchFamily="34" charset="0"/>
              </a:rPr>
              <a:t>Videikaitė</a:t>
            </a:r>
            <a:r>
              <a:rPr lang="lt-LT" sz="2100" dirty="0">
                <a:solidFill>
                  <a:schemeClr val="tx1"/>
                </a:solidFill>
                <a:effectLst/>
                <a:ea typeface="Calibri" panose="020F0502020204030204" pitchFamily="34" charset="0"/>
                <a:cs typeface="Calibri Light" panose="020F0302020204030204" pitchFamily="34" charset="0"/>
              </a:rPr>
              <a:t>-Macijauskienė] (2019).</a:t>
            </a:r>
          </a:p>
          <a:p>
            <a:pPr marL="0">
              <a:lnSpc>
                <a:spcPct val="120000"/>
              </a:lnSpc>
              <a:spcBef>
                <a:spcPts val="300"/>
              </a:spcBef>
              <a:spcAft>
                <a:spcPts val="300"/>
              </a:spcAft>
            </a:pPr>
            <a:r>
              <a:rPr lang="lt-LT" sz="2100" b="1" dirty="0">
                <a:solidFill>
                  <a:schemeClr val="tx1"/>
                </a:solidFill>
                <a:ea typeface="Calibri" panose="020F0502020204030204" pitchFamily="34" charset="0"/>
                <a:cs typeface="Times New Roman" panose="02020603050405020304" pitchFamily="18" charset="0"/>
              </a:rPr>
              <a:t>Almanachas „Vingiorykštė žydi…“ </a:t>
            </a:r>
            <a:r>
              <a:rPr lang="lt-LT" sz="2100" dirty="0">
                <a:solidFill>
                  <a:schemeClr val="tx1"/>
                </a:solidFill>
                <a:ea typeface="Calibri" panose="020F0502020204030204" pitchFamily="34" charset="0"/>
                <a:cs typeface="Times New Roman" panose="02020603050405020304" pitchFamily="18" charset="0"/>
              </a:rPr>
              <a:t>(</a:t>
            </a:r>
            <a:r>
              <a:rPr lang="lt-LT" sz="2100" kern="100" dirty="0">
                <a:solidFill>
                  <a:schemeClr val="tx1"/>
                </a:solidFill>
                <a:effectLst/>
                <a:ea typeface="Calibri" panose="020F0502020204030204" pitchFamily="34" charset="0"/>
                <a:cs typeface="Times New Roman" panose="02020603050405020304" pitchFamily="18" charset="0"/>
              </a:rPr>
              <a:t>2023). Išleido Plungės literatų klubas „Vingiorykštė“, 2023 m. paminėjęs savo veiklos 25 metų sukaktį.  Almanache – 2</a:t>
            </a:r>
            <a:r>
              <a:rPr lang="lt-LT" sz="2100" dirty="0">
                <a:solidFill>
                  <a:schemeClr val="tx1"/>
                </a:solidFill>
                <a:effectLst/>
                <a:ea typeface="Calibri" panose="020F0502020204030204" pitchFamily="34" charset="0"/>
                <a:cs typeface="Times New Roman" panose="02020603050405020304" pitchFamily="18" charset="0"/>
              </a:rPr>
              <a:t>4 „</a:t>
            </a:r>
            <a:r>
              <a:rPr lang="lt-LT" sz="2100" dirty="0" err="1">
                <a:solidFill>
                  <a:schemeClr val="tx1"/>
                </a:solidFill>
                <a:effectLst/>
                <a:ea typeface="Calibri" panose="020F0502020204030204" pitchFamily="34" charset="0"/>
                <a:cs typeface="Times New Roman" panose="02020603050405020304" pitchFamily="18" charset="0"/>
              </a:rPr>
              <a:t>vingiorykštiečių</a:t>
            </a:r>
            <a:r>
              <a:rPr lang="lt-LT" sz="2100" dirty="0">
                <a:solidFill>
                  <a:schemeClr val="tx1"/>
                </a:solidFill>
                <a:effectLst/>
                <a:ea typeface="Calibri" panose="020F0502020204030204" pitchFamily="34" charset="0"/>
                <a:cs typeface="Times New Roman" panose="02020603050405020304" pitchFamily="18" charset="0"/>
              </a:rPr>
              <a:t>“ kūryba ir biografijos. Sudarė Adelė </a:t>
            </a:r>
            <a:r>
              <a:rPr lang="lt-LT" sz="2100" dirty="0" err="1">
                <a:solidFill>
                  <a:schemeClr val="tx1"/>
                </a:solidFill>
                <a:effectLst/>
                <a:ea typeface="Calibri" panose="020F0502020204030204" pitchFamily="34" charset="0"/>
                <a:cs typeface="Times New Roman" panose="02020603050405020304" pitchFamily="18" charset="0"/>
              </a:rPr>
              <a:t>Daukantaitė</a:t>
            </a:r>
            <a:r>
              <a:rPr lang="lt-LT" sz="2100" dirty="0">
                <a:solidFill>
                  <a:schemeClr val="tx1"/>
                </a:solidFill>
                <a:effectLst/>
                <a:ea typeface="Calibri" panose="020F0502020204030204" pitchFamily="34" charset="0"/>
                <a:cs typeface="Times New Roman" panose="02020603050405020304" pitchFamily="18" charset="0"/>
              </a:rPr>
              <a:t>. </a:t>
            </a:r>
            <a:endParaRPr lang="lt-LT" sz="2100" dirty="0">
              <a:solidFill>
                <a:schemeClr val="tx1"/>
              </a:solidFill>
              <a:effectLst/>
              <a:ea typeface="Calibri" panose="020F0502020204030204" pitchFamily="34" charset="0"/>
              <a:cs typeface="Calibri Light" panose="020F0302020204030204" pitchFamily="34" charset="0"/>
            </a:endParaRPr>
          </a:p>
          <a:p>
            <a:pPr marL="0">
              <a:lnSpc>
                <a:spcPct val="120000"/>
              </a:lnSpc>
              <a:spcBef>
                <a:spcPts val="300"/>
              </a:spcBef>
              <a:spcAft>
                <a:spcPts val="300"/>
              </a:spcAft>
              <a:buFont typeface="Wingdings" panose="05000000000000000000" pitchFamily="2" charset="2"/>
              <a:buChar char="Ø"/>
            </a:pPr>
            <a:r>
              <a:rPr lang="lt-LT" sz="2100" b="1" kern="100" dirty="0">
                <a:solidFill>
                  <a:schemeClr val="tx1"/>
                </a:solidFill>
                <a:ea typeface="Calibri" panose="020F0502020204030204" pitchFamily="34" charset="0"/>
                <a:cs typeface="Times New Roman" panose="02020603050405020304" pitchFamily="18" charset="0"/>
              </a:rPr>
              <a:t>Skuodas: Dalia </a:t>
            </a:r>
            <a:r>
              <a:rPr lang="lt-LT" sz="2100" b="1" kern="100" dirty="0" err="1">
                <a:solidFill>
                  <a:schemeClr val="tx1"/>
                </a:solidFill>
                <a:ea typeface="Calibri" panose="020F0502020204030204" pitchFamily="34" charset="0"/>
                <a:cs typeface="Times New Roman" panose="02020603050405020304" pitchFamily="18" charset="0"/>
              </a:rPr>
              <a:t>Tamošauskaitė</a:t>
            </a:r>
            <a:r>
              <a:rPr lang="lt-LT" sz="2100" b="1" kern="100" dirty="0">
                <a:solidFill>
                  <a:schemeClr val="tx1"/>
                </a:solidFill>
                <a:ea typeface="Calibri" panose="020F0502020204030204" pitchFamily="34" charset="0"/>
                <a:cs typeface="Times New Roman" panose="02020603050405020304" pitchFamily="18" charset="0"/>
              </a:rPr>
              <a:t>-Zabitienė </a:t>
            </a:r>
            <a:r>
              <a:rPr lang="lt-LT" sz="2100" kern="100" dirty="0">
                <a:solidFill>
                  <a:schemeClr val="tx1"/>
                </a:solidFill>
                <a:ea typeface="Calibri" panose="020F0502020204030204" pitchFamily="34" charset="0"/>
                <a:cs typeface="Times New Roman" panose="02020603050405020304" pitchFamily="18" charset="0"/>
              </a:rPr>
              <a:t>(tikėtina, kad jos žemaitiškos poezijos rinktinė bus išleista artimiausiais metais).</a:t>
            </a:r>
            <a:endParaRPr lang="lt-LT" sz="2100" kern="100" dirty="0">
              <a:ea typeface="Calibri" panose="020F0502020204030204" pitchFamily="34" charset="0"/>
              <a:cs typeface="Times New Roman" panose="02020603050405020304" pitchFamily="18" charset="0"/>
            </a:endParaRPr>
          </a:p>
          <a:p>
            <a:pPr marL="0" indent="0">
              <a:buNone/>
            </a:pPr>
            <a:r>
              <a:rPr lang="lt-LT" i="1" kern="100" dirty="0">
                <a:ea typeface="Calibri" panose="020F0502020204030204" pitchFamily="34" charset="0"/>
                <a:cs typeface="Times New Roman" panose="02020603050405020304" pitchFamily="18" charset="0"/>
              </a:rPr>
              <a:t>Nuotraukoje – </a:t>
            </a:r>
            <a:r>
              <a:rPr lang="lt-LT" i="1" dirty="0">
                <a:solidFill>
                  <a:schemeClr val="tx1"/>
                </a:solidFill>
                <a:cs typeface="Calibri Light" panose="020F0302020204030204" pitchFamily="34" charset="0"/>
              </a:rPr>
              <a:t>Irenos </a:t>
            </a:r>
            <a:r>
              <a:rPr lang="lt-LT" i="1" dirty="0" err="1">
                <a:solidFill>
                  <a:schemeClr val="tx1"/>
                </a:solidFill>
                <a:cs typeface="Calibri Light" panose="020F0302020204030204" pitchFamily="34" charset="0"/>
              </a:rPr>
              <a:t>Daubarienės</a:t>
            </a:r>
            <a:r>
              <a:rPr lang="lt-LT" i="1" dirty="0">
                <a:solidFill>
                  <a:schemeClr val="tx1"/>
                </a:solidFill>
                <a:cs typeface="Calibri Light" panose="020F0302020204030204" pitchFamily="34" charset="0"/>
              </a:rPr>
              <a:t> ir Marijos </a:t>
            </a:r>
            <a:r>
              <a:rPr lang="lt-LT" i="1" dirty="0" err="1">
                <a:solidFill>
                  <a:schemeClr val="tx1"/>
                </a:solidFill>
                <a:cs typeface="Calibri Light" panose="020F0302020204030204" pitchFamily="34" charset="0"/>
              </a:rPr>
              <a:t>Daubarytės</a:t>
            </a:r>
            <a:r>
              <a:rPr lang="lt-LT" i="1" dirty="0">
                <a:solidFill>
                  <a:schemeClr val="tx1"/>
                </a:solidFill>
                <a:cs typeface="Calibri Light" panose="020F0302020204030204" pitchFamily="34" charset="0"/>
              </a:rPr>
              <a:t> knygos „</a:t>
            </a:r>
            <a:r>
              <a:rPr lang="lt-LT" i="1" dirty="0" err="1">
                <a:solidFill>
                  <a:schemeClr val="tx1"/>
                </a:solidFill>
                <a:cs typeface="Calibri Light" panose="020F0302020204030204" pitchFamily="34" charset="0"/>
              </a:rPr>
              <a:t>Isiveiziejėmā</a:t>
            </a:r>
            <a:r>
              <a:rPr lang="lt-LT" i="1" dirty="0">
                <a:solidFill>
                  <a:schemeClr val="tx1"/>
                </a:solidFill>
                <a:cs typeface="Calibri Light" panose="020F0302020204030204" pitchFamily="34" charset="0"/>
              </a:rPr>
              <a:t>“ viršelis</a:t>
            </a:r>
            <a:endParaRPr lang="lt-LT" i="1" kern="100" dirty="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lt-LT" sz="1800" b="1" dirty="0">
              <a:effectLst/>
              <a:ea typeface="Calibri" panose="020F0502020204030204" pitchFamily="34" charset="0"/>
              <a:cs typeface="Calibri Light" panose="020F0302020204030204" pitchFamily="34" charset="0"/>
            </a:endParaRPr>
          </a:p>
          <a:p>
            <a:pPr>
              <a:lnSpc>
                <a:spcPct val="107000"/>
              </a:lnSpc>
              <a:spcAft>
                <a:spcPts val="800"/>
              </a:spcAft>
            </a:pPr>
            <a:endParaRPr lang="lt-LT" sz="18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lt-LT" sz="1800" dirty="0">
              <a:solidFill>
                <a:schemeClr val="tx1"/>
              </a:solidFill>
              <a:cs typeface="Calibri Light" panose="020F0302020204030204" pitchFamily="34" charset="0"/>
            </a:endParaRPr>
          </a:p>
          <a:p>
            <a:pPr>
              <a:lnSpc>
                <a:spcPct val="107000"/>
              </a:lnSpc>
              <a:spcAft>
                <a:spcPts val="800"/>
              </a:spcAft>
            </a:pPr>
            <a:endParaRPr lang="lt-LT" sz="1800" kern="1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lt-LT" sz="1400" dirty="0">
              <a:cs typeface="Calibri Light" panose="020F0302020204030204" pitchFamily="34" charset="0"/>
            </a:endParaRPr>
          </a:p>
        </p:txBody>
      </p:sp>
      <p:sp>
        <p:nvSpPr>
          <p:cNvPr id="4" name="Teksto vietos rezervavimo ženklas 3">
            <a:extLst>
              <a:ext uri="{FF2B5EF4-FFF2-40B4-BE49-F238E27FC236}">
                <a16:creationId xmlns:a16="http://schemas.microsoft.com/office/drawing/2014/main" id="{437E9401-A254-CA02-00D1-770FB8498E3D}"/>
              </a:ext>
            </a:extLst>
          </p:cNvPr>
          <p:cNvSpPr>
            <a:spLocks noGrp="1"/>
          </p:cNvSpPr>
          <p:nvPr>
            <p:ph type="body" sz="half" idx="2"/>
          </p:nvPr>
        </p:nvSpPr>
        <p:spPr/>
        <p:txBody>
          <a:bodyPr/>
          <a:lstStyle/>
          <a:p>
            <a:endParaRPr lang="lt-LT" dirty="0"/>
          </a:p>
        </p:txBody>
      </p:sp>
      <p:pic>
        <p:nvPicPr>
          <p:cNvPr id="6" name="Paveikslėlis 5">
            <a:extLst>
              <a:ext uri="{FF2B5EF4-FFF2-40B4-BE49-F238E27FC236}">
                <a16:creationId xmlns:a16="http://schemas.microsoft.com/office/drawing/2014/main" id="{CE107288-8FFF-3C20-320A-D6CBB9107557}"/>
              </a:ext>
            </a:extLst>
          </p:cNvPr>
          <p:cNvPicPr>
            <a:picLocks noChangeAspect="1"/>
          </p:cNvPicPr>
          <p:nvPr/>
        </p:nvPicPr>
        <p:blipFill>
          <a:blip r:embed="rId2"/>
          <a:stretch>
            <a:fillRect/>
          </a:stretch>
        </p:blipFill>
        <p:spPr>
          <a:xfrm>
            <a:off x="461786" y="2710642"/>
            <a:ext cx="2222500" cy="3810000"/>
          </a:xfrm>
          <a:prstGeom prst="rect">
            <a:avLst/>
          </a:prstGeom>
        </p:spPr>
      </p:pic>
    </p:spTree>
    <p:extLst>
      <p:ext uri="{BB962C8B-B14F-4D97-AF65-F5344CB8AC3E}">
        <p14:creationId xmlns:p14="http://schemas.microsoft.com/office/powerpoint/2010/main" val="1812145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AAC9319-EB5C-E678-5B65-55EF72964062}"/>
              </a:ext>
            </a:extLst>
          </p:cNvPr>
          <p:cNvSpPr>
            <a:spLocks noGrp="1"/>
          </p:cNvSpPr>
          <p:nvPr>
            <p:ph type="title"/>
          </p:nvPr>
        </p:nvSpPr>
        <p:spPr>
          <a:xfrm>
            <a:off x="457200" y="404665"/>
            <a:ext cx="2902496" cy="2376263"/>
          </a:xfrm>
        </p:spPr>
        <p:txBody>
          <a:bodyPr>
            <a:normAutofit fontScale="90000"/>
          </a:bodyPr>
          <a:lstStyle/>
          <a:p>
            <a:r>
              <a:rPr lang="lt-LT" dirty="0"/>
              <a:t>Skuodo rajono savivaldybės </a:t>
            </a:r>
            <a:br>
              <a:rPr lang="lt-LT" dirty="0"/>
            </a:br>
            <a:r>
              <a:rPr lang="lt-LT" dirty="0"/>
              <a:t>R. Granausko bibliotekos išleistos knygos</a:t>
            </a:r>
            <a:br>
              <a:rPr lang="lt-LT" dirty="0"/>
            </a:br>
            <a:endParaRPr lang="lt-LT" dirty="0"/>
          </a:p>
        </p:txBody>
      </p:sp>
      <p:sp>
        <p:nvSpPr>
          <p:cNvPr id="3" name="Turinio vietos rezervavimo ženklas 2">
            <a:extLst>
              <a:ext uri="{FF2B5EF4-FFF2-40B4-BE49-F238E27FC236}">
                <a16:creationId xmlns:a16="http://schemas.microsoft.com/office/drawing/2014/main" id="{6D96B568-5E37-FDDC-B72D-58D4B6263BD3}"/>
              </a:ext>
            </a:extLst>
          </p:cNvPr>
          <p:cNvSpPr>
            <a:spLocks noGrp="1"/>
          </p:cNvSpPr>
          <p:nvPr>
            <p:ph idx="1"/>
          </p:nvPr>
        </p:nvSpPr>
        <p:spPr>
          <a:xfrm>
            <a:off x="4367808" y="260648"/>
            <a:ext cx="7560839" cy="6661548"/>
          </a:xfrm>
        </p:spPr>
        <p:txBody>
          <a:bodyPr>
            <a:normAutofit fontScale="25000" lnSpcReduction="20000"/>
          </a:bodyPr>
          <a:lstStyle/>
          <a:p>
            <a:pPr marL="0" indent="0">
              <a:lnSpc>
                <a:spcPct val="120000"/>
              </a:lnSpc>
              <a:spcBef>
                <a:spcPts val="200"/>
              </a:spcBef>
              <a:buNone/>
            </a:pPr>
            <a:r>
              <a:rPr lang="lt-LT" sz="5200" b="1" kern="100" dirty="0">
                <a:effectLst/>
                <a:ea typeface="Calibri" panose="020F0502020204030204" pitchFamily="34" charset="0"/>
                <a:cs typeface="Times New Roman" panose="02020603050405020304" pitchFamily="18" charset="0"/>
              </a:rPr>
              <a:t>Nuo 2001 m. </a:t>
            </a:r>
            <a:r>
              <a:rPr lang="lt-LT" sz="5200" kern="100" dirty="0">
                <a:effectLst/>
                <a:ea typeface="Calibri" panose="020F0502020204030204" pitchFamily="34" charset="0"/>
                <a:cs typeface="Times New Roman" panose="02020603050405020304" pitchFamily="18" charset="0"/>
              </a:rPr>
              <a:t>Skuodo bibliotekininkai, Skuodo žemaičių draugija organizuoja konkursus </a:t>
            </a:r>
            <a:r>
              <a:rPr lang="lt-LT" sz="5200" b="1" kern="100" dirty="0">
                <a:effectLst/>
                <a:ea typeface="Calibri" panose="020F0502020204030204" pitchFamily="34" charset="0"/>
                <a:cs typeface="Times New Roman" panose="02020603050405020304" pitchFamily="18" charset="0"/>
              </a:rPr>
              <a:t>„</a:t>
            </a:r>
            <a:r>
              <a:rPr lang="lt-LT" sz="5200" b="1" kern="100" dirty="0" err="1">
                <a:effectLst/>
                <a:ea typeface="Calibri" panose="020F0502020204030204" pitchFamily="34" charset="0"/>
                <a:cs typeface="Times New Roman" panose="02020603050405020304" pitchFamily="18" charset="0"/>
              </a:rPr>
              <a:t>Koram</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žemaitėškā</a:t>
            </a:r>
            <a:r>
              <a:rPr lang="lt-LT" sz="5200" b="1" kern="100" dirty="0">
                <a:effectLst/>
                <a:ea typeface="Calibri" panose="020F0502020204030204" pitchFamily="34" charset="0"/>
                <a:cs typeface="Times New Roman" panose="02020603050405020304" pitchFamily="18" charset="0"/>
              </a:rPr>
              <a:t>“, nuo 2002 m</a:t>
            </a:r>
            <a:r>
              <a:rPr lang="lt-LT" sz="5200" kern="100" dirty="0">
                <a:effectLst/>
                <a:ea typeface="Calibri" panose="020F0502020204030204" pitchFamily="34" charset="0"/>
                <a:cs typeface="Times New Roman" panose="02020603050405020304" pitchFamily="18" charset="0"/>
              </a:rPr>
              <a:t>. – renginius </a:t>
            </a:r>
            <a:r>
              <a:rPr lang="lt-LT" sz="5200" b="1" kern="100" dirty="0">
                <a:effectLst/>
                <a:ea typeface="Calibri" panose="020F0502020204030204" pitchFamily="34" charset="0"/>
                <a:cs typeface="Times New Roman" panose="02020603050405020304" pitchFamily="18" charset="0"/>
              </a:rPr>
              <a:t>„Skaitome žemaitiškai“. </a:t>
            </a:r>
            <a:r>
              <a:rPr lang="lt-LT" sz="5200" kern="100" dirty="0">
                <a:effectLst/>
                <a:ea typeface="Calibri" panose="020F0502020204030204" pitchFamily="34" charset="0"/>
                <a:cs typeface="Times New Roman" panose="02020603050405020304" pitchFamily="18" charset="0"/>
              </a:rPr>
              <a:t>Jų pavyzdžiu nuo 2007 m. varniškiai organizuoja renginius </a:t>
            </a:r>
            <a:r>
              <a:rPr lang="lt-LT" sz="5200" b="1" kern="100" dirty="0">
                <a:effectLst/>
                <a:ea typeface="Calibri" panose="020F0502020204030204" pitchFamily="34" charset="0"/>
                <a:cs typeface="Times New Roman" panose="02020603050405020304" pitchFamily="18" charset="0"/>
              </a:rPr>
              <a:t>„</a:t>
            </a:r>
            <a:r>
              <a:rPr lang="lt-LT" sz="5200" b="1" kern="100" dirty="0" err="1">
                <a:effectLst/>
                <a:ea typeface="Calibri" panose="020F0502020204030204" pitchFamily="34" charset="0"/>
                <a:cs typeface="Times New Roman" panose="02020603050405020304" pitchFamily="18" charset="0"/>
              </a:rPr>
              <a:t>Rokoukimies</a:t>
            </a:r>
            <a:r>
              <a:rPr lang="lt-LT" sz="5200" b="1" kern="100" dirty="0">
                <a:effectLst/>
                <a:ea typeface="Calibri" panose="020F0502020204030204" pitchFamily="34" charset="0"/>
                <a:cs typeface="Times New Roman" panose="02020603050405020304" pitchFamily="18" charset="0"/>
              </a:rPr>
              <a:t> i </a:t>
            </a:r>
            <a:r>
              <a:rPr lang="lt-LT" sz="5200" b="1" kern="100" dirty="0" err="1">
                <a:effectLst/>
                <a:ea typeface="Calibri" panose="020F0502020204030204" pitchFamily="34" charset="0"/>
                <a:cs typeface="Times New Roman" panose="02020603050405020304" pitchFamily="18" charset="0"/>
              </a:rPr>
              <a:t>korkem</a:t>
            </a:r>
            <a:r>
              <a:rPr lang="lt-LT" sz="5200" b="1" kern="100" dirty="0">
                <a:effectLst/>
                <a:ea typeface="Calibri" panose="020F0502020204030204" pitchFamily="34" charset="0"/>
                <a:cs typeface="Times New Roman" panose="02020603050405020304" pitchFamily="18" charset="0"/>
              </a:rPr>
              <a:t> žemaitiškai“</a:t>
            </a:r>
            <a:r>
              <a:rPr lang="lt-LT" sz="5200" kern="100" dirty="0">
                <a:effectLst/>
                <a:ea typeface="Calibri" panose="020F0502020204030204" pitchFamily="34" charset="0"/>
                <a:cs typeface="Times New Roman" panose="02020603050405020304" pitchFamily="18" charset="0"/>
              </a:rPr>
              <a:t>. Panašius renginius organizuoja ir kai kurie kiti Žemaičių kultūros draugijos skyriai.</a:t>
            </a:r>
          </a:p>
          <a:p>
            <a:pPr>
              <a:lnSpc>
                <a:spcPct val="120000"/>
              </a:lnSpc>
              <a:spcBef>
                <a:spcPts val="200"/>
              </a:spcBef>
              <a:buFont typeface="Wingdings" panose="05000000000000000000" pitchFamily="2" charset="2"/>
              <a:buChar char="Ø"/>
            </a:pPr>
            <a:r>
              <a:rPr lang="lt-LT" sz="5200" b="1" kern="100" dirty="0">
                <a:effectLst/>
                <a:ea typeface="Calibri" panose="020F0502020204030204" pitchFamily="34" charset="0"/>
                <a:cs typeface="Times New Roman" panose="02020603050405020304" pitchFamily="18" charset="0"/>
              </a:rPr>
              <a:t> Edmundas </a:t>
            </a:r>
            <a:r>
              <a:rPr lang="lt-LT" sz="5200" b="1" kern="100" dirty="0" err="1">
                <a:effectLst/>
                <a:ea typeface="Calibri" panose="020F0502020204030204" pitchFamily="34" charset="0"/>
                <a:cs typeface="Times New Roman" panose="02020603050405020304" pitchFamily="18" charset="0"/>
              </a:rPr>
              <a:t>Untulis</a:t>
            </a:r>
            <a:r>
              <a:rPr lang="lt-LT" sz="5200" b="1" kern="100" dirty="0">
                <a:effectLst/>
                <a:ea typeface="Calibri" panose="020F0502020204030204" pitchFamily="34" charset="0"/>
                <a:cs typeface="Times New Roman" panose="02020603050405020304" pitchFamily="18" charset="0"/>
              </a:rPr>
              <a:t> „Meilė ne žaislas“ </a:t>
            </a:r>
            <a:r>
              <a:rPr lang="lt-LT" sz="5200" kern="100" dirty="0">
                <a:effectLst/>
                <a:ea typeface="Calibri" panose="020F0502020204030204" pitchFamily="34" charset="0"/>
                <a:cs typeface="Times New Roman" panose="02020603050405020304" pitchFamily="18" charset="0"/>
              </a:rPr>
              <a:t>(žemaitiškų pjesių rinkinys) – 2007 m.</a:t>
            </a:r>
          </a:p>
          <a:p>
            <a:pPr marL="194310" indent="-285750">
              <a:lnSpc>
                <a:spcPct val="120000"/>
              </a:lnSpc>
              <a:spcBef>
                <a:spcPts val="200"/>
              </a:spcBef>
              <a:buFont typeface="Wingdings" panose="05000000000000000000" pitchFamily="2" charset="2"/>
              <a:buChar char="Ø"/>
            </a:pPr>
            <a:r>
              <a:rPr lang="lt-LT" sz="5200" b="0" i="0" dirty="0">
                <a:solidFill>
                  <a:srgbClr val="000000"/>
                </a:solidFill>
                <a:effectLst/>
              </a:rPr>
              <a:t>Skaitiniai vaikams </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Cīrulielis</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žemaitiu</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kalbuos</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skaitėniū</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kningēlė</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vākams</a:t>
            </a:r>
            <a:r>
              <a:rPr lang="lt-LT" sz="5200" b="1" kern="100" dirty="0">
                <a:effectLst/>
                <a:ea typeface="Calibri" panose="020F0502020204030204" pitchFamily="34" charset="0"/>
                <a:cs typeface="Times New Roman" panose="02020603050405020304" pitchFamily="18" charset="0"/>
              </a:rPr>
              <a:t>“. </a:t>
            </a:r>
            <a:r>
              <a:rPr lang="lt-LT" sz="5200" kern="100" dirty="0">
                <a:effectLst/>
                <a:ea typeface="Calibri" panose="020F0502020204030204" pitchFamily="34" charset="0"/>
                <a:cs typeface="Times New Roman" panose="02020603050405020304" pitchFamily="18" charset="0"/>
              </a:rPr>
              <a:t>Sudarė Edmundas </a:t>
            </a:r>
            <a:r>
              <a:rPr lang="lt-LT" sz="5200" kern="100" dirty="0" err="1">
                <a:effectLst/>
                <a:ea typeface="Calibri" panose="020F0502020204030204" pitchFamily="34" charset="0"/>
                <a:cs typeface="Times New Roman" panose="02020603050405020304" pitchFamily="18" charset="0"/>
              </a:rPr>
              <a:t>Untulis</a:t>
            </a:r>
            <a:r>
              <a:rPr lang="lt-LT" sz="5200" kern="100" dirty="0">
                <a:effectLst/>
                <a:ea typeface="Calibri" panose="020F0502020204030204" pitchFamily="34" charset="0"/>
                <a:cs typeface="Times New Roman" panose="02020603050405020304" pitchFamily="18" charset="0"/>
              </a:rPr>
              <a:t> (2015, 2016 m.). </a:t>
            </a:r>
            <a:r>
              <a:rPr lang="lt-LT" sz="5200" b="0" i="0" dirty="0">
                <a:solidFill>
                  <a:srgbClr val="000000"/>
                </a:solidFill>
                <a:effectLst/>
              </a:rPr>
              <a:t>Knygoje spausdinami beveik 70 autorių iš visos Lietuvos įvairių žanrų kūriniai, yra ir kelių vaikiškų tarmiškų dainelių natos, nedidelis žemaitiškų žodžių žodynėlis</a:t>
            </a:r>
          </a:p>
          <a:p>
            <a:pPr>
              <a:lnSpc>
                <a:spcPct val="120000"/>
              </a:lnSpc>
              <a:spcBef>
                <a:spcPts val="200"/>
              </a:spcBef>
              <a:buFont typeface="Wingdings" panose="05000000000000000000" pitchFamily="2" charset="2"/>
              <a:buChar char="Ø"/>
            </a:pP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Koram</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žemaitėškā</a:t>
            </a:r>
            <a:r>
              <a:rPr lang="lt-LT" sz="5200" b="1" kern="100" dirty="0">
                <a:effectLst/>
                <a:ea typeface="Calibri" panose="020F0502020204030204" pitchFamily="34" charset="0"/>
                <a:cs typeface="Times New Roman" panose="02020603050405020304" pitchFamily="18" charset="0"/>
              </a:rPr>
              <a:t>“ </a:t>
            </a:r>
            <a:r>
              <a:rPr lang="lt-LT" sz="5200" kern="100" dirty="0">
                <a:effectLst/>
                <a:ea typeface="Calibri" panose="020F0502020204030204" pitchFamily="34" charset="0"/>
                <a:cs typeface="Times New Roman" panose="02020603050405020304" pitchFamily="18" charset="0"/>
              </a:rPr>
              <a:t>(2008) </a:t>
            </a:r>
            <a:r>
              <a:rPr lang="lt-LT" sz="5200" kern="100" dirty="0">
                <a:ea typeface="Calibri" panose="020F0502020204030204" pitchFamily="34" charset="0"/>
                <a:cs typeface="Times New Roman" panose="02020603050405020304" pitchFamily="18" charset="0"/>
              </a:rPr>
              <a:t>Skuodo rajono literatų poezijos, prozos, pjesių, miniatiūrų rinktinė, kurioje </a:t>
            </a:r>
            <a:r>
              <a:rPr lang="lt-LT" sz="5200" kern="100" dirty="0" err="1">
                <a:ea typeface="Calibri" panose="020F0502020204030204" pitchFamily="34" charset="0"/>
                <a:cs typeface="Times New Roman" panose="02020603050405020304" pitchFamily="18" charset="0"/>
              </a:rPr>
              <a:t>paskelbra</a:t>
            </a:r>
            <a:r>
              <a:rPr lang="lt-LT" sz="5200" kern="100" dirty="0">
                <a:ea typeface="Calibri" panose="020F0502020204030204" pitchFamily="34" charset="0"/>
                <a:cs typeface="Times New Roman" panose="02020603050405020304" pitchFamily="18" charset="0"/>
              </a:rPr>
              <a:t> 28 žemaitiškai rašančių literatų kūryba. 2008 m. </a:t>
            </a:r>
          </a:p>
          <a:p>
            <a:pPr>
              <a:lnSpc>
                <a:spcPct val="120000"/>
              </a:lnSpc>
              <a:spcBef>
                <a:spcPts val="200"/>
              </a:spcBef>
              <a:buFont typeface="Wingdings" panose="05000000000000000000" pitchFamily="2" charset="2"/>
              <a:buChar char="Ø"/>
            </a:pPr>
            <a:r>
              <a:rPr lang="lt-LT" sz="5200" b="1" kern="100" dirty="0">
                <a:effectLst/>
                <a:ea typeface="Calibri" panose="020F0502020204030204" pitchFamily="34" charset="0"/>
                <a:cs typeface="Times New Roman" panose="02020603050405020304" pitchFamily="18" charset="0"/>
              </a:rPr>
              <a:t>„</a:t>
            </a:r>
            <a:r>
              <a:rPr lang="lt-LT" sz="5200" b="1" kern="100" dirty="0" err="1">
                <a:effectLst/>
                <a:ea typeface="Calibri" panose="020F0502020204030204" pitchFamily="34" charset="0"/>
                <a:cs typeface="Times New Roman" panose="02020603050405020304" pitchFamily="18" charset="0"/>
              </a:rPr>
              <a:t>So</a:t>
            </a:r>
            <a:r>
              <a:rPr lang="lt-LT" sz="5200" b="1" kern="100" dirty="0">
                <a:effectLst/>
                <a:ea typeface="Calibri" panose="020F0502020204030204" pitchFamily="34" charset="0"/>
                <a:cs typeface="Times New Roman" panose="02020603050405020304" pitchFamily="18" charset="0"/>
              </a:rPr>
              <a:t> meilė </a:t>
            </a:r>
            <a:r>
              <a:rPr lang="lt-LT" sz="5200" b="1" kern="100" dirty="0" err="1">
                <a:effectLst/>
                <a:ea typeface="Calibri" panose="020F0502020204030204" pitchFamily="34" charset="0"/>
                <a:cs typeface="Times New Roman" panose="02020603050405020304" pitchFamily="18" charset="0"/>
              </a:rPr>
              <a:t>tievėške</a:t>
            </a:r>
            <a:r>
              <a:rPr lang="lt-LT" sz="5200" b="1" kern="100" dirty="0">
                <a:effectLst/>
                <a:ea typeface="Calibri" panose="020F0502020204030204" pitchFamily="34" charset="0"/>
                <a:cs typeface="Times New Roman" panose="02020603050405020304" pitchFamily="18" charset="0"/>
              </a:rPr>
              <a:t>“.</a:t>
            </a:r>
            <a:r>
              <a:rPr lang="lt-LT" sz="5200" kern="100" dirty="0">
                <a:effectLst/>
                <a:ea typeface="Calibri" panose="020F0502020204030204" pitchFamily="34" charset="0"/>
                <a:cs typeface="Times New Roman" panose="02020603050405020304" pitchFamily="18" charset="0"/>
              </a:rPr>
              <a:t> 2011 m. vykusio respublikinio konkurso visų dalyvių (27) kūryba.</a:t>
            </a:r>
          </a:p>
          <a:p>
            <a:pPr>
              <a:lnSpc>
                <a:spcPct val="120000"/>
              </a:lnSpc>
              <a:spcBef>
                <a:spcPts val="200"/>
              </a:spcBef>
              <a:buFont typeface="Wingdings" panose="05000000000000000000" pitchFamily="2" charset="2"/>
              <a:buChar char="Ø"/>
            </a:pPr>
            <a:r>
              <a:rPr lang="lt-LT" sz="5200" b="1" kern="100" dirty="0">
                <a:effectLst/>
                <a:ea typeface="Calibri" panose="020F0502020204030204" pitchFamily="34" charset="0"/>
                <a:cs typeface="Times New Roman" panose="02020603050405020304" pitchFamily="18" charset="0"/>
              </a:rPr>
              <a:t> Leonas Rimeikis „</a:t>
            </a:r>
            <a:r>
              <a:rPr lang="lt-LT" sz="5200" b="1" kern="100" dirty="0" err="1">
                <a:effectLst/>
                <a:ea typeface="Calibri" panose="020F0502020204030204" pitchFamily="34" charset="0"/>
                <a:cs typeface="Times New Roman" panose="02020603050405020304" pitchFamily="18" charset="0"/>
              </a:rPr>
              <a:t>Skaituom</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žemaitėškā</a:t>
            </a:r>
            <a:r>
              <a:rPr lang="lt-LT" sz="5200" b="1" kern="100" dirty="0">
                <a:effectLst/>
                <a:ea typeface="Calibri" panose="020F0502020204030204" pitchFamily="34" charset="0"/>
                <a:cs typeface="Times New Roman" panose="02020603050405020304" pitchFamily="18" charset="0"/>
              </a:rPr>
              <a:t>“.</a:t>
            </a:r>
            <a:r>
              <a:rPr lang="lt-LT" sz="5200" kern="100" dirty="0">
                <a:ea typeface="Calibri" panose="020F0502020204030204" pitchFamily="34" charset="0"/>
                <a:cs typeface="Times New Roman" panose="02020603050405020304" pitchFamily="18" charset="0"/>
              </a:rPr>
              <a:t> 1984–2007 m. žemaičių kalba sukurtos e</a:t>
            </a:r>
            <a:r>
              <a:rPr lang="lt-LT" sz="5200" kern="100" dirty="0">
                <a:effectLst/>
                <a:ea typeface="Calibri" panose="020F0502020204030204" pitchFamily="34" charset="0"/>
                <a:cs typeface="Times New Roman" panose="02020603050405020304" pitchFamily="18" charset="0"/>
              </a:rPr>
              <a:t>ilės, proza. 2013 m.</a:t>
            </a:r>
          </a:p>
          <a:p>
            <a:pPr>
              <a:lnSpc>
                <a:spcPct val="120000"/>
              </a:lnSpc>
              <a:spcBef>
                <a:spcPts val="200"/>
              </a:spcBef>
              <a:buFont typeface="Wingdings" panose="05000000000000000000" pitchFamily="2" charset="2"/>
              <a:buChar char="Ø"/>
            </a:pP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No</a:t>
            </a:r>
            <a:r>
              <a:rPr lang="lt-LT" sz="5200" b="1" kern="100" dirty="0">
                <a:effectLst/>
                <a:ea typeface="Calibri" panose="020F0502020204030204" pitchFamily="34" charset="0"/>
                <a:cs typeface="Times New Roman" panose="02020603050405020304" pitchFamily="18" charset="0"/>
              </a:rPr>
              <a:t> aukšta </a:t>
            </a:r>
            <a:r>
              <a:rPr lang="lt-LT" sz="5200" b="1" kern="100" dirty="0" err="1">
                <a:effectLst/>
                <a:ea typeface="Calibri" panose="020F0502020204030204" pitchFamily="34" charset="0"/>
                <a:cs typeface="Times New Roman" panose="02020603050405020304" pitchFamily="18" charset="0"/>
              </a:rPr>
              <a:t>kalna</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veizontėis</a:t>
            </a:r>
            <a:r>
              <a:rPr lang="lt-LT" sz="5200" b="1" kern="100" dirty="0">
                <a:effectLst/>
                <a:ea typeface="Calibri" panose="020F0502020204030204" pitchFamily="34" charset="0"/>
                <a:cs typeface="Times New Roman" panose="02020603050405020304" pitchFamily="18" charset="0"/>
              </a:rPr>
              <a:t>“.</a:t>
            </a:r>
            <a:r>
              <a:rPr lang="lt-LT" sz="5200" kern="100" dirty="0">
                <a:effectLst/>
                <a:ea typeface="Calibri" panose="020F0502020204030204" pitchFamily="34" charset="0"/>
                <a:cs typeface="Times New Roman" panose="02020603050405020304" pitchFamily="18" charset="0"/>
              </a:rPr>
              <a:t> Sudarė, iš latvių kalbos vertė E. </a:t>
            </a:r>
            <a:r>
              <a:rPr lang="lt-LT" sz="5200" kern="100" dirty="0" err="1">
                <a:effectLst/>
                <a:ea typeface="Calibri" panose="020F0502020204030204" pitchFamily="34" charset="0"/>
                <a:cs typeface="Times New Roman" panose="02020603050405020304" pitchFamily="18" charset="0"/>
              </a:rPr>
              <a:t>Untulis</a:t>
            </a:r>
            <a:r>
              <a:rPr lang="lt-LT" sz="5200" kern="100" dirty="0">
                <a:effectLst/>
                <a:ea typeface="Calibri" panose="020F0502020204030204" pitchFamily="34" charset="0"/>
                <a:cs typeface="Times New Roman" panose="02020603050405020304" pitchFamily="18" charset="0"/>
              </a:rPr>
              <a:t>. Išleido Skuodo žemaičių draugija, 2021 m. (Paskutinė žemaičių kalbos skaitinių trilogijos knyga. Spausdinama žemaičių ir latvių kūryba. </a:t>
            </a:r>
          </a:p>
          <a:p>
            <a:pPr>
              <a:lnSpc>
                <a:spcPct val="120000"/>
              </a:lnSpc>
              <a:spcBef>
                <a:spcPts val="200"/>
              </a:spcBef>
              <a:buFont typeface="Wingdings" panose="05000000000000000000" pitchFamily="2" charset="2"/>
              <a:buChar char="Ø"/>
            </a:pP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Konkursa</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Koram</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žemaitėškā</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dalīviu</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korības</a:t>
            </a:r>
            <a:r>
              <a:rPr lang="lt-LT" sz="5200" b="1" kern="100" dirty="0">
                <a:effectLst/>
                <a:ea typeface="Calibri" panose="020F0502020204030204" pitchFamily="34" charset="0"/>
                <a:cs typeface="Times New Roman" panose="02020603050405020304" pitchFamily="18" charset="0"/>
              </a:rPr>
              <a:t> </a:t>
            </a:r>
            <a:r>
              <a:rPr lang="lt-LT" sz="5200" b="1" kern="100" dirty="0" err="1">
                <a:effectLst/>
                <a:ea typeface="Calibri" panose="020F0502020204030204" pitchFamily="34" charset="0"/>
                <a:cs typeface="Times New Roman" panose="02020603050405020304" pitchFamily="18" charset="0"/>
              </a:rPr>
              <a:t>rėnktėnė</a:t>
            </a:r>
            <a:r>
              <a:rPr lang="lt-LT" sz="5200" b="1" kern="100" dirty="0">
                <a:effectLst/>
                <a:ea typeface="Calibri" panose="020F0502020204030204" pitchFamily="34" charset="0"/>
                <a:cs typeface="Times New Roman" panose="02020603050405020304" pitchFamily="18" charset="0"/>
              </a:rPr>
              <a:t>“.</a:t>
            </a:r>
            <a:r>
              <a:rPr lang="lt-LT" sz="5200" kern="100" dirty="0">
                <a:effectLst/>
                <a:ea typeface="Calibri" panose="020F0502020204030204" pitchFamily="34" charset="0"/>
                <a:cs typeface="Times New Roman" panose="02020603050405020304" pitchFamily="18" charset="0"/>
              </a:rPr>
              <a:t> Skuodas 2019 m. (</a:t>
            </a:r>
            <a:r>
              <a:rPr lang="lt-LT" sz="5200" kern="100" dirty="0">
                <a:ea typeface="Calibri" panose="020F0502020204030204" pitchFamily="34" charset="0"/>
                <a:cs typeface="Times New Roman" panose="02020603050405020304" pitchFamily="18" charset="0"/>
              </a:rPr>
              <a:t>Šioje knygoje i</a:t>
            </a:r>
            <a:r>
              <a:rPr lang="lt-LT" sz="5200" kern="100" dirty="0">
                <a:effectLst/>
                <a:ea typeface="Calibri" panose="020F0502020204030204" pitchFamily="34" charset="0"/>
                <a:cs typeface="Times New Roman" panose="02020603050405020304" pitchFamily="18" charset="0"/>
              </a:rPr>
              <a:t>šspausdinta  po vieną konkurse „</a:t>
            </a:r>
            <a:r>
              <a:rPr lang="lt-LT" sz="5200" kern="100" dirty="0" err="1">
                <a:effectLst/>
                <a:ea typeface="Calibri" panose="020F0502020204030204" pitchFamily="34" charset="0"/>
                <a:cs typeface="Times New Roman" panose="02020603050405020304" pitchFamily="18" charset="0"/>
              </a:rPr>
              <a:t>Koram</a:t>
            </a:r>
            <a:r>
              <a:rPr lang="lt-LT" sz="5200" kern="100" dirty="0">
                <a:effectLst/>
                <a:ea typeface="Calibri" panose="020F0502020204030204" pitchFamily="34" charset="0"/>
                <a:cs typeface="Times New Roman" panose="02020603050405020304" pitchFamily="18" charset="0"/>
              </a:rPr>
              <a:t> </a:t>
            </a:r>
            <a:r>
              <a:rPr lang="lt-LT" sz="5200" kern="100" dirty="0" err="1">
                <a:effectLst/>
                <a:ea typeface="Calibri" panose="020F0502020204030204" pitchFamily="34" charset="0"/>
                <a:cs typeface="Times New Roman" panose="02020603050405020304" pitchFamily="18" charset="0"/>
              </a:rPr>
              <a:t>žemaitėškā</a:t>
            </a:r>
            <a:r>
              <a:rPr lang="lt-LT" sz="5200" kern="100" dirty="0">
                <a:effectLst/>
                <a:ea typeface="Calibri" panose="020F0502020204030204" pitchFamily="34" charset="0"/>
                <a:cs typeface="Times New Roman" panose="02020603050405020304" pitchFamily="18" charset="0"/>
              </a:rPr>
              <a:t>“ 2019 m. dalyvavusių autorių poezijos ir prozos kūrinį). </a:t>
            </a:r>
          </a:p>
          <a:p>
            <a:pPr>
              <a:lnSpc>
                <a:spcPct val="120000"/>
              </a:lnSpc>
              <a:spcBef>
                <a:spcPts val="200"/>
              </a:spcBef>
              <a:buFont typeface="Wingdings" panose="05000000000000000000" pitchFamily="2" charset="2"/>
              <a:buChar char="Ø"/>
            </a:pPr>
            <a:r>
              <a:rPr lang="lt-LT" sz="5200" dirty="0">
                <a:solidFill>
                  <a:srgbClr val="000000"/>
                </a:solidFill>
                <a:cs typeface="Times New Roman" panose="02020603050405020304" pitchFamily="18" charset="0"/>
              </a:rPr>
              <a:t>„</a:t>
            </a:r>
            <a:r>
              <a:rPr lang="lt-LT" sz="5200" b="1" dirty="0">
                <a:solidFill>
                  <a:srgbClr val="000000"/>
                </a:solidFill>
                <a:cs typeface="Times New Roman" panose="02020603050405020304" pitchFamily="18" charset="0"/>
              </a:rPr>
              <a:t>Blezdingas </a:t>
            </a:r>
            <a:r>
              <a:rPr lang="lt-LT" sz="5200" b="1" dirty="0" err="1">
                <a:solidFill>
                  <a:srgbClr val="000000"/>
                </a:solidFill>
                <a:cs typeface="Times New Roman" panose="02020603050405020304" pitchFamily="18" charset="0"/>
              </a:rPr>
              <a:t>prasklēd</a:t>
            </a:r>
            <a:r>
              <a:rPr lang="lt-LT" sz="5200" b="1" dirty="0">
                <a:solidFill>
                  <a:srgbClr val="000000"/>
                </a:solidFill>
                <a:cs typeface="Times New Roman" panose="02020603050405020304" pitchFamily="18" charset="0"/>
              </a:rPr>
              <a:t> </a:t>
            </a:r>
            <a:r>
              <a:rPr lang="lt-LT" sz="5200" b="1" dirty="0" err="1">
                <a:solidFill>
                  <a:srgbClr val="000000"/>
                </a:solidFill>
                <a:cs typeface="Times New Roman" panose="02020603050405020304" pitchFamily="18" charset="0"/>
              </a:rPr>
              <a:t>žėidus</a:t>
            </a:r>
            <a:r>
              <a:rPr lang="lt-LT" sz="5200" b="1" dirty="0">
                <a:solidFill>
                  <a:srgbClr val="000000"/>
                </a:solidFill>
                <a:cs typeface="Times New Roman" panose="02020603050405020304" pitchFamily="18" charset="0"/>
              </a:rPr>
              <a:t>“. </a:t>
            </a:r>
            <a:r>
              <a:rPr lang="lt-LT" sz="5200" dirty="0">
                <a:solidFill>
                  <a:srgbClr val="000000"/>
                </a:solidFill>
                <a:cs typeface="Times New Roman" panose="02020603050405020304" pitchFamily="18" charset="0"/>
              </a:rPr>
              <a:t>Sudarė </a:t>
            </a:r>
            <a:r>
              <a:rPr lang="lt-LT" sz="5200" dirty="0">
                <a:ea typeface="Calibri" panose="020F0502020204030204" pitchFamily="34" charset="0"/>
                <a:cs typeface="Times New Roman" panose="02020603050405020304" pitchFamily="18" charset="0"/>
              </a:rPr>
              <a:t>E. </a:t>
            </a:r>
            <a:r>
              <a:rPr lang="lt-LT" sz="5200" dirty="0" err="1">
                <a:ea typeface="Calibri" panose="020F0502020204030204" pitchFamily="34" charset="0"/>
                <a:cs typeface="Times New Roman" panose="02020603050405020304" pitchFamily="18" charset="0"/>
              </a:rPr>
              <a:t>Untulis</a:t>
            </a:r>
            <a:r>
              <a:rPr lang="lt-LT" sz="5200" dirty="0">
                <a:ea typeface="Calibri" panose="020F0502020204030204" pitchFamily="34" charset="0"/>
                <a:cs typeface="Times New Roman" panose="02020603050405020304" pitchFamily="18" charset="0"/>
              </a:rPr>
              <a:t>.</a:t>
            </a:r>
            <a:r>
              <a:rPr lang="lt-LT" sz="5200" dirty="0">
                <a:solidFill>
                  <a:srgbClr val="000000"/>
                </a:solidFill>
                <a:cs typeface="Times New Roman" panose="02020603050405020304" pitchFamily="18" charset="0"/>
              </a:rPr>
              <a:t> 2019 m.</a:t>
            </a:r>
            <a:r>
              <a:rPr lang="lt-LT" sz="5200" dirty="0">
                <a:solidFill>
                  <a:schemeClr val="tx1"/>
                </a:solidFill>
                <a:cs typeface="Times New Roman" panose="02020603050405020304" pitchFamily="18" charset="0"/>
              </a:rPr>
              <a:t> </a:t>
            </a:r>
            <a:r>
              <a:rPr lang="lt-LT" sz="5200" dirty="0">
                <a:solidFill>
                  <a:srgbClr val="000000"/>
                </a:solidFill>
              </a:rPr>
              <a:t>Skaitiniai jaunimui nuo 14 iki 29 metų. Viešinama ne tik žemaitiška kūryba, bet ir žinomų latvių autorių kūrinių vertimai į lietuvių kalbą. </a:t>
            </a:r>
            <a:endParaRPr lang="lt-LT" sz="5200" kern="100" dirty="0">
              <a:effectLst/>
              <a:ea typeface="Calibri" panose="020F0502020204030204" pitchFamily="34" charset="0"/>
              <a:cs typeface="Times New Roman" panose="02020603050405020304" pitchFamily="18" charset="0"/>
            </a:endParaRPr>
          </a:p>
          <a:p>
            <a:pPr>
              <a:lnSpc>
                <a:spcPct val="120000"/>
              </a:lnSpc>
              <a:spcBef>
                <a:spcPts val="200"/>
              </a:spcBef>
            </a:pPr>
            <a:r>
              <a:rPr lang="lt-LT" sz="5200" b="1" kern="100" dirty="0">
                <a:effectLst/>
                <a:ea typeface="Calibri" panose="020F0502020204030204" pitchFamily="34" charset="0"/>
                <a:cs typeface="Times New Roman" panose="02020603050405020304" pitchFamily="18" charset="0"/>
              </a:rPr>
              <a:t>BROŠIŪROS</a:t>
            </a:r>
          </a:p>
          <a:p>
            <a:pPr>
              <a:lnSpc>
                <a:spcPct val="120000"/>
              </a:lnSpc>
              <a:spcBef>
                <a:spcPts val="200"/>
              </a:spcBef>
              <a:buFont typeface="Wingdings" panose="05000000000000000000" pitchFamily="2" charset="2"/>
              <a:buChar char="Ø"/>
            </a:pPr>
            <a:r>
              <a:rPr lang="lt-LT" sz="5200" b="1" kern="100" dirty="0">
                <a:effectLst/>
                <a:ea typeface="Calibri" panose="020F0502020204030204" pitchFamily="34" charset="0"/>
                <a:cs typeface="Times New Roman" panose="02020603050405020304" pitchFamily="18" charset="0"/>
              </a:rPr>
              <a:t> „Ta tėvų kalba taip širdžiai miela: kuriame ir skaitome žemaitiškai“.</a:t>
            </a:r>
            <a:r>
              <a:rPr lang="lt-LT" sz="5200" kern="100" dirty="0">
                <a:effectLst/>
                <a:ea typeface="Calibri" panose="020F0502020204030204" pitchFamily="34" charset="0"/>
                <a:cs typeface="Times New Roman" panose="02020603050405020304" pitchFamily="18" charset="0"/>
              </a:rPr>
              <a:t> 2015 m. Brošiūra apie skuodiškių rengiamus  konkursus „</a:t>
            </a:r>
            <a:r>
              <a:rPr lang="lt-LT" sz="5200" kern="100" dirty="0" err="1">
                <a:effectLst/>
                <a:ea typeface="Calibri" panose="020F0502020204030204" pitchFamily="34" charset="0"/>
                <a:cs typeface="Times New Roman" panose="02020603050405020304" pitchFamily="18" charset="0"/>
              </a:rPr>
              <a:t>Skaituom</a:t>
            </a:r>
            <a:r>
              <a:rPr lang="lt-LT" sz="5200" kern="100" dirty="0">
                <a:effectLst/>
                <a:ea typeface="Calibri" panose="020F0502020204030204" pitchFamily="34" charset="0"/>
                <a:cs typeface="Times New Roman" panose="02020603050405020304" pitchFamily="18" charset="0"/>
              </a:rPr>
              <a:t> </a:t>
            </a:r>
            <a:r>
              <a:rPr lang="lt-LT" sz="5200" kern="100" dirty="0" err="1">
                <a:effectLst/>
                <a:ea typeface="Calibri" panose="020F0502020204030204" pitchFamily="34" charset="0"/>
                <a:cs typeface="Times New Roman" panose="02020603050405020304" pitchFamily="18" charset="0"/>
              </a:rPr>
              <a:t>žemaitėškā</a:t>
            </a:r>
            <a:r>
              <a:rPr lang="lt-LT" sz="5200" kern="100" dirty="0">
                <a:effectLst/>
                <a:ea typeface="Calibri" panose="020F0502020204030204" pitchFamily="34" charset="0"/>
                <a:cs typeface="Times New Roman" panose="02020603050405020304" pitchFamily="18" charset="0"/>
              </a:rPr>
              <a:t>“ ir „</a:t>
            </a:r>
            <a:r>
              <a:rPr lang="lt-LT" sz="5200" kern="100" dirty="0" err="1">
                <a:effectLst/>
                <a:ea typeface="Calibri" panose="020F0502020204030204" pitchFamily="34" charset="0"/>
                <a:cs typeface="Times New Roman" panose="02020603050405020304" pitchFamily="18" charset="0"/>
              </a:rPr>
              <a:t>Koram</a:t>
            </a:r>
            <a:r>
              <a:rPr lang="lt-LT" sz="5200" kern="100" dirty="0">
                <a:effectLst/>
                <a:ea typeface="Calibri" panose="020F0502020204030204" pitchFamily="34" charset="0"/>
                <a:cs typeface="Times New Roman" panose="02020603050405020304" pitchFamily="18" charset="0"/>
              </a:rPr>
              <a:t> </a:t>
            </a:r>
            <a:r>
              <a:rPr lang="lt-LT" sz="5200" kern="100" dirty="0" err="1">
                <a:effectLst/>
                <a:ea typeface="Calibri" panose="020F0502020204030204" pitchFamily="34" charset="0"/>
                <a:cs typeface="Times New Roman" panose="02020603050405020304" pitchFamily="18" charset="0"/>
              </a:rPr>
              <a:t>žemaitėškā</a:t>
            </a:r>
            <a:r>
              <a:rPr lang="lt-LT" sz="5200" kern="100" dirty="0">
                <a:effectLst/>
                <a:ea typeface="Calibri" panose="020F0502020204030204" pitchFamily="34" charset="0"/>
                <a:cs typeface="Times New Roman" panose="02020603050405020304" pitchFamily="18" charset="0"/>
              </a:rPr>
              <a:t>“! </a:t>
            </a:r>
          </a:p>
          <a:p>
            <a:pPr>
              <a:lnSpc>
                <a:spcPct val="120000"/>
              </a:lnSpc>
              <a:spcBef>
                <a:spcPts val="200"/>
              </a:spcBef>
              <a:buFont typeface="Wingdings" panose="05000000000000000000" pitchFamily="2" charset="2"/>
              <a:buChar char="Ø"/>
            </a:pPr>
            <a:r>
              <a:rPr lang="lt-LT" sz="5200" b="1" kern="100" dirty="0">
                <a:effectLst/>
                <a:ea typeface="Calibri" panose="020F0502020204030204" pitchFamily="34" charset="0"/>
                <a:cs typeface="Times New Roman" panose="02020603050405020304" pitchFamily="18" charset="0"/>
              </a:rPr>
              <a:t> „Esam ir būsim žemaičiai“. </a:t>
            </a:r>
            <a:r>
              <a:rPr lang="lt-LT" sz="5200" kern="100" dirty="0">
                <a:effectLst/>
                <a:ea typeface="Calibri" panose="020F0502020204030204" pitchFamily="34" charset="0"/>
                <a:cs typeface="Times New Roman" panose="02020603050405020304" pitchFamily="18" charset="0"/>
              </a:rPr>
              <a:t>2015 m. Brošiūra. Skelbiami tekstai apie 2015 m. skuodiškių suorganizuotą renginių ciklą „Kultūrų spiečius“. Leidinio tikslas – supažindinti skaitytojus su Skuodo krašto kalbos, kultūros, tradicijų savitumu. Pasakojama ir apie Skuodo krašte </a:t>
            </a:r>
            <a:r>
              <a:rPr lang="lt-LT" sz="5200" kern="100" dirty="0" err="1">
                <a:effectLst/>
                <a:ea typeface="Calibri" panose="020F0502020204030204" pitchFamily="34" charset="0"/>
                <a:cs typeface="Times New Roman" panose="02020603050405020304" pitchFamily="18" charset="0"/>
              </a:rPr>
              <a:t>žemaitiškumą</a:t>
            </a:r>
            <a:r>
              <a:rPr lang="lt-LT" sz="5200" kern="100" dirty="0">
                <a:effectLst/>
                <a:ea typeface="Calibri" panose="020F0502020204030204" pitchFamily="34" charset="0"/>
                <a:cs typeface="Times New Roman" panose="02020603050405020304" pitchFamily="18" charset="0"/>
              </a:rPr>
              <a:t> puoselėjančias įstaigas ir organizacijas. Skelbiama ir tarmiškai rašančių autorių kūryba. Yra tekstų, parašytų bendrine lietuvių ir žemaičių kalbomis.</a:t>
            </a:r>
          </a:p>
          <a:p>
            <a:pPr>
              <a:lnSpc>
                <a:spcPct val="120000"/>
              </a:lnSpc>
              <a:spcBef>
                <a:spcPts val="200"/>
              </a:spcBef>
              <a:buFont typeface="Wingdings" panose="05000000000000000000" pitchFamily="2" charset="2"/>
              <a:buChar char="Ø"/>
            </a:pPr>
            <a:r>
              <a:rPr lang="lt-LT" sz="5200" b="1" kern="100" dirty="0">
                <a:effectLst/>
                <a:ea typeface="Calibri" panose="020F0502020204030204" pitchFamily="34" charset="0"/>
                <a:cs typeface="Times New Roman" panose="02020603050405020304" pitchFamily="18" charset="0"/>
              </a:rPr>
              <a:t> „Mūsų stiprybė – kalboje ir kultūroje“.</a:t>
            </a:r>
            <a:r>
              <a:rPr lang="lt-LT" sz="5200" kern="100" dirty="0">
                <a:effectLst/>
                <a:ea typeface="Calibri" panose="020F0502020204030204" pitchFamily="34" charset="0"/>
                <a:cs typeface="Times New Roman" panose="02020603050405020304" pitchFamily="18" charset="0"/>
              </a:rPr>
              <a:t> 2017 m. Brošiūra. Išleista 2017 m. bibliotekai įgyvendinant to paties pavadinimą projektą. Rašoma apie Skuodo rajono savivaldybės R. Granausko viešosios bibliotekos veiklas, siekiančiomis saugoti gimtojo krašto tradicijas, kalbą, papročius bei stengiantis šias vertybes perduoti ateinančioms kartoms. Publikuojama ir kelių autorių žemaitiška kūryba.</a:t>
            </a:r>
          </a:p>
          <a:p>
            <a:endParaRPr lang="lt-LT" dirty="0"/>
          </a:p>
        </p:txBody>
      </p:sp>
      <p:sp>
        <p:nvSpPr>
          <p:cNvPr id="4" name="Teksto vietos rezervavimo ženklas 3">
            <a:extLst>
              <a:ext uri="{FF2B5EF4-FFF2-40B4-BE49-F238E27FC236}">
                <a16:creationId xmlns:a16="http://schemas.microsoft.com/office/drawing/2014/main" id="{78654243-1394-5934-1C7F-A9560A2322E4}"/>
              </a:ext>
            </a:extLst>
          </p:cNvPr>
          <p:cNvSpPr>
            <a:spLocks noGrp="1"/>
          </p:cNvSpPr>
          <p:nvPr>
            <p:ph type="body" sz="half" idx="2"/>
          </p:nvPr>
        </p:nvSpPr>
        <p:spPr>
          <a:xfrm>
            <a:off x="457200" y="2492896"/>
            <a:ext cx="3200400" cy="4104456"/>
          </a:xfrm>
        </p:spPr>
        <p:txBody>
          <a:bodyPr/>
          <a:lstStyle/>
          <a:p>
            <a:endParaRPr lang="lt-LT" dirty="0"/>
          </a:p>
        </p:txBody>
      </p:sp>
      <p:pic>
        <p:nvPicPr>
          <p:cNvPr id="6" name="Paveikslėlis 5">
            <a:extLst>
              <a:ext uri="{FF2B5EF4-FFF2-40B4-BE49-F238E27FC236}">
                <a16:creationId xmlns:a16="http://schemas.microsoft.com/office/drawing/2014/main" id="{20A47171-E9F5-C24C-1F65-A0BBDDC12573}"/>
              </a:ext>
            </a:extLst>
          </p:cNvPr>
          <p:cNvPicPr>
            <a:picLocks noChangeAspect="1"/>
          </p:cNvPicPr>
          <p:nvPr/>
        </p:nvPicPr>
        <p:blipFill>
          <a:blip r:embed="rId3"/>
          <a:stretch>
            <a:fillRect/>
          </a:stretch>
        </p:blipFill>
        <p:spPr>
          <a:xfrm>
            <a:off x="431321" y="2420888"/>
            <a:ext cx="3098564" cy="4248472"/>
          </a:xfrm>
          <a:prstGeom prst="rect">
            <a:avLst/>
          </a:prstGeom>
        </p:spPr>
      </p:pic>
    </p:spTree>
    <p:extLst>
      <p:ext uri="{BB962C8B-B14F-4D97-AF65-F5344CB8AC3E}">
        <p14:creationId xmlns:p14="http://schemas.microsoft.com/office/powerpoint/2010/main" val="3867796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AE75295-AB4A-71C3-28CA-48D2F2256751}"/>
              </a:ext>
            </a:extLst>
          </p:cNvPr>
          <p:cNvSpPr>
            <a:spLocks noGrp="1"/>
          </p:cNvSpPr>
          <p:nvPr>
            <p:ph type="title"/>
          </p:nvPr>
        </p:nvSpPr>
        <p:spPr>
          <a:xfrm>
            <a:off x="457200" y="332656"/>
            <a:ext cx="3200400" cy="2736304"/>
          </a:xfrm>
        </p:spPr>
        <p:txBody>
          <a:bodyPr>
            <a:normAutofit/>
          </a:bodyPr>
          <a:lstStyle/>
          <a:p>
            <a:r>
              <a:rPr lang="lt-LT" dirty="0"/>
              <a:t>Naujos žemaitiškai parašytų leidinių formos</a:t>
            </a:r>
            <a:br>
              <a:rPr lang="lt-LT" dirty="0"/>
            </a:br>
            <a:endParaRPr lang="lt-LT" dirty="0"/>
          </a:p>
        </p:txBody>
      </p:sp>
      <p:sp>
        <p:nvSpPr>
          <p:cNvPr id="3" name="Turinio vietos rezervavimo ženklas 2">
            <a:extLst>
              <a:ext uri="{FF2B5EF4-FFF2-40B4-BE49-F238E27FC236}">
                <a16:creationId xmlns:a16="http://schemas.microsoft.com/office/drawing/2014/main" id="{26EDA921-87AE-AF12-549E-73DB0F118C2D}"/>
              </a:ext>
            </a:extLst>
          </p:cNvPr>
          <p:cNvSpPr>
            <a:spLocks noGrp="1"/>
          </p:cNvSpPr>
          <p:nvPr>
            <p:ph idx="1"/>
          </p:nvPr>
        </p:nvSpPr>
        <p:spPr>
          <a:xfrm>
            <a:off x="4439816" y="692696"/>
            <a:ext cx="7488832" cy="5904656"/>
          </a:xfrm>
        </p:spPr>
        <p:txBody>
          <a:bodyPr>
            <a:normAutofit/>
          </a:bodyPr>
          <a:lstStyle/>
          <a:p>
            <a:pPr marL="194310" indent="-285750">
              <a:lnSpc>
                <a:spcPct val="100000"/>
              </a:lnSpc>
              <a:spcBef>
                <a:spcPts val="300"/>
              </a:spcBef>
              <a:spcAft>
                <a:spcPts val="300"/>
              </a:spcAft>
              <a:buFont typeface="Wingdings" panose="05000000000000000000" pitchFamily="2" charset="2"/>
              <a:buChar char="Ø"/>
            </a:pPr>
            <a:r>
              <a:rPr lang="lt-LT" sz="1600" b="1" kern="100" dirty="0">
                <a:solidFill>
                  <a:schemeClr val="tx1"/>
                </a:solidFill>
                <a:ea typeface="Calibri" panose="020F0502020204030204" pitchFamily="34" charset="0"/>
                <a:cs typeface="Times New Roman" panose="02020603050405020304" pitchFamily="18" charset="0"/>
              </a:rPr>
              <a:t>1997–2001 m. išleista garsinė Edvardo Rudžio knyga „</a:t>
            </a:r>
            <a:r>
              <a:rPr lang="lt-LT" sz="1600" b="1" kern="100" dirty="0" err="1">
                <a:solidFill>
                  <a:schemeClr val="tx1"/>
                </a:solidFill>
                <a:ea typeface="Calibri" panose="020F0502020204030204" pitchFamily="34" charset="0"/>
                <a:cs typeface="Times New Roman" panose="02020603050405020304" pitchFamily="18" charset="0"/>
              </a:rPr>
              <a:t>Kuotrė</a:t>
            </a:r>
            <a:r>
              <a:rPr lang="lt-LT" sz="1600" b="1" kern="100" dirty="0">
                <a:solidFill>
                  <a:schemeClr val="tx1"/>
                </a:solidFill>
                <a:ea typeface="Calibri" panose="020F0502020204030204" pitchFamily="34" charset="0"/>
                <a:cs typeface="Times New Roman" panose="02020603050405020304" pitchFamily="18" charset="0"/>
              </a:rPr>
              <a:t>“ </a:t>
            </a:r>
            <a:r>
              <a:rPr lang="lt-LT" sz="1600" kern="100" dirty="0">
                <a:solidFill>
                  <a:schemeClr val="tx1"/>
                </a:solidFill>
                <a:ea typeface="Calibri" panose="020F0502020204030204" pitchFamily="34" charset="0"/>
                <a:cs typeface="Times New Roman" panose="02020603050405020304" pitchFamily="18" charset="0"/>
              </a:rPr>
              <a:t>(plungiškio diktoriaus Sigito Kubiliaus skaitomas kūrinys), kuri skirta Lietuvos aklųjų bibliotekos abonentams. Tai yra pirmoji žemaitiška knyga, prieinama žmonėms su regėjimo sutrikimais. 2014 m. iš garso kasetės ši knyga konvertuota į CD laikmeną MP3 formatu (tiražas – 16 kompaktinių garso diskų).</a:t>
            </a:r>
          </a:p>
          <a:p>
            <a:pPr marL="194310" indent="-285750">
              <a:lnSpc>
                <a:spcPct val="100000"/>
              </a:lnSpc>
              <a:spcBef>
                <a:spcPts val="300"/>
              </a:spcBef>
              <a:spcAft>
                <a:spcPts val="300"/>
              </a:spcAft>
              <a:buFont typeface="Wingdings" panose="05000000000000000000" pitchFamily="2" charset="2"/>
              <a:buChar char="Ø"/>
            </a:pPr>
            <a:r>
              <a:rPr lang="lt-LT" sz="1600" b="1" kern="100" dirty="0">
                <a:solidFill>
                  <a:schemeClr val="tx1"/>
                </a:solidFill>
                <a:effectLst/>
                <a:ea typeface="Calibri" panose="020F0502020204030204" pitchFamily="34" charset="0"/>
                <a:cs typeface="Times New Roman" panose="02020603050405020304" pitchFamily="18" charset="0"/>
              </a:rPr>
              <a:t>Petras Zabitis „</a:t>
            </a:r>
            <a:r>
              <a:rPr lang="lt-LT" sz="1600" b="1" kern="100" dirty="0" err="1">
                <a:solidFill>
                  <a:schemeClr val="tx1"/>
                </a:solidFill>
                <a:effectLst/>
                <a:ea typeface="Calibri" panose="020F0502020204030204" pitchFamily="34" charset="0"/>
                <a:cs typeface="Times New Roman" panose="02020603050405020304" pitchFamily="18" charset="0"/>
              </a:rPr>
              <a:t>Keliuonė</a:t>
            </a:r>
            <a:r>
              <a:rPr lang="lt-LT" sz="1600" b="1" kern="100" dirty="0">
                <a:solidFill>
                  <a:schemeClr val="tx1"/>
                </a:solidFill>
                <a:effectLst/>
                <a:ea typeface="Calibri" panose="020F0502020204030204" pitchFamily="34" charset="0"/>
                <a:cs typeface="Times New Roman" panose="02020603050405020304" pitchFamily="18" charset="0"/>
              </a:rPr>
              <a:t> pas </a:t>
            </a:r>
            <a:r>
              <a:rPr lang="lt-LT" sz="1600" b="1" kern="100" dirty="0" err="1">
                <a:solidFill>
                  <a:schemeClr val="tx1"/>
                </a:solidFill>
                <a:effectLst/>
                <a:ea typeface="Calibri" panose="020F0502020204030204" pitchFamily="34" charset="0"/>
                <a:cs typeface="Times New Roman" panose="02020603050405020304" pitchFamily="18" charset="0"/>
              </a:rPr>
              <a:t>daktara</a:t>
            </a:r>
            <a:r>
              <a:rPr lang="lt-LT" sz="1600" b="1" kern="100" dirty="0">
                <a:solidFill>
                  <a:schemeClr val="tx1"/>
                </a:solidFill>
                <a:effectLst/>
                <a:ea typeface="Calibri" panose="020F0502020204030204" pitchFamily="34" charset="0"/>
                <a:cs typeface="Times New Roman" panose="02020603050405020304" pitchFamily="18" charset="0"/>
              </a:rPr>
              <a:t>“ </a:t>
            </a:r>
            <a:r>
              <a:rPr lang="lt-LT" sz="1600" kern="100" dirty="0">
                <a:solidFill>
                  <a:schemeClr val="tx1"/>
                </a:solidFill>
                <a:effectLst/>
                <a:ea typeface="Calibri" panose="020F0502020204030204" pitchFamily="34" charset="0"/>
                <a:cs typeface="Times New Roman" panose="02020603050405020304" pitchFamily="18" charset="0"/>
              </a:rPr>
              <a:t>(ši </a:t>
            </a:r>
            <a:r>
              <a:rPr lang="lt-LT" sz="1600" dirty="0">
                <a:solidFill>
                  <a:schemeClr val="tx1"/>
                </a:solidFill>
                <a:ea typeface="Calibri" panose="020F0502020204030204" pitchFamily="34" charset="0"/>
                <a:cs typeface="Times New Roman" panose="02020603050405020304" pitchFamily="18" charset="0"/>
              </a:rPr>
              <a:t>regėjimo negalią turinčio autoriaus prozos knyga 1992 m. Vilniuje išleista </a:t>
            </a:r>
            <a:r>
              <a:rPr lang="lt-LT" sz="1600" dirty="0">
                <a:solidFill>
                  <a:schemeClr val="tx1"/>
                </a:solidFill>
                <a:effectLst/>
                <a:ea typeface="Calibri" panose="020F0502020204030204" pitchFamily="34" charset="0"/>
                <a:cs typeface="Times New Roman" panose="02020603050405020304" pitchFamily="18" charset="0"/>
              </a:rPr>
              <a:t>aklųjų raštu).</a:t>
            </a:r>
          </a:p>
          <a:p>
            <a:pPr marL="194310" indent="-285750">
              <a:lnSpc>
                <a:spcPct val="100000"/>
              </a:lnSpc>
              <a:spcBef>
                <a:spcPts val="300"/>
              </a:spcBef>
              <a:spcAft>
                <a:spcPts val="300"/>
              </a:spcAft>
              <a:buFont typeface="Wingdings" panose="05000000000000000000" pitchFamily="2" charset="2"/>
              <a:buChar char="Ø"/>
            </a:pPr>
            <a:r>
              <a:rPr lang="lt-LT" sz="1600" b="1" kern="100" dirty="0">
                <a:solidFill>
                  <a:schemeClr val="tx1"/>
                </a:solidFill>
                <a:effectLst/>
                <a:ea typeface="Calibri" panose="020F0502020204030204" pitchFamily="34" charset="0"/>
                <a:cs typeface="Times New Roman" panose="02020603050405020304" pitchFamily="18" charset="0"/>
              </a:rPr>
              <a:t>Eglė </a:t>
            </a:r>
            <a:r>
              <a:rPr lang="lt-LT" sz="1600" b="1" kern="100" dirty="0" err="1">
                <a:solidFill>
                  <a:schemeClr val="tx1"/>
                </a:solidFill>
                <a:effectLst/>
                <a:ea typeface="Calibri" panose="020F0502020204030204" pitchFamily="34" charset="0"/>
                <a:cs typeface="Times New Roman" panose="02020603050405020304" pitchFamily="18" charset="0"/>
              </a:rPr>
              <a:t>Čėjauskaitė</a:t>
            </a:r>
            <a:r>
              <a:rPr lang="lt-LT" sz="1600" b="1" kern="100" dirty="0">
                <a:solidFill>
                  <a:schemeClr val="tx1"/>
                </a:solidFill>
                <a:effectLst/>
                <a:ea typeface="Calibri" panose="020F0502020204030204" pitchFamily="34" charset="0"/>
                <a:cs typeface="Times New Roman" panose="02020603050405020304" pitchFamily="18" charset="0"/>
              </a:rPr>
              <a:t> </a:t>
            </a:r>
            <a:r>
              <a:rPr lang="lt-LT" sz="1600" b="1" kern="100" dirty="0" err="1">
                <a:solidFill>
                  <a:schemeClr val="tx1"/>
                </a:solidFill>
                <a:effectLst/>
                <a:ea typeface="Calibri" panose="020F0502020204030204" pitchFamily="34" charset="0"/>
                <a:cs typeface="Times New Roman" panose="02020603050405020304" pitchFamily="18" charset="0"/>
              </a:rPr>
              <a:t>Gintalė</a:t>
            </a:r>
            <a:r>
              <a:rPr lang="lt-LT" sz="1600" b="1" kern="100" dirty="0">
                <a:solidFill>
                  <a:schemeClr val="tx1"/>
                </a:solidFill>
                <a:effectLst/>
                <a:ea typeface="Calibri" panose="020F0502020204030204" pitchFamily="34" charset="0"/>
                <a:cs typeface="Times New Roman" panose="02020603050405020304" pitchFamily="18" charset="0"/>
              </a:rPr>
              <a:t>, Viktorija Daujotytė „Žemaitijos balsai ir daiktai: </a:t>
            </a:r>
            <a:r>
              <a:rPr lang="lt-LT" sz="1600" b="1" kern="100" dirty="0">
                <a:solidFill>
                  <a:schemeClr val="tx1"/>
                </a:solidFill>
                <a:ea typeface="Calibri" panose="020F0502020204030204" pitchFamily="34" charset="0"/>
                <a:cs typeface="Times New Roman" panose="02020603050405020304" pitchFamily="18" charset="0"/>
              </a:rPr>
              <a:t>j</a:t>
            </a:r>
            <a:r>
              <a:rPr lang="lt-LT" sz="1600" b="1" i="0" dirty="0">
                <a:solidFill>
                  <a:schemeClr val="tx1"/>
                </a:solidFill>
                <a:effectLst/>
              </a:rPr>
              <a:t>uvelyrika, mažoji </a:t>
            </a:r>
            <a:r>
              <a:rPr lang="lt-LT" sz="1600" b="1" i="0" dirty="0" err="1">
                <a:solidFill>
                  <a:schemeClr val="tx1"/>
                </a:solidFill>
                <a:effectLst/>
              </a:rPr>
              <a:t>plastika,eilėraščiai</a:t>
            </a:r>
            <a:r>
              <a:rPr lang="lt-LT" sz="1600" b="1" i="0" dirty="0">
                <a:solidFill>
                  <a:schemeClr val="tx1"/>
                </a:solidFill>
                <a:effectLst/>
              </a:rPr>
              <a:t>“ </a:t>
            </a:r>
            <a:r>
              <a:rPr lang="lt-LT" sz="1600" i="0" dirty="0">
                <a:solidFill>
                  <a:schemeClr val="tx1"/>
                </a:solidFill>
                <a:effectLst/>
              </a:rPr>
              <a:t>(kartu su CD), 2015 m.</a:t>
            </a:r>
          </a:p>
          <a:p>
            <a:pPr marL="194310" indent="-285750">
              <a:lnSpc>
                <a:spcPct val="100000"/>
              </a:lnSpc>
              <a:spcBef>
                <a:spcPts val="300"/>
              </a:spcBef>
              <a:spcAft>
                <a:spcPts val="300"/>
              </a:spcAft>
              <a:buFont typeface="Wingdings" panose="05000000000000000000" pitchFamily="2" charset="2"/>
              <a:buChar char="Ø"/>
            </a:pPr>
            <a:r>
              <a:rPr lang="lt-LT" sz="1600" b="1" dirty="0" err="1">
                <a:solidFill>
                  <a:schemeClr val="tx1"/>
                </a:solidFill>
                <a:cs typeface="Calibri Light" panose="020F0302020204030204" pitchFamily="34" charset="0"/>
              </a:rPr>
              <a:t>Barnėškienė</a:t>
            </a:r>
            <a:r>
              <a:rPr lang="lt-LT" sz="1600" b="1" dirty="0">
                <a:solidFill>
                  <a:schemeClr val="tx1"/>
                </a:solidFill>
                <a:cs typeface="Calibri Light" panose="020F0302020204030204" pitchFamily="34" charset="0"/>
              </a:rPr>
              <a:t> Rita. </a:t>
            </a:r>
            <a:r>
              <a:rPr lang="lt-LT" sz="1600" dirty="0">
                <a:solidFill>
                  <a:schemeClr val="tx1"/>
                </a:solidFill>
                <a:cs typeface="Calibri Light" panose="020F0302020204030204" pitchFamily="34" charset="0"/>
              </a:rPr>
              <a:t>„Žemaitė </a:t>
            </a:r>
            <a:r>
              <a:rPr lang="lt-LT" sz="1600" dirty="0" err="1">
                <a:solidFill>
                  <a:schemeClr val="tx1"/>
                </a:solidFill>
                <a:cs typeface="Calibri Light" panose="020F0302020204030204" pitchFamily="34" charset="0"/>
              </a:rPr>
              <a:t>gīvenėms</a:t>
            </a:r>
            <a:r>
              <a:rPr lang="lt-LT" sz="1600" dirty="0">
                <a:solidFill>
                  <a:schemeClr val="tx1"/>
                </a:solidFill>
                <a:cs typeface="Calibri Light" panose="020F0302020204030204" pitchFamily="34" charset="0"/>
              </a:rPr>
              <a:t>“ (edukacinis leidinys, Plungė (2022).</a:t>
            </a:r>
          </a:p>
          <a:p>
            <a:pPr marL="194310" indent="-285750">
              <a:lnSpc>
                <a:spcPct val="100000"/>
              </a:lnSpc>
              <a:spcBef>
                <a:spcPts val="300"/>
              </a:spcBef>
              <a:spcAft>
                <a:spcPts val="300"/>
              </a:spcAft>
              <a:buFont typeface="Wingdings" panose="05000000000000000000" pitchFamily="2" charset="2"/>
              <a:buChar char="Ø"/>
            </a:pPr>
            <a:r>
              <a:rPr lang="lt-LT" sz="1600" b="1" kern="100" dirty="0">
                <a:solidFill>
                  <a:schemeClr val="tx1"/>
                </a:solidFill>
                <a:effectLst/>
                <a:ea typeface="Calibri" panose="020F0502020204030204" pitchFamily="34" charset="0"/>
                <a:cs typeface="Times New Roman" panose="02020603050405020304" pitchFamily="18" charset="0"/>
              </a:rPr>
              <a:t>Antuanas de Sent </a:t>
            </a:r>
            <a:r>
              <a:rPr lang="lt-LT" sz="1600" b="1" kern="100" dirty="0" err="1">
                <a:solidFill>
                  <a:schemeClr val="tx1"/>
                </a:solidFill>
                <a:effectLst/>
                <a:ea typeface="Calibri" panose="020F0502020204030204" pitchFamily="34" charset="0"/>
                <a:cs typeface="Times New Roman" panose="02020603050405020304" pitchFamily="18" charset="0"/>
              </a:rPr>
              <a:t>Egziuperi</a:t>
            </a:r>
            <a:r>
              <a:rPr lang="lt-LT" sz="1600" b="1" kern="100" dirty="0">
                <a:solidFill>
                  <a:schemeClr val="tx1"/>
                </a:solidFill>
                <a:effectLst/>
                <a:ea typeface="Calibri" panose="020F0502020204030204" pitchFamily="34" charset="0"/>
                <a:cs typeface="Times New Roman" panose="02020603050405020304" pitchFamily="18" charset="0"/>
              </a:rPr>
              <a:t> „</a:t>
            </a:r>
            <a:r>
              <a:rPr lang="lt-LT" sz="1600" b="1" kern="100" dirty="0" err="1">
                <a:solidFill>
                  <a:schemeClr val="tx1"/>
                </a:solidFill>
                <a:effectLst/>
                <a:ea typeface="Calibri" panose="020F0502020204030204" pitchFamily="34" charset="0"/>
                <a:cs typeface="Times New Roman" panose="02020603050405020304" pitchFamily="18" charset="0"/>
              </a:rPr>
              <a:t>Mažāsis</a:t>
            </a:r>
            <a:r>
              <a:rPr lang="lt-LT" sz="1600" b="1" kern="100" dirty="0">
                <a:solidFill>
                  <a:schemeClr val="tx1"/>
                </a:solidFill>
                <a:effectLst/>
                <a:ea typeface="Calibri" panose="020F0502020204030204" pitchFamily="34" charset="0"/>
                <a:cs typeface="Times New Roman" panose="02020603050405020304" pitchFamily="18" charset="0"/>
              </a:rPr>
              <a:t> </a:t>
            </a:r>
            <a:r>
              <a:rPr lang="lt-LT" sz="1600" b="1" kern="100" dirty="0" err="1">
                <a:solidFill>
                  <a:schemeClr val="tx1"/>
                </a:solidFill>
                <a:effectLst/>
                <a:ea typeface="Calibri" panose="020F0502020204030204" pitchFamily="34" charset="0"/>
                <a:cs typeface="Times New Roman" panose="02020603050405020304" pitchFamily="18" charset="0"/>
              </a:rPr>
              <a:t>princos</a:t>
            </a:r>
            <a:r>
              <a:rPr lang="lt-LT" sz="1600" b="1" kern="100" dirty="0">
                <a:solidFill>
                  <a:schemeClr val="tx1"/>
                </a:solidFill>
                <a:effectLst/>
                <a:ea typeface="Calibri" panose="020F0502020204030204" pitchFamily="34" charset="0"/>
                <a:cs typeface="Times New Roman" panose="02020603050405020304" pitchFamily="18" charset="0"/>
              </a:rPr>
              <a:t>“ </a:t>
            </a:r>
            <a:r>
              <a:rPr lang="lt-LT" sz="1600" kern="100" dirty="0">
                <a:solidFill>
                  <a:schemeClr val="tx1"/>
                </a:solidFill>
                <a:effectLst/>
                <a:ea typeface="Calibri" panose="020F0502020204030204" pitchFamily="34" charset="0"/>
                <a:cs typeface="Times New Roman" panose="02020603050405020304" pitchFamily="18" charset="0"/>
              </a:rPr>
              <a:t>– knyga kartu su internetiniu leidiniu. Vertėjas Juozas </a:t>
            </a:r>
            <a:r>
              <a:rPr lang="lt-LT" sz="1600" kern="100" dirty="0" err="1">
                <a:solidFill>
                  <a:schemeClr val="tx1"/>
                </a:solidFill>
                <a:effectLst/>
                <a:ea typeface="Calibri" panose="020F0502020204030204" pitchFamily="34" charset="0"/>
                <a:cs typeface="Times New Roman" panose="02020603050405020304" pitchFamily="18" charset="0"/>
              </a:rPr>
              <a:t>pabrėža</a:t>
            </a:r>
            <a:r>
              <a:rPr lang="lt-LT" sz="1600" kern="100" dirty="0">
                <a:solidFill>
                  <a:schemeClr val="tx1"/>
                </a:solidFill>
                <a:effectLst/>
                <a:ea typeface="Calibri" panose="020F0502020204030204" pitchFamily="34" charset="0"/>
                <a:cs typeface="Times New Roman" panose="02020603050405020304" pitchFamily="18" charset="0"/>
              </a:rPr>
              <a:t>. Pirmoji verstinė knyga į žemaičių kalbą (versta iš lietuviško leidinio).</a:t>
            </a:r>
          </a:p>
          <a:p>
            <a:pPr marL="194310" indent="-285750">
              <a:lnSpc>
                <a:spcPct val="100000"/>
              </a:lnSpc>
              <a:spcBef>
                <a:spcPts val="300"/>
              </a:spcBef>
              <a:spcAft>
                <a:spcPts val="300"/>
              </a:spcAft>
              <a:buFont typeface="Wingdings" panose="05000000000000000000" pitchFamily="2" charset="2"/>
              <a:buChar char="Ø"/>
            </a:pPr>
            <a:r>
              <a:rPr lang="lt-LT" sz="1600" kern="100" dirty="0">
                <a:solidFill>
                  <a:schemeClr val="tx1"/>
                </a:solidFill>
                <a:ea typeface="Calibri" panose="020F0502020204030204" pitchFamily="34" charset="0"/>
                <a:cs typeface="Times New Roman" panose="02020603050405020304" pitchFamily="18" charset="0"/>
              </a:rPr>
              <a:t>Pagal žemaičių knygose paskelbtus kūrinius rašomos dainos, kuriami spektakliai, kūrinių citatos papuošia skulptorių kuriamus paminklus, </a:t>
            </a:r>
            <a:r>
              <a:rPr lang="lt-LT" sz="1600" kern="100" dirty="0" err="1">
                <a:solidFill>
                  <a:schemeClr val="tx1"/>
                </a:solidFill>
                <a:ea typeface="Calibri" panose="020F0502020204030204" pitchFamily="34" charset="0"/>
                <a:cs typeface="Times New Roman" panose="02020603050405020304" pitchFamily="18" charset="0"/>
              </a:rPr>
              <a:t>plaketes</a:t>
            </a:r>
            <a:r>
              <a:rPr lang="lt-LT" sz="1600" kern="100" dirty="0">
                <a:solidFill>
                  <a:schemeClr val="tx1"/>
                </a:solidFill>
                <a:ea typeface="Calibri" panose="020F0502020204030204" pitchFamily="34" charset="0"/>
                <a:cs typeface="Times New Roman" panose="02020603050405020304" pitchFamily="18" charset="0"/>
              </a:rPr>
              <a:t>, kt. („</a:t>
            </a:r>
            <a:r>
              <a:rPr lang="lt-LT" sz="1600" kern="100" dirty="0" err="1">
                <a:solidFill>
                  <a:schemeClr val="tx1"/>
                </a:solidFill>
                <a:ea typeface="Calibri" panose="020F0502020204030204" pitchFamily="34" charset="0"/>
                <a:cs typeface="Times New Roman" panose="02020603050405020304" pitchFamily="18" charset="0"/>
              </a:rPr>
              <a:t>Žemaitėškė</a:t>
            </a:r>
            <a:r>
              <a:rPr lang="lt-LT" sz="1600" kern="100" dirty="0">
                <a:solidFill>
                  <a:schemeClr val="tx1"/>
                </a:solidFill>
                <a:ea typeface="Calibri" panose="020F0502020204030204" pitchFamily="34" charset="0"/>
                <a:cs typeface="Times New Roman" panose="02020603050405020304" pitchFamily="18" charset="0"/>
              </a:rPr>
              <a:t> </a:t>
            </a:r>
            <a:r>
              <a:rPr lang="lt-LT" sz="1600" kern="100" dirty="0" err="1">
                <a:solidFill>
                  <a:schemeClr val="tx1"/>
                </a:solidFill>
                <a:ea typeface="Calibri" panose="020F0502020204030204" pitchFamily="34" charset="0"/>
                <a:cs typeface="Times New Roman" panose="02020603050405020304" pitchFamily="18" charset="0"/>
              </a:rPr>
              <a:t>žuodē</a:t>
            </a:r>
            <a:r>
              <a:rPr lang="lt-LT" sz="1600" kern="100" dirty="0">
                <a:solidFill>
                  <a:schemeClr val="tx1"/>
                </a:solidFill>
                <a:ea typeface="Calibri" panose="020F0502020204030204" pitchFamily="34" charset="0"/>
                <a:cs typeface="Times New Roman" panose="02020603050405020304" pitchFamily="18" charset="0"/>
              </a:rPr>
              <a:t> </a:t>
            </a:r>
            <a:r>
              <a:rPr lang="lt-LT" sz="1600" kern="100" dirty="0" err="1">
                <a:solidFill>
                  <a:schemeClr val="tx1"/>
                </a:solidFill>
                <a:ea typeface="Calibri" panose="020F0502020204030204" pitchFamily="34" charset="0"/>
                <a:cs typeface="Times New Roman" panose="02020603050405020304" pitchFamily="18" charset="0"/>
              </a:rPr>
              <a:t>paukštelēs</a:t>
            </a:r>
            <a:r>
              <a:rPr lang="lt-LT" sz="1600" kern="100" dirty="0">
                <a:solidFill>
                  <a:schemeClr val="tx1"/>
                </a:solidFill>
                <a:ea typeface="Calibri" panose="020F0502020204030204" pitchFamily="34" charset="0"/>
                <a:cs typeface="Times New Roman" panose="02020603050405020304" pitchFamily="18" charset="0"/>
              </a:rPr>
              <a:t> </a:t>
            </a:r>
            <a:r>
              <a:rPr lang="lt-LT" sz="1600" kern="100" dirty="0" err="1">
                <a:solidFill>
                  <a:schemeClr val="tx1"/>
                </a:solidFill>
                <a:ea typeface="Calibri" panose="020F0502020204030204" pitchFamily="34" charset="0"/>
                <a:cs typeface="Times New Roman" panose="02020603050405020304" pitchFamily="18" charset="0"/>
              </a:rPr>
              <a:t>čiolb</a:t>
            </a:r>
            <a:r>
              <a:rPr lang="lt-LT" sz="1600" kern="100" dirty="0">
                <a:solidFill>
                  <a:schemeClr val="tx1"/>
                </a:solidFill>
                <a:ea typeface="Calibri" panose="020F0502020204030204" pitchFamily="34" charset="0"/>
                <a:cs typeface="Times New Roman" panose="02020603050405020304" pitchFamily="18" charset="0"/>
              </a:rPr>
              <a:t>“ – pagal kūrinius, paskelbtus „Sava </a:t>
            </a:r>
            <a:r>
              <a:rPr lang="lt-LT" sz="1600" kern="100" dirty="0" err="1">
                <a:solidFill>
                  <a:schemeClr val="tx1"/>
                </a:solidFill>
                <a:ea typeface="Calibri" panose="020F0502020204030204" pitchFamily="34" charset="0"/>
                <a:cs typeface="Times New Roman" panose="02020603050405020304" pitchFamily="18" charset="0"/>
              </a:rPr>
              <a:t>muotinu</a:t>
            </a:r>
            <a:r>
              <a:rPr lang="lt-LT" sz="1600" kern="100" dirty="0">
                <a:solidFill>
                  <a:schemeClr val="tx1"/>
                </a:solidFill>
                <a:ea typeface="Calibri" panose="020F0502020204030204" pitchFamily="34" charset="0"/>
                <a:cs typeface="Times New Roman" panose="02020603050405020304" pitchFamily="18" charset="0"/>
              </a:rPr>
              <a:t> </a:t>
            </a:r>
            <a:r>
              <a:rPr lang="lt-LT" sz="1600" kern="100" dirty="0" err="1">
                <a:solidFill>
                  <a:schemeClr val="tx1"/>
                </a:solidFill>
                <a:ea typeface="Calibri" panose="020F0502020204030204" pitchFamily="34" charset="0"/>
                <a:cs typeface="Times New Roman" panose="02020603050405020304" pitchFamily="18" charset="0"/>
              </a:rPr>
              <a:t>kalbo</a:t>
            </a:r>
            <a:r>
              <a:rPr lang="lt-LT" sz="1600" kern="100" dirty="0">
                <a:solidFill>
                  <a:schemeClr val="tx1"/>
                </a:solidFill>
                <a:ea typeface="Calibri" panose="020F0502020204030204" pitchFamily="34" charset="0"/>
                <a:cs typeface="Times New Roman" panose="02020603050405020304" pitchFamily="18" charset="0"/>
              </a:rPr>
              <a:t>“.</a:t>
            </a:r>
          </a:p>
          <a:p>
            <a:pPr marL="194310" indent="-285750">
              <a:lnSpc>
                <a:spcPct val="100000"/>
              </a:lnSpc>
              <a:spcBef>
                <a:spcPts val="300"/>
              </a:spcBef>
              <a:spcAft>
                <a:spcPts val="300"/>
              </a:spcAft>
              <a:buFont typeface="Wingdings" panose="05000000000000000000" pitchFamily="2" charset="2"/>
              <a:buChar char="Ø"/>
            </a:pPr>
            <a:endParaRPr lang="lt-LT" sz="1600" kern="100" dirty="0">
              <a:solidFill>
                <a:schemeClr val="tx1"/>
              </a:solidFill>
              <a:cs typeface="Times New Roman" panose="02020603050405020304" pitchFamily="18" charset="0"/>
            </a:endParaRPr>
          </a:p>
          <a:p>
            <a:pPr marL="0" indent="0">
              <a:lnSpc>
                <a:spcPct val="100000"/>
              </a:lnSpc>
              <a:spcBef>
                <a:spcPts val="300"/>
              </a:spcBef>
              <a:spcAft>
                <a:spcPts val="300"/>
              </a:spcAft>
              <a:buNone/>
            </a:pPr>
            <a:r>
              <a:rPr lang="lt-LT" sz="1400" i="1" kern="100" dirty="0">
                <a:solidFill>
                  <a:schemeClr val="tx1"/>
                </a:solidFill>
                <a:cs typeface="Times New Roman" panose="02020603050405020304" pitchFamily="18" charset="0"/>
              </a:rPr>
              <a:t>Nuotraukoje – po Lietuvos nepriklausomybės atkūrimo pirmosios žemaičių kalba išleistos ir regėjimo negalią turintiems žmonėms į garso juostą įrašytos knygos – </a:t>
            </a:r>
            <a:r>
              <a:rPr lang="lt-LT" sz="1400" i="1" kern="100" dirty="0" err="1">
                <a:solidFill>
                  <a:schemeClr val="tx1"/>
                </a:solidFill>
                <a:cs typeface="Times New Roman" panose="02020603050405020304" pitchFamily="18" charset="0"/>
              </a:rPr>
              <a:t>Edvardžio</a:t>
            </a:r>
            <a:r>
              <a:rPr lang="lt-LT" sz="1400" i="1" kern="100" dirty="0">
                <a:solidFill>
                  <a:schemeClr val="tx1"/>
                </a:solidFill>
                <a:cs typeface="Times New Roman" panose="02020603050405020304" pitchFamily="18" charset="0"/>
              </a:rPr>
              <a:t> Rudžio „</a:t>
            </a:r>
            <a:r>
              <a:rPr lang="lt-LT" sz="1400" i="1" kern="100" dirty="0" err="1">
                <a:solidFill>
                  <a:schemeClr val="tx1"/>
                </a:solidFill>
                <a:cs typeface="Times New Roman" panose="02020603050405020304" pitchFamily="18" charset="0"/>
              </a:rPr>
              <a:t>Kuotrė</a:t>
            </a:r>
            <a:r>
              <a:rPr lang="lt-LT" sz="1400" i="1" kern="100" dirty="0">
                <a:solidFill>
                  <a:schemeClr val="tx1"/>
                </a:solidFill>
                <a:cs typeface="Times New Roman" panose="02020603050405020304" pitchFamily="18" charset="0"/>
              </a:rPr>
              <a:t>“ viršelis</a:t>
            </a:r>
            <a:endParaRPr lang="lt-LT" sz="1400" i="1" dirty="0">
              <a:solidFill>
                <a:schemeClr val="tx1"/>
              </a:solidFill>
              <a:cs typeface="Calibri Light" panose="020F0302020204030204" pitchFamily="34" charset="0"/>
            </a:endParaRPr>
          </a:p>
          <a:p>
            <a:pPr>
              <a:lnSpc>
                <a:spcPct val="107000"/>
              </a:lnSpc>
              <a:spcAft>
                <a:spcPts val="800"/>
              </a:spcAft>
            </a:pPr>
            <a:endParaRPr lang="lt-LT"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
        <p:nvSpPr>
          <p:cNvPr id="4" name="Teksto vietos rezervavimo ženklas 3">
            <a:extLst>
              <a:ext uri="{FF2B5EF4-FFF2-40B4-BE49-F238E27FC236}">
                <a16:creationId xmlns:a16="http://schemas.microsoft.com/office/drawing/2014/main" id="{2CAEBE85-873B-96A9-5E68-442F1A4ADDE7}"/>
              </a:ext>
            </a:extLst>
          </p:cNvPr>
          <p:cNvSpPr>
            <a:spLocks noGrp="1"/>
          </p:cNvSpPr>
          <p:nvPr>
            <p:ph type="body" sz="half" idx="2"/>
          </p:nvPr>
        </p:nvSpPr>
        <p:spPr/>
        <p:txBody>
          <a:bodyPr/>
          <a:lstStyle/>
          <a:p>
            <a:endParaRPr lang="lt-LT" dirty="0"/>
          </a:p>
        </p:txBody>
      </p:sp>
      <p:pic>
        <p:nvPicPr>
          <p:cNvPr id="8" name="Paveikslėlis 7">
            <a:extLst>
              <a:ext uri="{FF2B5EF4-FFF2-40B4-BE49-F238E27FC236}">
                <a16:creationId xmlns:a16="http://schemas.microsoft.com/office/drawing/2014/main" id="{B34796FA-F19B-05ED-9B24-58AE63094720}"/>
              </a:ext>
            </a:extLst>
          </p:cNvPr>
          <p:cNvPicPr>
            <a:picLocks noChangeAspect="1"/>
          </p:cNvPicPr>
          <p:nvPr/>
        </p:nvPicPr>
        <p:blipFill>
          <a:blip r:embed="rId2"/>
          <a:stretch>
            <a:fillRect/>
          </a:stretch>
        </p:blipFill>
        <p:spPr>
          <a:xfrm>
            <a:off x="457200" y="2857706"/>
            <a:ext cx="2209800" cy="3175000"/>
          </a:xfrm>
          <a:prstGeom prst="rect">
            <a:avLst/>
          </a:prstGeom>
        </p:spPr>
      </p:pic>
    </p:spTree>
    <p:extLst>
      <p:ext uri="{BB962C8B-B14F-4D97-AF65-F5344CB8AC3E}">
        <p14:creationId xmlns:p14="http://schemas.microsoft.com/office/powerpoint/2010/main" val="3958319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973E742-23A5-3E8B-1B08-052058E98F99}"/>
              </a:ext>
            </a:extLst>
          </p:cNvPr>
          <p:cNvSpPr>
            <a:spLocks noGrp="1"/>
          </p:cNvSpPr>
          <p:nvPr>
            <p:ph type="title"/>
          </p:nvPr>
        </p:nvSpPr>
        <p:spPr>
          <a:xfrm>
            <a:off x="457200" y="188640"/>
            <a:ext cx="3200400" cy="3240360"/>
          </a:xfrm>
        </p:spPr>
        <p:txBody>
          <a:bodyPr>
            <a:normAutofit fontScale="90000"/>
          </a:bodyPr>
          <a:lstStyle/>
          <a:p>
            <a:br>
              <a:rPr lang="lt-LT" sz="2700" kern="100" dirty="0">
                <a:effectLst/>
                <a:latin typeface="Calibri" panose="020F0502020204030204" pitchFamily="34" charset="0"/>
                <a:ea typeface="Calibri" panose="020F0502020204030204" pitchFamily="34" charset="0"/>
                <a:cs typeface="Times New Roman" panose="02020603050405020304" pitchFamily="18" charset="0"/>
              </a:rPr>
            </a:br>
            <a:br>
              <a:rPr lang="lt-LT" sz="2700" kern="100" dirty="0">
                <a:effectLst/>
                <a:latin typeface="Calibri" panose="020F0502020204030204" pitchFamily="34" charset="0"/>
                <a:ea typeface="Calibri" panose="020F0502020204030204" pitchFamily="34" charset="0"/>
                <a:cs typeface="Times New Roman" panose="02020603050405020304" pitchFamily="18" charset="0"/>
              </a:rPr>
            </a:br>
            <a:br>
              <a:rPr lang="lt-LT" sz="2700" kern="100" dirty="0">
                <a:effectLst/>
                <a:ea typeface="Calibri" panose="020F0502020204030204" pitchFamily="34" charset="0"/>
                <a:cs typeface="Times New Roman" panose="02020603050405020304" pitchFamily="18" charset="0"/>
              </a:rPr>
            </a:br>
            <a:br>
              <a:rPr lang="lt-LT" sz="2700" kern="100" dirty="0">
                <a:effectLst/>
                <a:ea typeface="Calibri" panose="020F0502020204030204" pitchFamily="34" charset="0"/>
                <a:cs typeface="Times New Roman" panose="02020603050405020304" pitchFamily="18" charset="0"/>
              </a:rPr>
            </a:br>
            <a:r>
              <a:rPr lang="lt-LT" sz="2700" kern="100" dirty="0">
                <a:effectLst/>
                <a:ea typeface="Calibri" panose="020F0502020204030204" pitchFamily="34" charset="0"/>
                <a:cs typeface="Times New Roman" panose="02020603050405020304" pitchFamily="18" charset="0"/>
              </a:rPr>
              <a:t>Mokomosios knygų serijos „Lietuvių kalbos tarmės mokyklai“ leidiniai (daugelis jų išleista kartu su kompaktinėmis plokštelėmis)</a:t>
            </a:r>
            <a:br>
              <a:rPr lang="lt-LT" sz="2700" kern="100" dirty="0">
                <a:effectLst/>
                <a:ea typeface="Calibri" panose="020F0502020204030204" pitchFamily="34" charset="0"/>
                <a:cs typeface="Times New Roman" panose="02020603050405020304" pitchFamily="18" charset="0"/>
              </a:rPr>
            </a:br>
            <a:br>
              <a:rPr lang="lt-LT" sz="3600" kern="100" dirty="0">
                <a:effectLst/>
                <a:ea typeface="Calibri" panose="020F0502020204030204" pitchFamily="34" charset="0"/>
                <a:cs typeface="Times New Roman" panose="02020603050405020304" pitchFamily="18" charset="0"/>
              </a:rPr>
            </a:br>
            <a:endParaRPr lang="lt-LT" dirty="0"/>
          </a:p>
        </p:txBody>
      </p:sp>
      <p:sp>
        <p:nvSpPr>
          <p:cNvPr id="3" name="Turinio vietos rezervavimo ženklas 2">
            <a:extLst>
              <a:ext uri="{FF2B5EF4-FFF2-40B4-BE49-F238E27FC236}">
                <a16:creationId xmlns:a16="http://schemas.microsoft.com/office/drawing/2014/main" id="{D95C6F4C-D835-F2C1-F4E5-E5CF2FDA27C1}"/>
              </a:ext>
            </a:extLst>
          </p:cNvPr>
          <p:cNvSpPr>
            <a:spLocks noGrp="1"/>
          </p:cNvSpPr>
          <p:nvPr>
            <p:ph idx="1"/>
          </p:nvPr>
        </p:nvSpPr>
        <p:spPr>
          <a:xfrm>
            <a:off x="4800600" y="188640"/>
            <a:ext cx="6492240" cy="5800680"/>
          </a:xfrm>
        </p:spPr>
        <p:txBody>
          <a:bodyPr>
            <a:normAutofit/>
          </a:bodyPr>
          <a:lstStyle/>
          <a:p>
            <a:pPr>
              <a:lnSpc>
                <a:spcPct val="107000"/>
              </a:lnSpc>
              <a:spcAft>
                <a:spcPts val="800"/>
              </a:spcAft>
            </a:pP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lt-L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Font typeface="Wingdings" panose="05000000000000000000" pitchFamily="2" charset="2"/>
              <a:buChar char="Ø"/>
            </a:pP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„Šiaurės žemaičiai kretingiškiai“</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Sudarė Jūratė Lubienė, Asta </a:t>
            </a:r>
            <a:r>
              <a:rPr lang="lt-LT" sz="1600" kern="100" dirty="0" err="1">
                <a:effectLst/>
                <a:latin typeface="Calibri" panose="020F0502020204030204" pitchFamily="34" charset="0"/>
                <a:ea typeface="Calibri" panose="020F0502020204030204" pitchFamily="34" charset="0"/>
                <a:cs typeface="Times New Roman" panose="02020603050405020304" pitchFamily="18" charset="0"/>
              </a:rPr>
              <a:t>Leskauskaitė</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Vilnius: Lietuvių kalbos institutas, 2020 m. </a:t>
            </a:r>
          </a:p>
          <a:p>
            <a:pPr>
              <a:lnSpc>
                <a:spcPct val="107000"/>
              </a:lnSpc>
              <a:spcAft>
                <a:spcPts val="800"/>
              </a:spcAft>
              <a:buFont typeface="Wingdings" panose="05000000000000000000" pitchFamily="2" charset="2"/>
              <a:buChar char="Ø"/>
            </a:pP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„Šiaurės žemaičiai kretingiškiai“</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 Vilnius: Lietuvių kalbos institutas, 2020 m. </a:t>
            </a:r>
          </a:p>
          <a:p>
            <a:pPr>
              <a:lnSpc>
                <a:spcPct val="107000"/>
              </a:lnSpc>
              <a:spcAft>
                <a:spcPts val="800"/>
              </a:spcAft>
              <a:buFont typeface="Wingdings" panose="05000000000000000000" pitchFamily="2" charset="2"/>
              <a:buChar char="Ø"/>
            </a:pP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Gintarė </a:t>
            </a:r>
            <a:r>
              <a:rPr lang="lt-LT" sz="1600" b="1" kern="100" dirty="0" err="1">
                <a:effectLst/>
                <a:latin typeface="Calibri" panose="020F0502020204030204" pitchFamily="34" charset="0"/>
                <a:ea typeface="Calibri" panose="020F0502020204030204" pitchFamily="34" charset="0"/>
                <a:cs typeface="Times New Roman" panose="02020603050405020304" pitchFamily="18" charset="0"/>
              </a:rPr>
              <a:t>Judženytė</a:t>
            </a: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 „Pietų žemaičiai raseiniškiai“</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Vilnius: Lietuvių kalbos institutas, 2020 m.  </a:t>
            </a:r>
          </a:p>
          <a:p>
            <a:pPr>
              <a:lnSpc>
                <a:spcPct val="107000"/>
              </a:lnSpc>
              <a:spcAft>
                <a:spcPts val="800"/>
              </a:spcAft>
              <a:buFont typeface="Wingdings" panose="05000000000000000000" pitchFamily="2" charset="2"/>
              <a:buChar char="Ø"/>
            </a:pP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„Pietų žemaičiai raseiniškiai“.</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Sudarė Gintarė </a:t>
            </a:r>
            <a:r>
              <a:rPr lang="lt-LT" sz="1600" kern="100" dirty="0" err="1">
                <a:effectLst/>
                <a:latin typeface="Calibri" panose="020F0502020204030204" pitchFamily="34" charset="0"/>
                <a:ea typeface="Calibri" panose="020F0502020204030204" pitchFamily="34" charset="0"/>
                <a:cs typeface="Times New Roman" panose="02020603050405020304" pitchFamily="18" charset="0"/>
              </a:rPr>
              <a:t>Judžentytė</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-Šinkūnienė, Vida </a:t>
            </a:r>
            <a:r>
              <a:rPr lang="lt-LT" sz="1600" kern="100" dirty="0" err="1">
                <a:effectLst/>
                <a:latin typeface="Calibri" panose="020F0502020204030204" pitchFamily="34" charset="0"/>
                <a:ea typeface="Calibri" panose="020F0502020204030204" pitchFamily="34" charset="0"/>
                <a:cs typeface="Times New Roman" panose="02020603050405020304" pitchFamily="18" charset="0"/>
              </a:rPr>
              <a:t>Marcišauskaitė</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Vilnius: Lietuvių kalbos institutas,</a:t>
            </a: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2020 m. </a:t>
            </a:r>
          </a:p>
          <a:p>
            <a:pPr>
              <a:lnSpc>
                <a:spcPct val="107000"/>
              </a:lnSpc>
              <a:spcAft>
                <a:spcPts val="800"/>
              </a:spcAft>
              <a:buFont typeface="Wingdings" panose="05000000000000000000" pitchFamily="2" charset="2"/>
              <a:buChar char="Ø"/>
            </a:pP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„Pietų žemaičiai varniškiai“</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Sudarė Gintarė </a:t>
            </a:r>
            <a:r>
              <a:rPr lang="lt-LT" sz="1600" kern="100" dirty="0" err="1">
                <a:effectLst/>
                <a:latin typeface="Calibri" panose="020F0502020204030204" pitchFamily="34" charset="0"/>
                <a:ea typeface="Calibri" panose="020F0502020204030204" pitchFamily="34" charset="0"/>
                <a:cs typeface="Times New Roman" panose="02020603050405020304" pitchFamily="18" charset="0"/>
              </a:rPr>
              <a:t>Judžentytė</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Vida </a:t>
            </a:r>
            <a:r>
              <a:rPr lang="lt-LT" sz="1600" kern="100" dirty="0" err="1">
                <a:effectLst/>
                <a:latin typeface="Calibri" panose="020F0502020204030204" pitchFamily="34" charset="0"/>
                <a:ea typeface="Calibri" panose="020F0502020204030204" pitchFamily="34" charset="0"/>
                <a:cs typeface="Times New Roman" panose="02020603050405020304" pitchFamily="18" charset="0"/>
              </a:rPr>
              <a:t>Marcišauskaitė</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Vilnius: Lietuvių kalbos institutas, 2017 m.  </a:t>
            </a:r>
          </a:p>
          <a:p>
            <a:pPr>
              <a:lnSpc>
                <a:spcPct val="107000"/>
              </a:lnSpc>
              <a:spcAft>
                <a:spcPts val="800"/>
              </a:spcAft>
              <a:buFont typeface="Wingdings" panose="05000000000000000000" pitchFamily="2" charset="2"/>
              <a:buChar char="Ø"/>
            </a:pP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„Šiaurės žemaičiai telšiškiai“</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Sudarė Juozas Pabrėža, Vida </a:t>
            </a:r>
            <a:r>
              <a:rPr lang="lt-LT" sz="1600" kern="100" dirty="0" err="1">
                <a:effectLst/>
                <a:latin typeface="Calibri" panose="020F0502020204030204" pitchFamily="34" charset="0"/>
                <a:ea typeface="Calibri" panose="020F0502020204030204" pitchFamily="34" charset="0"/>
                <a:cs typeface="Times New Roman" panose="02020603050405020304" pitchFamily="18" charset="0"/>
              </a:rPr>
              <a:t>Marcišauskaitė</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ir Asta </a:t>
            </a:r>
            <a:r>
              <a:rPr lang="lt-LT" sz="1600" kern="100" dirty="0" err="1">
                <a:effectLst/>
                <a:latin typeface="Calibri" panose="020F0502020204030204" pitchFamily="34" charset="0"/>
                <a:ea typeface="Calibri" panose="020F0502020204030204" pitchFamily="34" charset="0"/>
                <a:cs typeface="Times New Roman" panose="02020603050405020304" pitchFamily="18" charset="0"/>
              </a:rPr>
              <a:t>Leskauskaitė</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Vilnius:  Lietuvių kalbos institutas, 2013 m. </a:t>
            </a:r>
          </a:p>
          <a:p>
            <a:pPr>
              <a:lnSpc>
                <a:spcPct val="107000"/>
              </a:lnSpc>
              <a:spcAft>
                <a:spcPts val="800"/>
              </a:spcAft>
              <a:buFont typeface="Wingdings" panose="05000000000000000000" pitchFamily="2" charset="2"/>
              <a:buChar char="Ø"/>
            </a:pP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„Vakarų žemaičiai“</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Sudarė Jonas </a:t>
            </a:r>
            <a:r>
              <a:rPr lang="lt-LT" sz="1600" kern="100" dirty="0" err="1">
                <a:effectLst/>
                <a:latin typeface="Calibri" panose="020F0502020204030204" pitchFamily="34" charset="0"/>
                <a:ea typeface="Calibri" panose="020F0502020204030204" pitchFamily="34" charset="0"/>
                <a:cs typeface="Times New Roman" panose="02020603050405020304" pitchFamily="18" charset="0"/>
              </a:rPr>
              <a:t>Bukantis</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Asta </a:t>
            </a:r>
            <a:r>
              <a:rPr lang="lt-LT" sz="1600" kern="100" dirty="0" err="1">
                <a:effectLst/>
                <a:latin typeface="Calibri" panose="020F0502020204030204" pitchFamily="34" charset="0"/>
                <a:ea typeface="Calibri" panose="020F0502020204030204" pitchFamily="34" charset="0"/>
                <a:cs typeface="Times New Roman" panose="02020603050405020304" pitchFamily="18" charset="0"/>
              </a:rPr>
              <a:t>Leskauskaitė</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Vilija </a:t>
            </a:r>
            <a:r>
              <a:rPr lang="lt-LT" sz="1600" kern="100" dirty="0" err="1">
                <a:effectLst/>
                <a:latin typeface="Calibri" panose="020F0502020204030204" pitchFamily="34" charset="0"/>
                <a:ea typeface="Calibri" panose="020F0502020204030204" pitchFamily="34" charset="0"/>
                <a:cs typeface="Times New Roman" panose="02020603050405020304" pitchFamily="18" charset="0"/>
              </a:rPr>
              <a:t>Salienė</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Vilnius: Lietuvių kalbos institutas. 2006 m. </a:t>
            </a:r>
          </a:p>
          <a:p>
            <a:endParaRPr lang="lt-LT" dirty="0"/>
          </a:p>
        </p:txBody>
      </p:sp>
      <p:sp>
        <p:nvSpPr>
          <p:cNvPr id="4" name="Teksto vietos rezervavimo ženklas 3">
            <a:extLst>
              <a:ext uri="{FF2B5EF4-FFF2-40B4-BE49-F238E27FC236}">
                <a16:creationId xmlns:a16="http://schemas.microsoft.com/office/drawing/2014/main" id="{4EAA0C6C-0247-1FC4-4EBB-910D789B21AC}"/>
              </a:ext>
            </a:extLst>
          </p:cNvPr>
          <p:cNvSpPr>
            <a:spLocks noGrp="1"/>
          </p:cNvSpPr>
          <p:nvPr>
            <p:ph type="body" sz="half" idx="2"/>
          </p:nvPr>
        </p:nvSpPr>
        <p:spPr>
          <a:xfrm>
            <a:off x="457200" y="3284984"/>
            <a:ext cx="3200400" cy="3020220"/>
          </a:xfrm>
        </p:spPr>
        <p:txBody>
          <a:bodyPr/>
          <a:lstStyle/>
          <a:p>
            <a:endParaRPr lang="lt-LT" dirty="0"/>
          </a:p>
        </p:txBody>
      </p:sp>
      <p:pic>
        <p:nvPicPr>
          <p:cNvPr id="6" name="Paveikslėlis 5">
            <a:extLst>
              <a:ext uri="{FF2B5EF4-FFF2-40B4-BE49-F238E27FC236}">
                <a16:creationId xmlns:a16="http://schemas.microsoft.com/office/drawing/2014/main" id="{0E747AC2-D28A-B3AE-299A-7BCF1DC42B96}"/>
              </a:ext>
            </a:extLst>
          </p:cNvPr>
          <p:cNvPicPr>
            <a:picLocks noChangeAspect="1"/>
          </p:cNvPicPr>
          <p:nvPr/>
        </p:nvPicPr>
        <p:blipFill>
          <a:blip r:embed="rId2"/>
          <a:stretch>
            <a:fillRect/>
          </a:stretch>
        </p:blipFill>
        <p:spPr>
          <a:xfrm>
            <a:off x="491247" y="3066652"/>
            <a:ext cx="2907456" cy="3600400"/>
          </a:xfrm>
          <a:prstGeom prst="rect">
            <a:avLst/>
          </a:prstGeom>
        </p:spPr>
      </p:pic>
    </p:spTree>
    <p:extLst>
      <p:ext uri="{BB962C8B-B14F-4D97-AF65-F5344CB8AC3E}">
        <p14:creationId xmlns:p14="http://schemas.microsoft.com/office/powerpoint/2010/main" val="15692242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4917644-B555-B7F1-38FD-9A2B2078A099}"/>
              </a:ext>
            </a:extLst>
          </p:cNvPr>
          <p:cNvSpPr>
            <a:spLocks noGrp="1"/>
          </p:cNvSpPr>
          <p:nvPr>
            <p:ph type="title"/>
          </p:nvPr>
        </p:nvSpPr>
        <p:spPr>
          <a:xfrm>
            <a:off x="457200" y="594359"/>
            <a:ext cx="3200400" cy="2042553"/>
          </a:xfrm>
        </p:spPr>
        <p:txBody>
          <a:bodyPr>
            <a:normAutofit fontScale="90000"/>
          </a:bodyPr>
          <a:lstStyle/>
          <a:p>
            <a:r>
              <a:rPr lang="lt-LT" sz="3600" kern="100" dirty="0">
                <a:effectLst/>
                <a:latin typeface="Calibri Light" panose="020F0302020204030204" pitchFamily="34" charset="0"/>
                <a:ea typeface="Calibri" panose="020F0502020204030204" pitchFamily="34" charset="0"/>
                <a:cs typeface="Calibri Light" panose="020F0302020204030204" pitchFamily="34" charset="0"/>
              </a:rPr>
              <a:t>Kitos knygos apie žemaičių kalbą ir tarmes</a:t>
            </a:r>
            <a:br>
              <a:rPr lang="lt-LT" sz="3600" kern="100" dirty="0">
                <a:effectLst/>
                <a:latin typeface="Calibri" panose="020F0502020204030204" pitchFamily="34" charset="0"/>
                <a:ea typeface="Calibri" panose="020F0502020204030204" pitchFamily="34" charset="0"/>
                <a:cs typeface="Times New Roman" panose="02020603050405020304" pitchFamily="18" charset="0"/>
              </a:rPr>
            </a:br>
            <a:br>
              <a:rPr lang="lt-LT" sz="3600" kern="100" dirty="0">
                <a:effectLst/>
                <a:latin typeface="Calibri" panose="020F0502020204030204" pitchFamily="34" charset="0"/>
                <a:ea typeface="Calibri" panose="020F0502020204030204" pitchFamily="34" charset="0"/>
                <a:cs typeface="Times New Roman" panose="02020603050405020304" pitchFamily="18" charset="0"/>
              </a:rPr>
            </a:br>
            <a:endParaRPr lang="lt-LT" dirty="0"/>
          </a:p>
        </p:txBody>
      </p:sp>
      <p:sp>
        <p:nvSpPr>
          <p:cNvPr id="3" name="Turinio vietos rezervavimo ženklas 2">
            <a:extLst>
              <a:ext uri="{FF2B5EF4-FFF2-40B4-BE49-F238E27FC236}">
                <a16:creationId xmlns:a16="http://schemas.microsoft.com/office/drawing/2014/main" id="{50459832-9E33-03FE-762A-0095F1EFFC33}"/>
              </a:ext>
            </a:extLst>
          </p:cNvPr>
          <p:cNvSpPr>
            <a:spLocks noGrp="1"/>
          </p:cNvSpPr>
          <p:nvPr>
            <p:ph idx="1"/>
          </p:nvPr>
        </p:nvSpPr>
        <p:spPr>
          <a:xfrm>
            <a:off x="4511824" y="476672"/>
            <a:ext cx="7056784" cy="6381328"/>
          </a:xfrm>
        </p:spPr>
        <p:txBody>
          <a:bodyPr>
            <a:normAutofit fontScale="25000" lnSpcReduction="20000"/>
          </a:bodyPr>
          <a:lstStyle/>
          <a:p>
            <a:pPr marL="0" indent="0">
              <a:lnSpc>
                <a:spcPct val="120000"/>
              </a:lnSpc>
              <a:spcBef>
                <a:spcPts val="0"/>
              </a:spcBef>
              <a:spcAft>
                <a:spcPts val="0"/>
              </a:spcAft>
              <a:buNone/>
            </a:pPr>
            <a:r>
              <a:rPr lang="lt-LT" sz="5600" b="1" kern="100" dirty="0">
                <a:latin typeface="Calibri" panose="020F0502020204030204" pitchFamily="34" charset="0"/>
                <a:ea typeface="Calibri" panose="020F0502020204030204" pitchFamily="34" charset="0"/>
                <a:cs typeface="Times New Roman" panose="02020603050405020304" pitchFamily="18" charset="0"/>
              </a:rPr>
              <a:t>Dalis šių knygų išleista kartu su kompaktinėmis plokštelėmis.</a:t>
            </a:r>
          </a:p>
          <a:p>
            <a:pPr marL="0" indent="0">
              <a:lnSpc>
                <a:spcPct val="120000"/>
              </a:lnSpc>
              <a:spcBef>
                <a:spcPts val="0"/>
              </a:spcBef>
              <a:spcAft>
                <a:spcPts val="0"/>
              </a:spcAft>
              <a:buNone/>
            </a:pPr>
            <a:endParaRPr lang="lt-LT" sz="6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spcAft>
                <a:spcPts val="0"/>
              </a:spcAft>
              <a:buFont typeface="Wingdings" panose="05000000000000000000" pitchFamily="2" charset="2"/>
              <a:buChar char="Ø"/>
            </a:pPr>
            <a:r>
              <a:rPr lang="lt-LT" sz="6400" b="1"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„Jurbarko apylinkių tekstai“</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Sudarė Vilija Sakalauskienė. Vilnius : Lietuvių kalbos institutas, 2019 m. </a:t>
            </a:r>
          </a:p>
          <a:p>
            <a:pPr>
              <a:lnSpc>
                <a:spcPct val="120000"/>
              </a:lnSpc>
              <a:spcBef>
                <a:spcPts val="0"/>
              </a:spcBef>
              <a:spcAft>
                <a:spcPts val="0"/>
              </a:spcAft>
              <a:buFont typeface="Wingdings" panose="05000000000000000000" pitchFamily="2" charset="2"/>
              <a:buChar char="Ø"/>
            </a:pP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„Akmenės apylinkių tekstai“</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Sudarė, įvadą ir komentarus parengė Lina </a:t>
            </a:r>
            <a:r>
              <a:rPr lang="lt-LT" sz="6000" kern="100" dirty="0" err="1">
                <a:effectLst/>
                <a:latin typeface="Calibri" panose="020F0502020204030204" pitchFamily="34" charset="0"/>
                <a:ea typeface="Calibri" panose="020F0502020204030204" pitchFamily="34" charset="0"/>
                <a:cs typeface="Times New Roman" panose="02020603050405020304" pitchFamily="18" charset="0"/>
              </a:rPr>
              <a:t>Murinienė</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Kompaktinę plokštelę sudarė Simona </a:t>
            </a:r>
            <a:r>
              <a:rPr lang="lt-LT" sz="6000" kern="100" dirty="0" err="1">
                <a:effectLst/>
                <a:latin typeface="Calibri" panose="020F0502020204030204" pitchFamily="34" charset="0"/>
                <a:ea typeface="Calibri" panose="020F0502020204030204" pitchFamily="34" charset="0"/>
                <a:cs typeface="Times New Roman" panose="02020603050405020304" pitchFamily="18" charset="0"/>
              </a:rPr>
              <a:t>Vyniautaitė</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Vilnius : Lietuvių kalbos institutas, 2018 m.</a:t>
            </a: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lt-LT" sz="6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spcAft>
                <a:spcPts val="0"/>
              </a:spcAft>
              <a:buFont typeface="Wingdings" panose="05000000000000000000" pitchFamily="2" charset="2"/>
              <a:buChar char="Ø"/>
            </a:pP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Juozas Pabrėža „Žemaičių kalba ir rašyba“.</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Klaipėda : Sauliaus </a:t>
            </a:r>
            <a:r>
              <a:rPr lang="lt-LT" sz="6000" kern="100" dirty="0" err="1">
                <a:effectLst/>
                <a:latin typeface="Calibri" panose="020F0502020204030204" pitchFamily="34" charset="0"/>
                <a:ea typeface="Calibri" panose="020F0502020204030204" pitchFamily="34" charset="0"/>
                <a:cs typeface="Times New Roman" panose="02020603050405020304" pitchFamily="18" charset="0"/>
              </a:rPr>
              <a:t>Jotužio</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leidykla-spaustuvė, 2017 m. </a:t>
            </a:r>
          </a:p>
          <a:p>
            <a:pPr>
              <a:lnSpc>
                <a:spcPct val="120000"/>
              </a:lnSpc>
              <a:spcBef>
                <a:spcPts val="0"/>
              </a:spcBef>
              <a:spcAft>
                <a:spcPts val="0"/>
              </a:spcAft>
              <a:buFont typeface="Wingdings" panose="05000000000000000000" pitchFamily="2" charset="2"/>
              <a:buChar char="Ø"/>
            </a:pP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Aleksas Girdenis „Šiaurės žemaičių Skuodo zona: [tarminiai] tekstai su komentarais“.</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Vilnius : Vilniaus universiteto leidykla, 2013 m.</a:t>
            </a:r>
          </a:p>
          <a:p>
            <a:pPr>
              <a:lnSpc>
                <a:spcPct val="120000"/>
              </a:lnSpc>
              <a:spcBef>
                <a:spcPts val="0"/>
              </a:spcBef>
              <a:spcAft>
                <a:spcPts val="0"/>
              </a:spcAft>
              <a:buFont typeface="Wingdings" panose="05000000000000000000" pitchFamily="2" charset="2"/>
              <a:buChar char="Ø"/>
            </a:pP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Regina</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6000" b="1" kern="100" dirty="0" err="1">
                <a:effectLst/>
                <a:latin typeface="Calibri" panose="020F0502020204030204" pitchFamily="34" charset="0"/>
                <a:ea typeface="Calibri" panose="020F0502020204030204" pitchFamily="34" charset="0"/>
                <a:cs typeface="Times New Roman" panose="02020603050405020304" pitchFamily="18" charset="0"/>
              </a:rPr>
              <a:t>Kliukienė</a:t>
            </a: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„Šiaurės žemaičių tarmės </a:t>
            </a:r>
            <a:r>
              <a:rPr lang="lt-LT" sz="6000" b="1" kern="100" dirty="0" err="1">
                <a:effectLst/>
                <a:latin typeface="Calibri" panose="020F0502020204030204" pitchFamily="34" charset="0"/>
                <a:ea typeface="Calibri" panose="020F0502020204030204" pitchFamily="34" charset="0"/>
                <a:cs typeface="Times New Roman" panose="02020603050405020304" pitchFamily="18" charset="0"/>
              </a:rPr>
              <a:t>konsonantizmas</a:t>
            </a: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akustinės ir </a:t>
            </a:r>
            <a:r>
              <a:rPr lang="lt-LT" sz="6000" b="1" kern="100" dirty="0" err="1">
                <a:effectLst/>
                <a:latin typeface="Calibri" panose="020F0502020204030204" pitchFamily="34" charset="0"/>
                <a:ea typeface="Calibri" panose="020F0502020204030204" pitchFamily="34" charset="0"/>
                <a:cs typeface="Times New Roman" panose="02020603050405020304" pitchFamily="18" charset="0"/>
              </a:rPr>
              <a:t>audicinės</a:t>
            </a: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ypatybės“.</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Vilnius : Vilniaus universiteto leidykla, 2013 m.</a:t>
            </a:r>
          </a:p>
          <a:p>
            <a:pPr>
              <a:lnSpc>
                <a:spcPct val="120000"/>
              </a:lnSpc>
              <a:spcBef>
                <a:spcPts val="0"/>
              </a:spcBef>
              <a:spcAft>
                <a:spcPts val="0"/>
              </a:spcAft>
              <a:buFont typeface="Wingdings" panose="05000000000000000000" pitchFamily="2" charset="2"/>
              <a:buChar char="Ø"/>
            </a:pP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Aleksas Girdenis „Žemaičių dzūkai: Tekstai su komentarais“</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Vilnius : Mokslo ir enciklopedijų leidybos institutas, 2008 m.</a:t>
            </a: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20000"/>
              </a:lnSpc>
              <a:spcBef>
                <a:spcPts val="0"/>
              </a:spcBef>
              <a:spcAft>
                <a:spcPts val="0"/>
              </a:spcAft>
              <a:buFont typeface="Wingdings" panose="05000000000000000000" pitchFamily="2" charset="2"/>
              <a:buChar char="Ø"/>
            </a:pP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„Centrinė šiaurės žemaičių kretingiškių tarmė: tarmės tekstai su komentarais ir žodynėliu“</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Sudarė,  spaudai parengė Zofija </a:t>
            </a:r>
            <a:r>
              <a:rPr lang="lt-LT" sz="6000" kern="100" dirty="0" err="1">
                <a:effectLst/>
                <a:latin typeface="Calibri" panose="020F0502020204030204" pitchFamily="34" charset="0"/>
                <a:ea typeface="Calibri" panose="020F0502020204030204" pitchFamily="34" charset="0"/>
                <a:cs typeface="Times New Roman" panose="02020603050405020304" pitchFamily="18" charset="0"/>
              </a:rPr>
              <a:t>Babickienė</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Birutė </a:t>
            </a:r>
            <a:r>
              <a:rPr lang="lt-LT" sz="6000" kern="100" dirty="0" err="1">
                <a:effectLst/>
                <a:latin typeface="Calibri" panose="020F0502020204030204" pitchFamily="34" charset="0"/>
                <a:ea typeface="Calibri" panose="020F0502020204030204" pitchFamily="34" charset="0"/>
                <a:cs typeface="Times New Roman" panose="02020603050405020304" pitchFamily="18" charset="0"/>
              </a:rPr>
              <a:t>Jasiūnaitė</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Angelė </a:t>
            </a:r>
            <a:r>
              <a:rPr lang="lt-LT" sz="6000" kern="100" dirty="0" err="1">
                <a:effectLst/>
                <a:latin typeface="Calibri" panose="020F0502020204030204" pitchFamily="34" charset="0"/>
                <a:ea typeface="Calibri" panose="020F0502020204030204" pitchFamily="34" charset="0"/>
                <a:cs typeface="Times New Roman" panose="02020603050405020304" pitchFamily="18" charset="0"/>
              </a:rPr>
              <a:t>Pečeliūnaitė</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Rūta </a:t>
            </a:r>
            <a:r>
              <a:rPr lang="lt-LT" sz="6000" kern="100" dirty="0" err="1">
                <a:effectLst/>
                <a:latin typeface="Calibri" panose="020F0502020204030204" pitchFamily="34" charset="0"/>
                <a:ea typeface="Calibri" panose="020F0502020204030204" pitchFamily="34" charset="0"/>
                <a:cs typeface="Times New Roman" panose="02020603050405020304" pitchFamily="18" charset="0"/>
              </a:rPr>
              <a:t>Bagužytė</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Vilnius, Vilniaus universitetas, „Baltos lankos“, 2007 m. </a:t>
            </a: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lt-LT" sz="6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spcAft>
                <a:spcPts val="0"/>
              </a:spcAft>
              <a:buFont typeface="Wingdings" panose="05000000000000000000" pitchFamily="2" charset="2"/>
              <a:buChar char="Ø"/>
            </a:pP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„Švėkšnos šnektos tekstai“</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Sudarė Adelė </a:t>
            </a:r>
            <a:r>
              <a:rPr lang="lt-LT" sz="6000" kern="100" dirty="0" err="1">
                <a:effectLst/>
                <a:latin typeface="Calibri" panose="020F0502020204030204" pitchFamily="34" charset="0"/>
                <a:ea typeface="Calibri" panose="020F0502020204030204" pitchFamily="34" charset="0"/>
                <a:cs typeface="Times New Roman" panose="02020603050405020304" pitchFamily="18" charset="0"/>
              </a:rPr>
              <a:t>Judeikienė</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Vilnius : Lietuvių kalbos institutas, 2005 m.</a:t>
            </a:r>
          </a:p>
          <a:p>
            <a:pPr>
              <a:lnSpc>
                <a:spcPct val="120000"/>
              </a:lnSpc>
              <a:spcBef>
                <a:spcPts val="0"/>
              </a:spcBef>
              <a:spcAft>
                <a:spcPts val="0"/>
              </a:spcAft>
              <a:buFont typeface="Wingdings" panose="05000000000000000000" pitchFamily="2" charset="2"/>
              <a:buChar char="Ø"/>
            </a:pP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Aleksas Girdenis „Taip šneka </a:t>
            </a:r>
            <a:r>
              <a:rPr lang="lt-LT" sz="6000" b="1" kern="100" dirty="0" err="1">
                <a:effectLst/>
                <a:latin typeface="Calibri" panose="020F0502020204030204" pitchFamily="34" charset="0"/>
                <a:ea typeface="Calibri" panose="020F0502020204030204" pitchFamily="34" charset="0"/>
                <a:cs typeface="Times New Roman" panose="02020603050405020304" pitchFamily="18" charset="0"/>
              </a:rPr>
              <a:t>tirkšliškiai</a:t>
            </a:r>
            <a:r>
              <a:rPr lang="lt-LT" sz="6000" b="1" kern="100" dirty="0">
                <a:effectLst/>
                <a:latin typeface="Calibri" panose="020F0502020204030204" pitchFamily="34" charset="0"/>
                <a:ea typeface="Calibri" panose="020F0502020204030204" pitchFamily="34" charset="0"/>
                <a:cs typeface="Times New Roman" panose="02020603050405020304" pitchFamily="18" charset="0"/>
              </a:rPr>
              <a:t>: Šiaurės žemaičių telšiškių tarmės tekstai su komentarais“</a:t>
            </a:r>
            <a:r>
              <a:rPr lang="lt-LT" sz="6000" kern="100" dirty="0">
                <a:effectLst/>
                <a:latin typeface="Calibri" panose="020F0502020204030204" pitchFamily="34" charset="0"/>
                <a:ea typeface="Calibri" panose="020F0502020204030204" pitchFamily="34" charset="0"/>
                <a:cs typeface="Times New Roman" panose="02020603050405020304" pitchFamily="18" charset="0"/>
              </a:rPr>
              <a:t> Vilnius : Lietuvių kalbos draugija, Mokslo ir enciklopedijų leidykla, 1996 m.</a:t>
            </a:r>
          </a:p>
          <a:p>
            <a:pPr>
              <a:lnSpc>
                <a:spcPct val="120000"/>
              </a:lnSpc>
              <a:spcBef>
                <a:spcPts val="0"/>
              </a:spcBef>
              <a:spcAft>
                <a:spcPts val="0"/>
              </a:spcAft>
              <a:buFont typeface="Wingdings" panose="05000000000000000000" pitchFamily="2" charset="2"/>
              <a:buChar char="Ø"/>
            </a:pPr>
            <a:endParaRPr lang="lt-LT" sz="5600" i="1" kern="1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spcBef>
                <a:spcPts val="0"/>
              </a:spcBef>
              <a:spcAft>
                <a:spcPts val="0"/>
              </a:spcAft>
              <a:buNone/>
            </a:pPr>
            <a:r>
              <a:rPr lang="lt-LT" sz="5600" i="1" kern="100" dirty="0">
                <a:effectLst/>
                <a:latin typeface="Calibri" panose="020F0502020204030204" pitchFamily="34" charset="0"/>
                <a:ea typeface="Calibri" panose="020F0502020204030204" pitchFamily="34" charset="0"/>
                <a:cs typeface="Times New Roman" panose="02020603050405020304" pitchFamily="18" charset="0"/>
              </a:rPr>
              <a:t>Nuotraukoje – knygos „Akmenės apylinkių tekstai“ (2018) viršelis</a:t>
            </a:r>
          </a:p>
          <a:p>
            <a:pPr>
              <a:lnSpc>
                <a:spcPct val="120000"/>
              </a:lnSpc>
              <a:spcBef>
                <a:spcPts val="0"/>
              </a:spcBef>
              <a:spcAft>
                <a:spcPts val="0"/>
              </a:spcAft>
              <a:buFont typeface="Wingdings" panose="05000000000000000000" pitchFamily="2" charset="2"/>
              <a:buChar char="Ø"/>
            </a:pPr>
            <a:endParaRPr lang="lt-LT" sz="56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spcAft>
                <a:spcPts val="0"/>
              </a:spcAft>
            </a:pPr>
            <a:endParaRPr lang="lt-LT" dirty="0"/>
          </a:p>
        </p:txBody>
      </p:sp>
      <p:sp>
        <p:nvSpPr>
          <p:cNvPr id="4" name="Teksto vietos rezervavimo ženklas 3">
            <a:extLst>
              <a:ext uri="{FF2B5EF4-FFF2-40B4-BE49-F238E27FC236}">
                <a16:creationId xmlns:a16="http://schemas.microsoft.com/office/drawing/2014/main" id="{A8068CC5-196F-1654-EE54-3EBF60E768A1}"/>
              </a:ext>
            </a:extLst>
          </p:cNvPr>
          <p:cNvSpPr>
            <a:spLocks noGrp="1"/>
          </p:cNvSpPr>
          <p:nvPr>
            <p:ph type="body" sz="half" idx="2"/>
          </p:nvPr>
        </p:nvSpPr>
        <p:spPr/>
        <p:txBody>
          <a:bodyPr/>
          <a:lstStyle/>
          <a:p>
            <a:endParaRPr lang="lt-LT" dirty="0"/>
          </a:p>
        </p:txBody>
      </p:sp>
      <p:pic>
        <p:nvPicPr>
          <p:cNvPr id="6" name="Paveikslėlis 5">
            <a:extLst>
              <a:ext uri="{FF2B5EF4-FFF2-40B4-BE49-F238E27FC236}">
                <a16:creationId xmlns:a16="http://schemas.microsoft.com/office/drawing/2014/main" id="{DCA34DD1-3016-D03D-58DB-C5BA5EF6F984}"/>
              </a:ext>
            </a:extLst>
          </p:cNvPr>
          <p:cNvPicPr>
            <a:picLocks noChangeAspect="1"/>
          </p:cNvPicPr>
          <p:nvPr/>
        </p:nvPicPr>
        <p:blipFill>
          <a:blip r:embed="rId3"/>
          <a:stretch>
            <a:fillRect/>
          </a:stretch>
        </p:blipFill>
        <p:spPr>
          <a:xfrm>
            <a:off x="437278" y="2348880"/>
            <a:ext cx="2700128" cy="4164462"/>
          </a:xfrm>
          <a:prstGeom prst="rect">
            <a:avLst/>
          </a:prstGeom>
        </p:spPr>
      </p:pic>
    </p:spTree>
    <p:extLst>
      <p:ext uri="{BB962C8B-B14F-4D97-AF65-F5344CB8AC3E}">
        <p14:creationId xmlns:p14="http://schemas.microsoft.com/office/powerpoint/2010/main" val="1720544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B3444DA-6DC7-AA4F-5B81-D6EE432B20F9}"/>
              </a:ext>
            </a:extLst>
          </p:cNvPr>
          <p:cNvSpPr>
            <a:spLocks noGrp="1"/>
          </p:cNvSpPr>
          <p:nvPr>
            <p:ph type="title"/>
          </p:nvPr>
        </p:nvSpPr>
        <p:spPr>
          <a:xfrm>
            <a:off x="457200" y="594359"/>
            <a:ext cx="3200400" cy="2258578"/>
          </a:xfrm>
        </p:spPr>
        <p:txBody>
          <a:bodyPr>
            <a:normAutofit fontScale="90000"/>
          </a:bodyPr>
          <a:lstStyle/>
          <a:p>
            <a:r>
              <a:rPr lang="lt-LT" dirty="0"/>
              <a:t>Žemaičių kalbos žodynai</a:t>
            </a:r>
            <a:br>
              <a:rPr lang="lt-LT" dirty="0"/>
            </a:br>
            <a:br>
              <a:rPr lang="lt-LT" dirty="0"/>
            </a:br>
            <a:br>
              <a:rPr lang="lt-LT" dirty="0"/>
            </a:br>
            <a:endParaRPr lang="lt-LT" dirty="0"/>
          </a:p>
        </p:txBody>
      </p:sp>
      <p:sp>
        <p:nvSpPr>
          <p:cNvPr id="3" name="Turinio vietos rezervavimo ženklas 2">
            <a:extLst>
              <a:ext uri="{FF2B5EF4-FFF2-40B4-BE49-F238E27FC236}">
                <a16:creationId xmlns:a16="http://schemas.microsoft.com/office/drawing/2014/main" id="{30FB6D72-19D5-4086-BB89-D356440408FD}"/>
              </a:ext>
            </a:extLst>
          </p:cNvPr>
          <p:cNvSpPr>
            <a:spLocks noGrp="1"/>
          </p:cNvSpPr>
          <p:nvPr>
            <p:ph idx="1"/>
          </p:nvPr>
        </p:nvSpPr>
        <p:spPr>
          <a:xfrm>
            <a:off x="4439816" y="731520"/>
            <a:ext cx="6853024" cy="5257800"/>
          </a:xfrm>
        </p:spPr>
        <p:txBody>
          <a:bodyPr/>
          <a:lstStyle/>
          <a:p>
            <a:pPr>
              <a:lnSpc>
                <a:spcPct val="107000"/>
              </a:lnSpc>
              <a:spcAft>
                <a:spcPts val="800"/>
              </a:spcAft>
              <a:buFont typeface="Wingdings" panose="05000000000000000000" pitchFamily="2" charset="2"/>
              <a:buChar char="Ø"/>
            </a:pP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 Birutė Vanagienė „Šiaurės vakarų žemaičių žodynas“, I tomas (A–O). </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Vilnius : Lietuvių kalbos instituto leidykla, 2014 m. </a:t>
            </a:r>
          </a:p>
          <a:p>
            <a:pPr>
              <a:lnSpc>
                <a:spcPct val="107000"/>
              </a:lnSpc>
              <a:spcAft>
                <a:spcPts val="800"/>
              </a:spcAft>
              <a:buFont typeface="Wingdings" panose="05000000000000000000" pitchFamily="2" charset="2"/>
              <a:buChar char="Ø"/>
            </a:pP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 Birutė Vanagienė „Šiaurės vakarų žemaičių žodynas“, II tomas (P–Ž). ). </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Vilnius : Lietuvių kalbos instituto leidykla, 2015 m. </a:t>
            </a:r>
          </a:p>
          <a:p>
            <a:pPr>
              <a:lnSpc>
                <a:spcPct val="107000"/>
              </a:lnSpc>
              <a:spcAft>
                <a:spcPts val="800"/>
              </a:spcAft>
              <a:buFont typeface="Wingdings" panose="05000000000000000000" pitchFamily="2" charset="2"/>
              <a:buChar char="Ø"/>
            </a:pP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 Juozas Aleksandravičius</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a:t>
            </a: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„Kretingos tarmės žodynas“. </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Vilnius : Lietuvių kalbos institutas, 2011 m. </a:t>
            </a: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m. </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knygą </a:t>
            </a:r>
          </a:p>
          <a:p>
            <a:pPr>
              <a:lnSpc>
                <a:spcPct val="107000"/>
              </a:lnSpc>
              <a:spcAft>
                <a:spcPts val="800"/>
              </a:spcAft>
              <a:buFont typeface="Wingdings" panose="05000000000000000000" pitchFamily="2" charset="2"/>
              <a:buChar char="Ø"/>
            </a:pP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 Vytautas Vitkauskas „Šiaurės rytų </a:t>
            </a:r>
            <a:r>
              <a:rPr lang="lt-LT" sz="1600" b="1" kern="100" dirty="0" err="1">
                <a:effectLst/>
                <a:latin typeface="Calibri" panose="020F0502020204030204" pitchFamily="34" charset="0"/>
                <a:ea typeface="Calibri" panose="020F0502020204030204" pitchFamily="34" charset="0"/>
                <a:cs typeface="Times New Roman" panose="02020603050405020304" pitchFamily="18" charset="0"/>
              </a:rPr>
              <a:t>dūnininkų</a:t>
            </a: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 šnektų žodynas“.</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Vilnius : „Mokslas“, 1976 m.</a:t>
            </a:r>
          </a:p>
          <a:p>
            <a:pPr>
              <a:lnSpc>
                <a:spcPct val="107000"/>
              </a:lnSpc>
              <a:spcAft>
                <a:spcPts val="800"/>
              </a:spcAft>
              <a:buFont typeface="Wingdings" panose="05000000000000000000" pitchFamily="2" charset="2"/>
              <a:buChar char="Ø"/>
            </a:pPr>
            <a:r>
              <a:rPr lang="lt-LT" sz="1600" b="1" kern="100" dirty="0">
                <a:effectLst/>
                <a:latin typeface="Calibri" panose="020F0502020204030204" pitchFamily="34" charset="0"/>
                <a:ea typeface="Calibri" panose="020F0502020204030204" pitchFamily="34" charset="0"/>
                <a:cs typeface="Times New Roman" panose="02020603050405020304" pitchFamily="18" charset="0"/>
              </a:rPr>
              <a:t> „Žemaičių kalbos telšiškių tarmės žodynas“.</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Sudarė Irena </a:t>
            </a:r>
            <a:r>
              <a:rPr lang="lt-LT" sz="1600" kern="100" dirty="0" err="1">
                <a:effectLst/>
                <a:latin typeface="Calibri" panose="020F0502020204030204" pitchFamily="34" charset="0"/>
                <a:ea typeface="Calibri" panose="020F0502020204030204" pitchFamily="34" charset="0"/>
                <a:cs typeface="Times New Roman" panose="02020603050405020304" pitchFamily="18" charset="0"/>
              </a:rPr>
              <a:t>Radzienė</a:t>
            </a:r>
            <a:r>
              <a:rPr lang="lt-LT" sz="1600" kern="100" dirty="0">
                <a:effectLst/>
                <a:latin typeface="Calibri" panose="020F0502020204030204" pitchFamily="34" charset="0"/>
                <a:ea typeface="Calibri" panose="020F0502020204030204" pitchFamily="34" charset="0"/>
                <a:cs typeface="Times New Roman" panose="02020603050405020304" pitchFamily="18" charset="0"/>
              </a:rPr>
              <a:t>. Marijampolė : Piko valanda, 2020 m.</a:t>
            </a:r>
          </a:p>
          <a:p>
            <a:pPr marL="0" indent="0">
              <a:lnSpc>
                <a:spcPct val="107000"/>
              </a:lnSpc>
              <a:spcAft>
                <a:spcPts val="800"/>
              </a:spcAft>
              <a:buNone/>
            </a:pPr>
            <a:r>
              <a:rPr lang="lt-LT" sz="1400" i="1" kern="100" dirty="0">
                <a:latin typeface="Calibri" panose="020F0502020204030204" pitchFamily="34" charset="0"/>
                <a:ea typeface="Calibri" panose="020F0502020204030204" pitchFamily="34" charset="0"/>
                <a:cs typeface="Times New Roman" panose="02020603050405020304" pitchFamily="18" charset="0"/>
              </a:rPr>
              <a:t>Nuotraukoje – Birutė Vanagienės „Šiaurės vakarų žemaičių žodynas“, I tomas (A–O). Vilnius : Lietuvių kalbos instituto leidykla, 2014 m. viršelis</a:t>
            </a:r>
          </a:p>
          <a:p>
            <a:pPr>
              <a:lnSpc>
                <a:spcPct val="107000"/>
              </a:lnSpc>
              <a:spcAft>
                <a:spcPts val="800"/>
              </a:spcAft>
              <a:buFont typeface="Wingdings" panose="05000000000000000000" pitchFamily="2" charset="2"/>
              <a:buChar char="Ø"/>
            </a:pPr>
            <a:endParaRPr lang="lt-LT" sz="14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Font typeface="Wingdings" panose="05000000000000000000" pitchFamily="2" charset="2"/>
              <a:buChar char="Ø"/>
            </a:pPr>
            <a:endParaRPr lang="lt-LT"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
        <p:nvSpPr>
          <p:cNvPr id="4" name="Teksto vietos rezervavimo ženklas 3">
            <a:extLst>
              <a:ext uri="{FF2B5EF4-FFF2-40B4-BE49-F238E27FC236}">
                <a16:creationId xmlns:a16="http://schemas.microsoft.com/office/drawing/2014/main" id="{A5B85D49-17C8-6B41-CA76-65DA9383F2D2}"/>
              </a:ext>
            </a:extLst>
          </p:cNvPr>
          <p:cNvSpPr>
            <a:spLocks noGrp="1"/>
          </p:cNvSpPr>
          <p:nvPr>
            <p:ph type="body" sz="half" idx="2"/>
          </p:nvPr>
        </p:nvSpPr>
        <p:spPr>
          <a:xfrm>
            <a:off x="457200" y="1916832"/>
            <a:ext cx="3200400" cy="4388372"/>
          </a:xfrm>
        </p:spPr>
        <p:txBody>
          <a:bodyPr/>
          <a:lstStyle/>
          <a:p>
            <a:endParaRPr lang="lt-LT" dirty="0"/>
          </a:p>
        </p:txBody>
      </p:sp>
      <p:pic>
        <p:nvPicPr>
          <p:cNvPr id="6" name="Paveikslėlis 5">
            <a:extLst>
              <a:ext uri="{FF2B5EF4-FFF2-40B4-BE49-F238E27FC236}">
                <a16:creationId xmlns:a16="http://schemas.microsoft.com/office/drawing/2014/main" id="{614EAF0B-1468-87AD-77AC-88093FD59701}"/>
              </a:ext>
            </a:extLst>
          </p:cNvPr>
          <p:cNvPicPr>
            <a:picLocks noChangeAspect="1"/>
          </p:cNvPicPr>
          <p:nvPr/>
        </p:nvPicPr>
        <p:blipFill>
          <a:blip r:embed="rId2"/>
          <a:stretch>
            <a:fillRect/>
          </a:stretch>
        </p:blipFill>
        <p:spPr>
          <a:xfrm>
            <a:off x="403216" y="1988840"/>
            <a:ext cx="3308368" cy="4637900"/>
          </a:xfrm>
          <a:prstGeom prst="rect">
            <a:avLst/>
          </a:prstGeom>
        </p:spPr>
      </p:pic>
    </p:spTree>
    <p:extLst>
      <p:ext uri="{BB962C8B-B14F-4D97-AF65-F5344CB8AC3E}">
        <p14:creationId xmlns:p14="http://schemas.microsoft.com/office/powerpoint/2010/main" val="189805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E16171F-3B73-3A6A-78CF-BB4E421581DB}"/>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16367725-9BDC-9E2C-E919-12447F1EC57B}"/>
              </a:ext>
            </a:extLst>
          </p:cNvPr>
          <p:cNvSpPr>
            <a:spLocks noGrp="1"/>
          </p:cNvSpPr>
          <p:nvPr>
            <p:ph idx="1"/>
          </p:nvPr>
        </p:nvSpPr>
        <p:spPr/>
        <p:txBody>
          <a:bodyPr/>
          <a:lstStyle/>
          <a:p>
            <a:pPr algn="ctr"/>
            <a:endParaRPr lang="lt-LT" dirty="0"/>
          </a:p>
          <a:p>
            <a:pPr algn="ctr"/>
            <a:endParaRPr lang="lt-LT" sz="4000" dirty="0">
              <a:solidFill>
                <a:srgbClr val="002060"/>
              </a:solidFill>
            </a:endParaRPr>
          </a:p>
          <a:p>
            <a:pPr algn="ctr"/>
            <a:r>
              <a:rPr lang="lt-LT" sz="4000" dirty="0">
                <a:solidFill>
                  <a:srgbClr val="002060"/>
                </a:solidFill>
              </a:rPr>
              <a:t>DĖKOJU UŽ DĖMESĮ!</a:t>
            </a:r>
          </a:p>
          <a:p>
            <a:pPr algn="ctr"/>
            <a:endParaRPr lang="lt-LT" dirty="0"/>
          </a:p>
          <a:p>
            <a:pPr algn="ctr"/>
            <a:r>
              <a:rPr lang="lt-LT" sz="2000" dirty="0">
                <a:solidFill>
                  <a:srgbClr val="002060"/>
                </a:solidFill>
              </a:rPr>
              <a:t>Danutė </a:t>
            </a:r>
            <a:r>
              <a:rPr lang="lt-LT" sz="2000" dirty="0" err="1">
                <a:solidFill>
                  <a:srgbClr val="002060"/>
                </a:solidFill>
              </a:rPr>
              <a:t>Mukienė</a:t>
            </a:r>
            <a:r>
              <a:rPr lang="lt-LT" sz="2000" dirty="0">
                <a:solidFill>
                  <a:srgbClr val="002060"/>
                </a:solidFill>
              </a:rPr>
              <a:t>, </a:t>
            </a:r>
            <a:r>
              <a:rPr lang="lt-LT" sz="2000" dirty="0">
                <a:solidFill>
                  <a:srgbClr val="002060"/>
                </a:solidFill>
                <a:hlinkClick r:id="rId2"/>
              </a:rPr>
              <a:t>zemaiciu@gmail.com</a:t>
            </a:r>
            <a:endParaRPr lang="lt-LT" sz="2000" dirty="0">
              <a:solidFill>
                <a:srgbClr val="002060"/>
              </a:solidFill>
            </a:endParaRPr>
          </a:p>
          <a:p>
            <a:pPr algn="ctr"/>
            <a:endParaRPr lang="lt-LT" dirty="0">
              <a:solidFill>
                <a:srgbClr val="002060"/>
              </a:solidFill>
            </a:endParaRPr>
          </a:p>
          <a:p>
            <a:pPr algn="ctr"/>
            <a:r>
              <a:rPr lang="lt-LT" sz="1600" dirty="0">
                <a:solidFill>
                  <a:srgbClr val="002060"/>
                </a:solidFill>
              </a:rPr>
              <a:t>Nuotraukoje – Justino Kubiliaus knygos „</a:t>
            </a:r>
            <a:r>
              <a:rPr lang="lt-LT" sz="1600" dirty="0" err="1">
                <a:solidFill>
                  <a:srgbClr val="002060"/>
                </a:solidFill>
              </a:rPr>
              <a:t>dā</a:t>
            </a:r>
            <a:r>
              <a:rPr lang="lt-LT" sz="1600" dirty="0">
                <a:solidFill>
                  <a:srgbClr val="002060"/>
                </a:solidFill>
              </a:rPr>
              <a:t> </a:t>
            </a:r>
            <a:r>
              <a:rPr lang="lt-LT" sz="1600" dirty="0" err="1">
                <a:solidFill>
                  <a:srgbClr val="002060"/>
                </a:solidFill>
              </a:rPr>
              <a:t>dongou</a:t>
            </a:r>
            <a:r>
              <a:rPr lang="lt-LT" sz="1600" dirty="0">
                <a:solidFill>
                  <a:srgbClr val="002060"/>
                </a:solidFill>
              </a:rPr>
              <a:t> </a:t>
            </a:r>
            <a:r>
              <a:rPr lang="lt-LT" sz="1600" dirty="0" err="1">
                <a:solidFill>
                  <a:srgbClr val="002060"/>
                </a:solidFill>
              </a:rPr>
              <a:t>nematont</a:t>
            </a:r>
            <a:r>
              <a:rPr lang="lt-LT" sz="1600" dirty="0">
                <a:solidFill>
                  <a:srgbClr val="002060"/>
                </a:solidFill>
              </a:rPr>
              <a:t>, bet </a:t>
            </a:r>
            <a:r>
              <a:rPr lang="lt-LT" sz="1600" dirty="0" err="1">
                <a:solidFill>
                  <a:srgbClr val="002060"/>
                </a:solidFill>
              </a:rPr>
              <a:t>žemē</a:t>
            </a:r>
            <a:r>
              <a:rPr lang="lt-LT" sz="1600" dirty="0">
                <a:solidFill>
                  <a:srgbClr val="002060"/>
                </a:solidFill>
              </a:rPr>
              <a:t> jau </a:t>
            </a:r>
            <a:r>
              <a:rPr lang="lt-LT" sz="1600" dirty="0" err="1">
                <a:solidFill>
                  <a:srgbClr val="002060"/>
                </a:solidFill>
              </a:rPr>
              <a:t>žėnont</a:t>
            </a:r>
            <a:r>
              <a:rPr lang="lt-LT" sz="1600" dirty="0">
                <a:solidFill>
                  <a:srgbClr val="002060"/>
                </a:solidFill>
              </a:rPr>
              <a:t>“ (Vilnius : Regionų kultūrinių iniciatyvų centras, 2023 m.) viršelis</a:t>
            </a:r>
          </a:p>
          <a:p>
            <a:endParaRPr lang="lt-LT" dirty="0"/>
          </a:p>
        </p:txBody>
      </p:sp>
      <p:sp>
        <p:nvSpPr>
          <p:cNvPr id="4" name="Teksto vietos rezervavimo ženklas 3">
            <a:extLst>
              <a:ext uri="{FF2B5EF4-FFF2-40B4-BE49-F238E27FC236}">
                <a16:creationId xmlns:a16="http://schemas.microsoft.com/office/drawing/2014/main" id="{96E41F6F-F1F8-E83B-D0B1-0BCC4185C391}"/>
              </a:ext>
            </a:extLst>
          </p:cNvPr>
          <p:cNvSpPr>
            <a:spLocks noGrp="1"/>
          </p:cNvSpPr>
          <p:nvPr>
            <p:ph type="body" sz="half" idx="2"/>
          </p:nvPr>
        </p:nvSpPr>
        <p:spPr/>
        <p:txBody>
          <a:bodyPr/>
          <a:lstStyle/>
          <a:p>
            <a:endParaRPr lang="lt-LT"/>
          </a:p>
        </p:txBody>
      </p:sp>
      <p:pic>
        <p:nvPicPr>
          <p:cNvPr id="6" name="Paveikslėlis 5">
            <a:extLst>
              <a:ext uri="{FF2B5EF4-FFF2-40B4-BE49-F238E27FC236}">
                <a16:creationId xmlns:a16="http://schemas.microsoft.com/office/drawing/2014/main" id="{816057C7-7BCF-B663-E461-6C6DED7A8180}"/>
              </a:ext>
            </a:extLst>
          </p:cNvPr>
          <p:cNvPicPr>
            <a:picLocks noChangeAspect="1"/>
          </p:cNvPicPr>
          <p:nvPr/>
        </p:nvPicPr>
        <p:blipFill>
          <a:blip r:embed="rId3"/>
          <a:stretch>
            <a:fillRect/>
          </a:stretch>
        </p:blipFill>
        <p:spPr>
          <a:xfrm>
            <a:off x="394475" y="594359"/>
            <a:ext cx="3245902" cy="5184102"/>
          </a:xfrm>
          <a:prstGeom prst="rect">
            <a:avLst/>
          </a:prstGeom>
        </p:spPr>
      </p:pic>
    </p:spTree>
    <p:extLst>
      <p:ext uri="{BB962C8B-B14F-4D97-AF65-F5344CB8AC3E}">
        <p14:creationId xmlns:p14="http://schemas.microsoft.com/office/powerpoint/2010/main" val="1842333877"/>
      </p:ext>
    </p:extLst>
  </p:cSld>
  <p:clrMapOvr>
    <a:masterClrMapping/>
  </p:clrMapOvr>
</p:sld>
</file>

<file path=ppt/theme/theme1.xml><?xml version="1.0" encoding="utf-8"?>
<a:theme xmlns:a="http://schemas.openxmlformats.org/drawingml/2006/main" name="Retrospektyvinė">
  <a:themeElements>
    <a:clrScheme name="Retrospektyvinė">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Retrospektyvinė">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tyvinė">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1782</TotalTime>
  <Words>9648</Words>
  <Application>Microsoft Office PowerPoint</Application>
  <PresentationFormat>Plačiaekranė</PresentationFormat>
  <Paragraphs>504</Paragraphs>
  <Slides>35</Slides>
  <Notes>9</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35</vt:i4>
      </vt:variant>
    </vt:vector>
  </HeadingPairs>
  <TitlesOfParts>
    <vt:vector size="42" baseType="lpstr">
      <vt:lpstr>Calibri</vt:lpstr>
      <vt:lpstr>Calibri Light</vt:lpstr>
      <vt:lpstr>DMSans</vt:lpstr>
      <vt:lpstr>Montserrat</vt:lpstr>
      <vt:lpstr>Times New Roman</vt:lpstr>
      <vt:lpstr>Wingdings</vt:lpstr>
      <vt:lpstr>Retrospektyvinė</vt:lpstr>
      <vt:lpstr>Žemaitiškos spaudos ir knygų leidybos apžvalga</vt:lpstr>
      <vt:lpstr>Pirmosios žemaičių kalba arba šios kalbos pagrindu parašytos knygos bei tekstai (XVI–XVIII a.)  </vt:lpstr>
      <vt:lpstr>Žemaičių raštas ir leidiniai XIX a.    </vt:lpstr>
      <vt:lpstr>Žemaitiškų knygų raidai lemtingas XIX a. 8-asis dešimtmetis   </vt:lpstr>
      <vt:lpstr>Pirmieji užmojai leisti žemaitiškus periodinius leidinius  </vt:lpstr>
      <vt:lpstr>Žemaičių kultūrinio sambūrio, veikusio XIX a. pab.–XX a. pr. aplinka </vt:lpstr>
      <vt:lpstr>Žemaitija po Lietuvos paskelbimo nepriklausoma valstybe</vt:lpstr>
      <vt:lpstr>XX a. pr. žemaitišką raštą savo knygose bandę įtvirtinti autoriai   </vt:lpstr>
      <vt:lpstr>Lietuvoje ir užsienyje gyvenę, žemaitiškai XX a. pr. rašę senosios kartos žemaičiai </vt:lpstr>
      <vt:lpstr>Sofija Čiurlionienė-Kymantaitė  (1886–1958) ir jos žemaitiški kūriniai   </vt:lpstr>
      <vt:lpstr>Kun. Kazimieras Ambrozaitis, jo žemaičių kalba parašyti veikalai </vt:lpstr>
      <vt:lpstr>Kiti XX a. pr. žemaitiškai rašę, kūrinius viešinę autoriai </vt:lpstr>
      <vt:lpstr>XX a. 3 deš. Telšiai –žemaitiškos leidybos centras   </vt:lpstr>
      <vt:lpstr>„Žemaičių prietelius“   </vt:lpstr>
      <vt:lpstr>Laikraštis „Žemaičių žemė“   </vt:lpstr>
      <vt:lpstr>Žemaičių studentų sambūriai   </vt:lpstr>
      <vt:lpstr>Žemaičių rašytojų sambūris    </vt:lpstr>
      <vt:lpstr>Žemaičių rašytojų sambūris  </vt:lpstr>
      <vt:lpstr>Žemaičių rašytojų sambūris  </vt:lpstr>
      <vt:lpstr>Žemaičių rašytojų sambūris </vt:lpstr>
      <vt:lpstr>Žemaičių rašytojų sambūris   </vt:lpstr>
      <vt:lpstr>  JAV žemaitiškai rašęs ir šia kalba  knygas leidęs Apolinaras Petras Bagdonas  </vt:lpstr>
      <vt:lpstr>Jonas Fortūnatas Bagočius, Antanas Ramanauskas ir kiti apie Žemaitiją rašę užsienyje gyvenę autoriai    </vt:lpstr>
      <vt:lpstr>Žemaičių rašytojų, gyvenusių Australijoje, veikla   </vt:lpstr>
      <vt:lpstr>Naują žemaitiškų leidinių bangą įsiūbavęs XX a. pab. Lietuvoje gimęs žemaičių kultūrinis sąjūdis</vt:lpstr>
      <vt:lpstr>Žemaičių kultūrinis atgimimas ir 1991–1993 m., 1996, 2009–2010 metais leistas laikraštis „A mon sakā?“ </vt:lpstr>
      <vt:lpstr>  Žurnalo „Žemaičių žemė“ redakcijos (Regionų kultūrinių iniciatyvų centro) 1996–2023 m. žemaičių kalba išleistos knygos  </vt:lpstr>
      <vt:lpstr>       D       Daugiausiai žemaitiškai parašytų knygų išleidę autoriai</vt:lpstr>
      <vt:lpstr> Žymiausios kitų įstaigų, organizacijų, pačių autorių išleistos žemaitiškai parašytos knygos </vt:lpstr>
      <vt:lpstr>Skuodo rajono savivaldybės  R. Granausko bibliotekos išleistos knygos </vt:lpstr>
      <vt:lpstr>Naujos žemaitiškai parašytų leidinių formos </vt:lpstr>
      <vt:lpstr>    Mokomosios knygų serijos „Lietuvių kalbos tarmės mokyklai“ leidiniai (daugelis jų išleista kartu su kompaktinėmis plokštelėmis)  </vt:lpstr>
      <vt:lpstr>Kitos knygos apie žemaičių kalbą ir tarmes  </vt:lpstr>
      <vt:lpstr>Žemaičių kalbos žodynai   </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Danutė Mukienė</dc:creator>
  <cp:lastModifiedBy>DanguoleZelvyte DanguoleZelvyte</cp:lastModifiedBy>
  <cp:revision>96</cp:revision>
  <dcterms:created xsi:type="dcterms:W3CDTF">2019-09-30T12:03:14Z</dcterms:created>
  <dcterms:modified xsi:type="dcterms:W3CDTF">2024-11-17T10:04:30Z</dcterms:modified>
</cp:coreProperties>
</file>